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3" r:id="rId1"/>
  </p:sldMasterIdLst>
  <p:notesMasterIdLst>
    <p:notesMasterId r:id="rId85"/>
  </p:notesMasterIdLst>
  <p:sldIdLst>
    <p:sldId id="1086" r:id="rId2"/>
    <p:sldId id="1139" r:id="rId3"/>
    <p:sldId id="1330" r:id="rId4"/>
    <p:sldId id="1304" r:id="rId5"/>
    <p:sldId id="1317" r:id="rId6"/>
    <p:sldId id="1143" r:id="rId7"/>
    <p:sldId id="1144" r:id="rId8"/>
    <p:sldId id="1318" r:id="rId9"/>
    <p:sldId id="1147" r:id="rId10"/>
    <p:sldId id="1145" r:id="rId11"/>
    <p:sldId id="1148" r:id="rId12"/>
    <p:sldId id="1331" r:id="rId13"/>
    <p:sldId id="1332" r:id="rId14"/>
    <p:sldId id="1333" r:id="rId15"/>
    <p:sldId id="1334" r:id="rId16"/>
    <p:sldId id="1335" r:id="rId17"/>
    <p:sldId id="1336" r:id="rId18"/>
    <p:sldId id="1338" r:id="rId19"/>
    <p:sldId id="1337" r:id="rId20"/>
    <p:sldId id="1339" r:id="rId21"/>
    <p:sldId id="1340" r:id="rId22"/>
    <p:sldId id="1341" r:id="rId23"/>
    <p:sldId id="1342" r:id="rId24"/>
    <p:sldId id="1154" r:id="rId25"/>
    <p:sldId id="1316" r:id="rId26"/>
    <p:sldId id="1155" r:id="rId27"/>
    <p:sldId id="1216" r:id="rId28"/>
    <p:sldId id="1287" r:id="rId29"/>
    <p:sldId id="1157" r:id="rId30"/>
    <p:sldId id="1158" r:id="rId31"/>
    <p:sldId id="1159" r:id="rId32"/>
    <p:sldId id="1160" r:id="rId33"/>
    <p:sldId id="1161" r:id="rId34"/>
    <p:sldId id="1162" r:id="rId35"/>
    <p:sldId id="1163" r:id="rId36"/>
    <p:sldId id="1164" r:id="rId37"/>
    <p:sldId id="1165" r:id="rId38"/>
    <p:sldId id="1166" r:id="rId39"/>
    <p:sldId id="1167" r:id="rId40"/>
    <p:sldId id="1168" r:id="rId41"/>
    <p:sldId id="1169" r:id="rId42"/>
    <p:sldId id="1171" r:id="rId43"/>
    <p:sldId id="1315" r:id="rId44"/>
    <p:sldId id="1172" r:id="rId45"/>
    <p:sldId id="1344" r:id="rId46"/>
    <p:sldId id="1176" r:id="rId47"/>
    <p:sldId id="1289" r:id="rId48"/>
    <p:sldId id="1291" r:id="rId49"/>
    <p:sldId id="1343" r:id="rId50"/>
    <p:sldId id="1178" r:id="rId51"/>
    <p:sldId id="1345" r:id="rId52"/>
    <p:sldId id="1180" r:id="rId53"/>
    <p:sldId id="1346" r:id="rId54"/>
    <p:sldId id="1181" r:id="rId55"/>
    <p:sldId id="1182" r:id="rId56"/>
    <p:sldId id="1183" r:id="rId57"/>
    <p:sldId id="1349" r:id="rId58"/>
    <p:sldId id="1350" r:id="rId59"/>
    <p:sldId id="1185" r:id="rId60"/>
    <p:sldId id="1186" r:id="rId61"/>
    <p:sldId id="1187" r:id="rId62"/>
    <p:sldId id="1189" r:id="rId63"/>
    <p:sldId id="1190" r:id="rId64"/>
    <p:sldId id="1191" r:id="rId65"/>
    <p:sldId id="1347" r:id="rId66"/>
    <p:sldId id="1192" r:id="rId67"/>
    <p:sldId id="1348" r:id="rId68"/>
    <p:sldId id="1193" r:id="rId69"/>
    <p:sldId id="1194" r:id="rId70"/>
    <p:sldId id="1195" r:id="rId71"/>
    <p:sldId id="1212" r:id="rId72"/>
    <p:sldId id="1213" r:id="rId73"/>
    <p:sldId id="1319" r:id="rId74"/>
    <p:sldId id="1320" r:id="rId75"/>
    <p:sldId id="1321" r:id="rId76"/>
    <p:sldId id="1322" r:id="rId77"/>
    <p:sldId id="1323" r:id="rId78"/>
    <p:sldId id="1324" r:id="rId79"/>
    <p:sldId id="1325" r:id="rId80"/>
    <p:sldId id="1326" r:id="rId81"/>
    <p:sldId id="1327" r:id="rId82"/>
    <p:sldId id="1328" r:id="rId83"/>
    <p:sldId id="1329" r:id="rId84"/>
  </p:sldIdLst>
  <p:sldSz cx="9144000" cy="6858000" type="screen4x3"/>
  <p:notesSz cx="6858000" cy="9144000"/>
  <p:defaultTextStyle>
    <a:defPPr>
      <a:defRPr lang="zh-CN"/>
    </a:defPPr>
    <a:lvl1pPr algn="l" rtl="0" fontAlgn="base">
      <a:spcBef>
        <a:spcPct val="0"/>
      </a:spcBef>
      <a:spcAft>
        <a:spcPct val="0"/>
      </a:spcAft>
      <a:buFont typeface="Arial" charset="0"/>
      <a:defRPr b="1" kern="1200">
        <a:solidFill>
          <a:srgbClr val="C0C0C0"/>
        </a:solidFill>
        <a:latin typeface="Arial" charset="0"/>
        <a:ea typeface="楷体_GB2312" pitchFamily="49" charset="-122"/>
        <a:cs typeface="+mn-cs"/>
      </a:defRPr>
    </a:lvl1pPr>
    <a:lvl2pPr marL="457200" algn="l" rtl="0" fontAlgn="base">
      <a:spcBef>
        <a:spcPct val="0"/>
      </a:spcBef>
      <a:spcAft>
        <a:spcPct val="0"/>
      </a:spcAft>
      <a:buFont typeface="Arial" charset="0"/>
      <a:defRPr b="1" kern="1200">
        <a:solidFill>
          <a:srgbClr val="C0C0C0"/>
        </a:solidFill>
        <a:latin typeface="Arial" charset="0"/>
        <a:ea typeface="楷体_GB2312" pitchFamily="49" charset="-122"/>
        <a:cs typeface="+mn-cs"/>
      </a:defRPr>
    </a:lvl2pPr>
    <a:lvl3pPr marL="914400" algn="l" rtl="0" fontAlgn="base">
      <a:spcBef>
        <a:spcPct val="0"/>
      </a:spcBef>
      <a:spcAft>
        <a:spcPct val="0"/>
      </a:spcAft>
      <a:buFont typeface="Arial" charset="0"/>
      <a:defRPr b="1" kern="1200">
        <a:solidFill>
          <a:srgbClr val="C0C0C0"/>
        </a:solidFill>
        <a:latin typeface="Arial" charset="0"/>
        <a:ea typeface="楷体_GB2312" pitchFamily="49" charset="-122"/>
        <a:cs typeface="+mn-cs"/>
      </a:defRPr>
    </a:lvl3pPr>
    <a:lvl4pPr marL="1371600" algn="l" rtl="0" fontAlgn="base">
      <a:spcBef>
        <a:spcPct val="0"/>
      </a:spcBef>
      <a:spcAft>
        <a:spcPct val="0"/>
      </a:spcAft>
      <a:buFont typeface="Arial" charset="0"/>
      <a:defRPr b="1" kern="1200">
        <a:solidFill>
          <a:srgbClr val="C0C0C0"/>
        </a:solidFill>
        <a:latin typeface="Arial" charset="0"/>
        <a:ea typeface="楷体_GB2312" pitchFamily="49" charset="-122"/>
        <a:cs typeface="+mn-cs"/>
      </a:defRPr>
    </a:lvl4pPr>
    <a:lvl5pPr marL="1828800" algn="l" rtl="0" fontAlgn="base">
      <a:spcBef>
        <a:spcPct val="0"/>
      </a:spcBef>
      <a:spcAft>
        <a:spcPct val="0"/>
      </a:spcAft>
      <a:buFont typeface="Arial" charset="0"/>
      <a:defRPr b="1" kern="1200">
        <a:solidFill>
          <a:srgbClr val="C0C0C0"/>
        </a:solidFill>
        <a:latin typeface="Arial" charset="0"/>
        <a:ea typeface="楷体_GB2312" pitchFamily="49" charset="-122"/>
        <a:cs typeface="+mn-cs"/>
      </a:defRPr>
    </a:lvl5pPr>
    <a:lvl6pPr marL="2286000" algn="l" defTabSz="914400" rtl="0" eaLnBrk="1" latinLnBrk="0" hangingPunct="1">
      <a:defRPr b="1" kern="1200">
        <a:solidFill>
          <a:srgbClr val="C0C0C0"/>
        </a:solidFill>
        <a:latin typeface="Arial" charset="0"/>
        <a:ea typeface="楷体_GB2312" pitchFamily="49" charset="-122"/>
        <a:cs typeface="+mn-cs"/>
      </a:defRPr>
    </a:lvl6pPr>
    <a:lvl7pPr marL="2743200" algn="l" defTabSz="914400" rtl="0" eaLnBrk="1" latinLnBrk="0" hangingPunct="1">
      <a:defRPr b="1" kern="1200">
        <a:solidFill>
          <a:srgbClr val="C0C0C0"/>
        </a:solidFill>
        <a:latin typeface="Arial" charset="0"/>
        <a:ea typeface="楷体_GB2312" pitchFamily="49" charset="-122"/>
        <a:cs typeface="+mn-cs"/>
      </a:defRPr>
    </a:lvl7pPr>
    <a:lvl8pPr marL="3200400" algn="l" defTabSz="914400" rtl="0" eaLnBrk="1" latinLnBrk="0" hangingPunct="1">
      <a:defRPr b="1" kern="1200">
        <a:solidFill>
          <a:srgbClr val="C0C0C0"/>
        </a:solidFill>
        <a:latin typeface="Arial" charset="0"/>
        <a:ea typeface="楷体_GB2312" pitchFamily="49" charset="-122"/>
        <a:cs typeface="+mn-cs"/>
      </a:defRPr>
    </a:lvl8pPr>
    <a:lvl9pPr marL="3657600" algn="l" defTabSz="914400" rtl="0" eaLnBrk="1" latinLnBrk="0" hangingPunct="1">
      <a:defRPr b="1" kern="1200">
        <a:solidFill>
          <a:srgbClr val="C0C0C0"/>
        </a:solidFill>
        <a:latin typeface="Arial" charset="0"/>
        <a:ea typeface="楷体_GB2312"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a:srgbClr val="FF9900"/>
    <a:srgbClr val="FFC000"/>
    <a:srgbClr val="808080"/>
    <a:srgbClr val="EAEAEA"/>
    <a:srgbClr val="990000"/>
    <a:srgbClr val="58AB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81058" autoAdjust="0"/>
  </p:normalViewPr>
  <p:slideViewPr>
    <p:cSldViewPr>
      <p:cViewPr varScale="1">
        <p:scale>
          <a:sx n="102" d="100"/>
          <a:sy n="102" d="100"/>
        </p:scale>
        <p:origin x="1474" y="86"/>
      </p:cViewPr>
      <p:guideLst>
        <p:guide orient="horz" pos="2160"/>
        <p:guide pos="2880"/>
      </p:guideLst>
    </p:cSldViewPr>
  </p:slideViewPr>
  <p:outlineViewPr>
    <p:cViewPr>
      <p:scale>
        <a:sx n="33" d="100"/>
        <a:sy n="33" d="100"/>
      </p:scale>
      <p:origin x="0" y="7158"/>
    </p:cViewPr>
  </p:outlin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1" tIns="45875" rIns="91751" bIns="45875" numCol="1" anchor="t" anchorCtr="0" compatLnSpc="1">
            <a:prstTxWarp prst="textNoShape">
              <a:avLst/>
            </a:prstTxWarp>
          </a:bodyPr>
          <a:lstStyle>
            <a:lvl1pPr defTabSz="917575">
              <a:buFont typeface="Arial" charset="0"/>
              <a:buNone/>
              <a:defRPr sz="1200" b="0">
                <a:solidFill>
                  <a:schemeClr val="tx1"/>
                </a:solidFill>
                <a:latin typeface="Arial" charset="0"/>
                <a:ea typeface="宋体" pitchFamily="2" charset="-122"/>
              </a:defRPr>
            </a:lvl1pPr>
          </a:lstStyle>
          <a:p>
            <a:pPr>
              <a:defRPr/>
            </a:pPr>
            <a:endParaRPr lang="en-US"/>
          </a:p>
        </p:txBody>
      </p:sp>
      <p:sp>
        <p:nvSpPr>
          <p:cNvPr id="5123" name="Rectangle 3"/>
          <p:cNvSpPr>
            <a:spLocks noGrp="1" noChangeArrowheads="1"/>
          </p:cNvSpPr>
          <p:nvPr>
            <p:ph type="dt" idx="1"/>
          </p:nvPr>
        </p:nvSpPr>
        <p:spPr bwMode="auto">
          <a:xfrm>
            <a:off x="3883025"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1" tIns="45875" rIns="91751" bIns="45875" numCol="1" anchor="t" anchorCtr="0" compatLnSpc="1">
            <a:prstTxWarp prst="textNoShape">
              <a:avLst/>
            </a:prstTxWarp>
          </a:bodyPr>
          <a:lstStyle>
            <a:lvl1pPr algn="r" defTabSz="917575">
              <a:buFont typeface="Arial" charset="0"/>
              <a:buNone/>
              <a:defRPr sz="1200" b="0">
                <a:solidFill>
                  <a:schemeClr val="tx1"/>
                </a:solidFill>
                <a:latin typeface="Arial" charset="0"/>
                <a:ea typeface="宋体" pitchFamily="2" charset="-122"/>
              </a:defRPr>
            </a:lvl1pPr>
          </a:lstStyle>
          <a:p>
            <a:pPr>
              <a:defRPr/>
            </a:pPr>
            <a:endParaRPr lang="en-US"/>
          </a:p>
        </p:txBody>
      </p:sp>
      <p:sp>
        <p:nvSpPr>
          <p:cNvPr id="91140" name="Rectangle 4"/>
          <p:cNvSpPr>
            <a:spLocks noGrp="1" noRot="1" noChangeAspect="1" noChangeArrowheads="1"/>
          </p:cNvSpPr>
          <p:nvPr>
            <p:ph type="sldImg" idx="2"/>
          </p:nvPr>
        </p:nvSpPr>
        <p:spPr bwMode="auto">
          <a:xfrm>
            <a:off x="928688" y="687388"/>
            <a:ext cx="50006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1" tIns="45875" rIns="91751" bIns="45875"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5126" name="Rectangle 6"/>
          <p:cNvSpPr>
            <a:spLocks noGrp="1" noChangeArrowheads="1"/>
          </p:cNvSpPr>
          <p:nvPr>
            <p:ph type="ftr" sz="quarter" idx="4"/>
          </p:nvPr>
        </p:nvSpPr>
        <p:spPr bwMode="auto">
          <a:xfrm>
            <a:off x="0" y="86852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1" tIns="45875" rIns="91751" bIns="45875" numCol="1" anchor="b" anchorCtr="0" compatLnSpc="1">
            <a:prstTxWarp prst="textNoShape">
              <a:avLst/>
            </a:prstTxWarp>
          </a:bodyPr>
          <a:lstStyle>
            <a:lvl1pPr defTabSz="917575">
              <a:buFont typeface="Arial" charset="0"/>
              <a:buNone/>
              <a:defRPr sz="1200" b="0">
                <a:solidFill>
                  <a:schemeClr val="tx1"/>
                </a:solidFill>
                <a:latin typeface="Arial" charset="0"/>
                <a:ea typeface="宋体" pitchFamily="2" charset="-122"/>
              </a:defRPr>
            </a:lvl1pPr>
          </a:lstStyle>
          <a:p>
            <a:pPr>
              <a:defRPr/>
            </a:pPr>
            <a:endParaRPr lang="en-US"/>
          </a:p>
        </p:txBody>
      </p:sp>
      <p:sp>
        <p:nvSpPr>
          <p:cNvPr id="5127" name="Rectangle 7"/>
          <p:cNvSpPr>
            <a:spLocks noGrp="1" noChangeArrowheads="1"/>
          </p:cNvSpPr>
          <p:nvPr>
            <p:ph type="sldNum" sz="quarter" idx="5"/>
          </p:nvPr>
        </p:nvSpPr>
        <p:spPr bwMode="auto">
          <a:xfrm>
            <a:off x="3883025" y="8685213"/>
            <a:ext cx="29718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1" tIns="45875" rIns="91751" bIns="45875" numCol="1" anchor="b" anchorCtr="0" compatLnSpc="1">
            <a:prstTxWarp prst="textNoShape">
              <a:avLst/>
            </a:prstTxWarp>
          </a:bodyPr>
          <a:lstStyle>
            <a:lvl1pPr algn="r" defTabSz="917575">
              <a:buFont typeface="Arial" charset="0"/>
              <a:buNone/>
              <a:defRPr sz="1200" b="0">
                <a:solidFill>
                  <a:schemeClr val="tx1"/>
                </a:solidFill>
                <a:latin typeface="Arial" charset="0"/>
                <a:ea typeface="宋体" pitchFamily="2" charset="-122"/>
              </a:defRPr>
            </a:lvl1pPr>
          </a:lstStyle>
          <a:p>
            <a:pPr>
              <a:defRPr/>
            </a:pPr>
            <a:fld id="{BEC36D90-F9B1-4FC8-82C3-769A84B0A8A6}" type="slidenum">
              <a:rPr lang="en-US"/>
              <a:pPr>
                <a:defRPr/>
              </a:pPr>
              <a:t>‹#›</a:t>
            </a:fld>
            <a:endParaRPr lang="en-US"/>
          </a:p>
        </p:txBody>
      </p:sp>
    </p:spTree>
    <p:extLst>
      <p:ext uri="{BB962C8B-B14F-4D97-AF65-F5344CB8AC3E}">
        <p14:creationId xmlns:p14="http://schemas.microsoft.com/office/powerpoint/2010/main" val="1064852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43000" y="685800"/>
            <a:ext cx="4572000" cy="3429000"/>
          </a:xfrm>
        </p:spPr>
      </p:sp>
      <p:sp>
        <p:nvSpPr>
          <p:cNvPr id="2" name="备注占位符 1"/>
          <p:cNvSpPr>
            <a:spLocks noGrp="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en-US" dirty="0" smtClean="0"/>
              <a:t>测试计划阶段</a:t>
            </a:r>
          </a:p>
          <a:p>
            <a:r>
              <a:rPr lang="zh-CN" altLang="en-US" dirty="0" smtClean="0"/>
              <a:t>根据需求说明书，制定测试进度计划。</a:t>
            </a:r>
          </a:p>
          <a:p>
            <a:r>
              <a:rPr lang="en-US" altLang="zh-CN" dirty="0" smtClean="0"/>
              <a:t>1.</a:t>
            </a:r>
            <a:r>
              <a:rPr lang="zh-CN" altLang="en-US" dirty="0" smtClean="0"/>
              <a:t>测试设计阶段</a:t>
            </a:r>
          </a:p>
          <a:p>
            <a:r>
              <a:rPr lang="zh-CN" altLang="en-US" dirty="0" smtClean="0"/>
              <a:t>依据程序设计说明书，按照一定规范化的方法进行软件结构划分和设计测试用例。</a:t>
            </a:r>
          </a:p>
          <a:p>
            <a:r>
              <a:rPr lang="en-US" altLang="zh-CN" dirty="0" smtClean="0"/>
              <a:t>2.</a:t>
            </a:r>
            <a:r>
              <a:rPr lang="zh-CN" altLang="en-US" dirty="0" smtClean="0"/>
              <a:t>测试执行阶段</a:t>
            </a:r>
          </a:p>
          <a:p>
            <a:r>
              <a:rPr lang="zh-CN" altLang="en-US" dirty="0" smtClean="0"/>
              <a:t>输入或运行测试用例，得到测试结果。</a:t>
            </a:r>
          </a:p>
          <a:p>
            <a:r>
              <a:rPr lang="en-US" altLang="zh-CN" dirty="0" smtClean="0"/>
              <a:t>3.</a:t>
            </a:r>
            <a:r>
              <a:rPr lang="zh-CN" altLang="en-US" dirty="0" smtClean="0"/>
              <a:t>测试总结阶段</a:t>
            </a:r>
          </a:p>
          <a:p>
            <a:r>
              <a:rPr lang="zh-CN" altLang="en-US" dirty="0" smtClean="0"/>
              <a:t>对比测试的结果和代码的预期结果，分析错误原因，找到并解决错误。</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10</a:t>
            </a:fld>
            <a:endParaRPr lang="en-US"/>
          </a:p>
        </p:txBody>
      </p:sp>
    </p:spTree>
    <p:extLst>
      <p:ext uri="{BB962C8B-B14F-4D97-AF65-F5344CB8AC3E}">
        <p14:creationId xmlns:p14="http://schemas.microsoft.com/office/powerpoint/2010/main" val="3060434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en-US" dirty="0" smtClean="0"/>
              <a:t>静态方法</a:t>
            </a:r>
            <a:r>
              <a:rPr lang="en-US" altLang="zh-CN" dirty="0" smtClean="0"/>
              <a:t>(</a:t>
            </a:r>
            <a:r>
              <a:rPr lang="zh-CN" altLang="en-US" dirty="0" smtClean="0"/>
              <a:t>静态分析</a:t>
            </a:r>
            <a:r>
              <a:rPr lang="en-US" altLang="zh-CN" dirty="0" smtClean="0"/>
              <a:t>)</a:t>
            </a:r>
          </a:p>
          <a:p>
            <a:r>
              <a:rPr lang="en-US" altLang="zh-CN" dirty="0" smtClean="0"/>
              <a:t>1.</a:t>
            </a:r>
            <a:r>
              <a:rPr lang="zh-CN" altLang="en-US" dirty="0" smtClean="0"/>
              <a:t>检查软件的表示和描述是否一致，有没有冲突或歧义</a:t>
            </a:r>
          </a:p>
          <a:p>
            <a:r>
              <a:rPr lang="en-US" altLang="zh-CN" dirty="0" smtClean="0"/>
              <a:t>2.</a:t>
            </a:r>
            <a:r>
              <a:rPr lang="zh-CN" altLang="en-US" dirty="0" smtClean="0"/>
              <a:t>代码检查、静态结构分析，可能借助某些工具实现</a:t>
            </a:r>
          </a:p>
          <a:p>
            <a:r>
              <a:rPr lang="en-US" altLang="zh-CN" dirty="0" smtClean="0"/>
              <a:t>3.</a:t>
            </a:r>
            <a:r>
              <a:rPr lang="zh-CN" altLang="en-US" dirty="0" smtClean="0"/>
              <a:t>静态分析能够有效地发现</a:t>
            </a:r>
            <a:r>
              <a:rPr lang="en-US" altLang="zh-CN" dirty="0" smtClean="0"/>
              <a:t>30%</a:t>
            </a:r>
            <a:r>
              <a:rPr lang="zh-CN" altLang="en-US" dirty="0" smtClean="0"/>
              <a:t>～</a:t>
            </a:r>
            <a:r>
              <a:rPr lang="en-US" altLang="zh-CN" dirty="0" smtClean="0"/>
              <a:t>70%</a:t>
            </a:r>
            <a:r>
              <a:rPr lang="zh-CN" altLang="en-US" dirty="0" smtClean="0"/>
              <a:t>的逻辑设计和编码错误</a:t>
            </a:r>
          </a:p>
          <a:p>
            <a:r>
              <a:rPr lang="en-US" altLang="zh-CN" dirty="0" smtClean="0"/>
              <a:t>4.</a:t>
            </a:r>
            <a:r>
              <a:rPr lang="zh-CN" altLang="en-US" dirty="0" smtClean="0"/>
              <a:t>定性分析软件质量</a:t>
            </a:r>
          </a:p>
          <a:p>
            <a:r>
              <a:rPr lang="zh-CN" altLang="en-US" dirty="0" smtClean="0"/>
              <a:t>动态方法</a:t>
            </a:r>
          </a:p>
          <a:p>
            <a:r>
              <a:rPr lang="en-US" altLang="zh-CN" dirty="0" smtClean="0"/>
              <a:t>5.</a:t>
            </a:r>
            <a:r>
              <a:rPr lang="zh-CN" altLang="en-US" dirty="0" smtClean="0"/>
              <a:t>逻辑覆盖</a:t>
            </a:r>
          </a:p>
          <a:p>
            <a:r>
              <a:rPr lang="zh-CN" altLang="en-US" dirty="0" smtClean="0"/>
              <a:t>基本路径覆盖</a:t>
            </a:r>
          </a:p>
          <a:p>
            <a:r>
              <a:rPr lang="en-US" altLang="zh-CN" sz="1200" dirty="0" smtClean="0">
                <a:solidFill>
                  <a:srgbClr val="0033CC"/>
                </a:solidFill>
                <a:latin typeface="宋体"/>
                <a:cs typeface="宋体"/>
              </a:rPr>
              <a:t>Z</a:t>
            </a:r>
            <a:r>
              <a:rPr lang="zh-CN" altLang="en-US" sz="1200" spc="-15" dirty="0" smtClean="0">
                <a:solidFill>
                  <a:srgbClr val="0033CC"/>
                </a:solidFill>
                <a:latin typeface="宋体"/>
                <a:cs typeface="宋体"/>
              </a:rPr>
              <a:t> </a:t>
            </a:r>
            <a:r>
              <a:rPr lang="zh-CN" altLang="en-US" sz="1200" dirty="0" smtClean="0">
                <a:solidFill>
                  <a:srgbClr val="0033CC"/>
                </a:solidFill>
                <a:latin typeface="宋体"/>
                <a:cs typeface="宋体"/>
              </a:rPr>
              <a:t>路径覆盖测试</a:t>
            </a:r>
            <a:endParaRPr lang="en-US" altLang="zh-CN" sz="1200" dirty="0" smtClean="0">
              <a:solidFill>
                <a:srgbClr val="0033CC"/>
              </a:solidFill>
              <a:latin typeface="宋体"/>
              <a:cs typeface="宋体"/>
            </a:endParaRPr>
          </a:p>
          <a:p>
            <a:r>
              <a:rPr lang="zh-CN" altLang="en-US" dirty="0" smtClean="0"/>
              <a:t>变异测试</a:t>
            </a:r>
          </a:p>
          <a:p>
            <a:r>
              <a:rPr lang="zh-CN" altLang="en-US" dirty="0" smtClean="0"/>
              <a:t>符号测试</a:t>
            </a:r>
            <a:endParaRPr lang="en-US" altLang="zh-CN" dirty="0" smtClean="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11</a:t>
            </a:fld>
            <a:endParaRPr lang="en-US"/>
          </a:p>
        </p:txBody>
      </p:sp>
    </p:spTree>
    <p:extLst>
      <p:ext uri="{BB962C8B-B14F-4D97-AF65-F5344CB8AC3E}">
        <p14:creationId xmlns:p14="http://schemas.microsoft.com/office/powerpoint/2010/main" val="1799683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kumimoji="1" sz="2800" b="1">
                <a:solidFill>
                  <a:schemeClr val="tx1"/>
                </a:solidFill>
                <a:latin typeface="Times New Roman" pitchFamily="18" charset="0"/>
                <a:ea typeface="黑体" pitchFamily="2" charset="-122"/>
              </a:defRPr>
            </a:lvl1pPr>
            <a:lvl2pPr marL="742950" indent="-285750" eaLnBrk="0" hangingPunct="0">
              <a:defRPr kumimoji="1" sz="2800" b="1">
                <a:solidFill>
                  <a:schemeClr val="tx1"/>
                </a:solidFill>
                <a:latin typeface="Times New Roman" pitchFamily="18" charset="0"/>
                <a:ea typeface="黑体" pitchFamily="2" charset="-122"/>
              </a:defRPr>
            </a:lvl2pPr>
            <a:lvl3pPr marL="1143000" indent="-228600" eaLnBrk="0" hangingPunct="0">
              <a:defRPr kumimoji="1" sz="2800" b="1">
                <a:solidFill>
                  <a:schemeClr val="tx1"/>
                </a:solidFill>
                <a:latin typeface="Times New Roman" pitchFamily="18" charset="0"/>
                <a:ea typeface="黑体" pitchFamily="2" charset="-122"/>
              </a:defRPr>
            </a:lvl3pPr>
            <a:lvl4pPr marL="1600200" indent="-228600" eaLnBrk="0" hangingPunct="0">
              <a:defRPr kumimoji="1" sz="2800" b="1">
                <a:solidFill>
                  <a:schemeClr val="tx1"/>
                </a:solidFill>
                <a:latin typeface="Times New Roman" pitchFamily="18" charset="0"/>
                <a:ea typeface="黑体" pitchFamily="2" charset="-122"/>
              </a:defRPr>
            </a:lvl4pPr>
            <a:lvl5pPr marL="2057400" indent="-228600" eaLnBrk="0" hangingPunct="0">
              <a:defRPr kumimoji="1" sz="2800" b="1">
                <a:solidFill>
                  <a:schemeClr val="tx1"/>
                </a:solidFill>
                <a:latin typeface="Times New Roman" pitchFamily="18" charset="0"/>
                <a:ea typeface="黑体" pitchFamily="2" charset="-122"/>
              </a:defRPr>
            </a:lvl5pPr>
            <a:lvl6pPr marL="25146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6pPr>
            <a:lvl7pPr marL="29718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7pPr>
            <a:lvl8pPr marL="34290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8pPr>
            <a:lvl9pPr marL="38862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9pPr>
          </a:lstStyle>
          <a:p>
            <a:pPr eaLnBrk="1" hangingPunct="1"/>
            <a:fld id="{D9D6A497-C75F-43E7-9AAA-1CD5113F2C98}" type="slidenum">
              <a:rPr lang="zh-CN" altLang="en-US" sz="1200" smtClean="0">
                <a:solidFill>
                  <a:schemeClr val="bg2"/>
                </a:solidFill>
                <a:ea typeface="楷体_GB2312" pitchFamily="49" charset="-122"/>
              </a:rPr>
              <a:pPr eaLnBrk="1" hangingPunct="1"/>
              <a:t>12</a:t>
            </a:fld>
            <a:endParaRPr lang="en-US" altLang="zh-CN" sz="1200" smtClean="0">
              <a:solidFill>
                <a:schemeClr val="bg2"/>
              </a:solidFill>
              <a:ea typeface="楷体_GB2312" pitchFamily="49" charset="-122"/>
            </a:endParaRPr>
          </a:p>
        </p:txBody>
      </p:sp>
      <p:sp>
        <p:nvSpPr>
          <p:cNvPr id="263171" name="Rectangle 2"/>
          <p:cNvSpPr>
            <a:spLocks noGrp="1" noRot="1" noChangeAspect="1" noChangeArrowheads="1" noTextEdit="1"/>
          </p:cNvSpPr>
          <p:nvPr>
            <p:ph type="sldImg"/>
          </p:nvPr>
        </p:nvSpPr>
        <p:spPr>
          <a:xfrm>
            <a:off x="1144588" y="687388"/>
            <a:ext cx="4568825" cy="3425825"/>
          </a:xfrm>
          <a:ln/>
        </p:spPr>
      </p:sp>
      <p:sp>
        <p:nvSpPr>
          <p:cNvPr id="263172" name="Rectangle 3"/>
          <p:cNvSpPr>
            <a:spLocks noGrp="1" noChangeArrowheads="1"/>
          </p:cNvSpPr>
          <p:nvPr>
            <p:ph type="body" idx="1"/>
          </p:nvPr>
        </p:nvSpPr>
        <p:spPr>
          <a:noFill/>
        </p:spPr>
        <p:txBody>
          <a:bodyPr/>
          <a:lstStyle/>
          <a:p>
            <a:r>
              <a:rPr lang="zh-CN" altLang="zh-CN" sz="1200" kern="1200" dirty="0" smtClean="0">
                <a:solidFill>
                  <a:schemeClr val="tx1"/>
                </a:solidFill>
                <a:effectLst/>
                <a:latin typeface="Arial" charset="0"/>
                <a:ea typeface="宋体" pitchFamily="2" charset="-122"/>
                <a:cs typeface="+mn-cs"/>
              </a:rPr>
              <a:t>白盒测试主要关注程序的实现过程是否正确，是否符合规范。不正确的程序实现意味着缺陷，而缺陷的引入者是开发人员，每一个缺陷都代表了开发人员的一次工作失误。但不得不承认，在大部分情况下，开发人员在编码过程中是无意识的植入缺陷的。客观原因是由于用户需求越来越多，造成系统越来越庞大，程序的结构越来越复杂，从而导致程序正确实现的难度越来越高。</a:t>
            </a:r>
          </a:p>
          <a:p>
            <a:r>
              <a:rPr lang="zh-CN" altLang="zh-CN" sz="1200" kern="1200" dirty="0" smtClean="0">
                <a:solidFill>
                  <a:schemeClr val="tx1"/>
                </a:solidFill>
                <a:effectLst/>
                <a:latin typeface="Arial" charset="0"/>
                <a:ea typeface="宋体" pitchFamily="2" charset="-122"/>
                <a:cs typeface="+mn-cs"/>
              </a:rPr>
              <a:t>那么导致程序内部结构复杂的原因是什么呢？就是控制流。</a:t>
            </a:r>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控制流分析是白盒测试中一类重要的测试方法，他主要是根据程序结构的复杂度，重点关注程序中能够控制程序执行流程发生变化的因素并加以测试，从而避免程序执行流程的错误。</a:t>
            </a:r>
          </a:p>
          <a:p>
            <a:pPr eaLnBrk="1" hangingPunct="1"/>
            <a:endParaRPr lang="en-US" altLang="zh-CN"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那么是什么因素导致了程序结构变得复杂？如何衡量程序结构的复杂程度？控制程序执行流程发生变化的主要因素是什么？如何测试这些因素，并确保测试的效率呢？</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13</a:t>
            </a:fld>
            <a:endParaRPr lang="en-US"/>
          </a:p>
        </p:txBody>
      </p:sp>
    </p:spTree>
    <p:extLst>
      <p:ext uri="{BB962C8B-B14F-4D97-AF65-F5344CB8AC3E}">
        <p14:creationId xmlns:p14="http://schemas.microsoft.com/office/powerpoint/2010/main" val="1707311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让我们从解决第一个问题开始来看几种常见的程序结构。这段代码所体现的是最基本的一种程序结构线性结构，该结构全部由串行语句组成，只有一条路径。可以看出对于串行语句而言，无论这个程序片段中包含的数据变量类型有多少个，变量类型有多复杂，包含的数据变量个数有多少，或者语句数目如何变化，结构总是保持不变，只有一条可执行的路径。此时的程序结构是很简单的。</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14</a:t>
            </a:fld>
            <a:endParaRPr lang="en-US"/>
          </a:p>
        </p:txBody>
      </p:sp>
    </p:spTree>
    <p:extLst>
      <p:ext uri="{BB962C8B-B14F-4D97-AF65-F5344CB8AC3E}">
        <p14:creationId xmlns:p14="http://schemas.microsoft.com/office/powerpoint/2010/main" val="1707311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这段代码体现了一个两分支的条件判定结构。该结构有一个条件判定表达式和两个执行分支组成，共包含两条路径。</a:t>
            </a:r>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随着一个两分支的判定节点的引入，程序路径有所增加，程序结构复杂度也随之增大。</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15</a:t>
            </a:fld>
            <a:endParaRPr lang="en-US"/>
          </a:p>
        </p:txBody>
      </p:sp>
    </p:spTree>
    <p:extLst>
      <p:ext uri="{BB962C8B-B14F-4D97-AF65-F5344CB8AC3E}">
        <p14:creationId xmlns:p14="http://schemas.microsoft.com/office/powerpoint/2010/main" val="1707311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这段代码仍然对应的是条件判定结构，不同的是判定节点变成了多分支的情况。该结构由一个判定表达式和多个执行分支组成，共三条路径。</a:t>
            </a:r>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表面上看判定节点的数量没有变化，但根据经验可以知道，多分支的判定结构可以转换成多个两分支判定结构的嵌套形式。因此，当前的程序结构实际上等同于两个嵌套的两分支判定节点，如图所示。</a:t>
            </a:r>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可以看出，随着判定节点数量的增加，程序路径的数量呈线性增加，程序结构也进一步变得复杂。</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16</a:t>
            </a:fld>
            <a:endParaRPr lang="en-US"/>
          </a:p>
        </p:txBody>
      </p:sp>
    </p:spTree>
    <p:extLst>
      <p:ext uri="{BB962C8B-B14F-4D97-AF65-F5344CB8AC3E}">
        <p14:creationId xmlns:p14="http://schemas.microsoft.com/office/powerpoint/2010/main" val="1707311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这段代码体现的是一个先判断再执行循环的循环结构。该结构由一个循环体组成，包含一个条件判定表达式和对应的循环执行分支。</a:t>
            </a:r>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对于</a:t>
            </a:r>
            <a:r>
              <a:rPr lang="en-US" altLang="zh-CN" sz="1200" kern="1200" dirty="0" smtClean="0">
                <a:solidFill>
                  <a:schemeClr val="tx1"/>
                </a:solidFill>
                <a:effectLst/>
                <a:latin typeface="Arial" charset="0"/>
                <a:ea typeface="宋体" pitchFamily="2" charset="-122"/>
                <a:cs typeface="+mn-cs"/>
              </a:rPr>
              <a:t>while</a:t>
            </a:r>
            <a:r>
              <a:rPr lang="zh-CN" altLang="zh-CN" sz="1200" kern="1200" dirty="0" smtClean="0">
                <a:solidFill>
                  <a:schemeClr val="tx1"/>
                </a:solidFill>
                <a:effectLst/>
                <a:latin typeface="Arial" charset="0"/>
                <a:ea typeface="宋体" pitchFamily="2" charset="-122"/>
                <a:cs typeface="+mn-cs"/>
              </a:rPr>
              <a:t>循环，当程序一开始就不满足循环条件时可能存在完全不执行循环体的情况。</a:t>
            </a:r>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对于本例，共需执行循环体</a:t>
            </a:r>
            <a:r>
              <a:rPr lang="en-US" altLang="zh-CN" sz="1200" kern="1200" dirty="0" smtClean="0">
                <a:solidFill>
                  <a:schemeClr val="tx1"/>
                </a:solidFill>
                <a:effectLst/>
                <a:latin typeface="Arial" charset="0"/>
                <a:ea typeface="宋体" pitchFamily="2" charset="-122"/>
                <a:cs typeface="+mn-cs"/>
              </a:rPr>
              <a:t>9</a:t>
            </a:r>
            <a:r>
              <a:rPr lang="zh-CN" altLang="zh-CN" sz="1200" kern="1200" dirty="0" smtClean="0">
                <a:solidFill>
                  <a:schemeClr val="tx1"/>
                </a:solidFill>
                <a:effectLst/>
                <a:latin typeface="Arial" charset="0"/>
                <a:ea typeface="宋体" pitchFamily="2" charset="-122"/>
                <a:cs typeface="+mn-cs"/>
              </a:rPr>
              <a:t>次，共包含九条路径。循环结构引入了一个判定节点，使得程序结构变得复杂。同时，由于循环的引入，导致路径数量大大增长。</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17</a:t>
            </a:fld>
            <a:endParaRPr lang="en-US"/>
          </a:p>
        </p:txBody>
      </p:sp>
    </p:spTree>
    <p:extLst>
      <p:ext uri="{BB962C8B-B14F-4D97-AF65-F5344CB8AC3E}">
        <p14:creationId xmlns:p14="http://schemas.microsoft.com/office/powerpoint/2010/main" val="1707311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这段代码与上段代码非常类似。</a:t>
            </a:r>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不同的是，这是一个先执行循环再判断的循环结构。该结构也由一个循环体组成，包含一个判定条件和对应的循环执行分支。</a:t>
            </a:r>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对于本例，共需执行循环体</a:t>
            </a:r>
            <a:r>
              <a:rPr lang="en-US" altLang="zh-CN" sz="1200" kern="1200" dirty="0" smtClean="0">
                <a:solidFill>
                  <a:schemeClr val="tx1"/>
                </a:solidFill>
                <a:effectLst/>
                <a:latin typeface="Arial" charset="0"/>
                <a:ea typeface="宋体" pitchFamily="2" charset="-122"/>
                <a:cs typeface="+mn-cs"/>
              </a:rPr>
              <a:t>9</a:t>
            </a:r>
            <a:r>
              <a:rPr lang="zh-CN" altLang="zh-CN" sz="1200" kern="1200" dirty="0" smtClean="0">
                <a:solidFill>
                  <a:schemeClr val="tx1"/>
                </a:solidFill>
                <a:effectLst/>
                <a:latin typeface="Arial" charset="0"/>
                <a:ea typeface="宋体" pitchFamily="2" charset="-122"/>
                <a:cs typeface="+mn-cs"/>
              </a:rPr>
              <a:t>次，包含九条路径。该结构与前面的循环结构一样，引入了一个判定节点，使得程序结构变得复杂，并导致路径数量再次增加。</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18</a:t>
            </a:fld>
            <a:endParaRPr lang="en-US"/>
          </a:p>
        </p:txBody>
      </p:sp>
    </p:spTree>
    <p:extLst>
      <p:ext uri="{BB962C8B-B14F-4D97-AF65-F5344CB8AC3E}">
        <p14:creationId xmlns:p14="http://schemas.microsoft.com/office/powerpoint/2010/main" val="1707311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这几种常见的结构具有一个共同的特点，由于引入了判定节点，而导致程序执行出现分支，从而使得程序结构变得复杂，程序路径不断增加，并进而提高了程序员正确编码的难度。</a:t>
            </a:r>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对于测试人员来说，意味着代码中存在缺陷的风险增大了，而且这种风险从小到大依次为：串行结构、两分支的条件判定、多分支的条件判定和循环结构。</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19</a:t>
            </a:fld>
            <a:endParaRPr lang="en-US"/>
          </a:p>
        </p:txBody>
      </p:sp>
    </p:spTree>
    <p:extLst>
      <p:ext uri="{BB962C8B-B14F-4D97-AF65-F5344CB8AC3E}">
        <p14:creationId xmlns:p14="http://schemas.microsoft.com/office/powerpoint/2010/main" val="1707311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44588" y="687388"/>
            <a:ext cx="4568825" cy="3425825"/>
          </a:xfrm>
        </p:spPr>
      </p:sp>
      <p:sp>
        <p:nvSpPr>
          <p:cNvPr id="93187"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程序中往往存在多个结构。这些结构之间形成嵌套或串联关系，对应更加复杂的程序结构，更多路径和更大的风险。</a:t>
            </a:r>
            <a:endParaRPr lang="en-US" altLang="zh-CN" sz="1200" kern="1200" dirty="0" smtClean="0">
              <a:solidFill>
                <a:schemeClr val="tx1"/>
              </a:solidFill>
              <a:effectLst/>
              <a:latin typeface="Arial"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20</a:t>
            </a:fld>
            <a:endParaRPr lang="en-US"/>
          </a:p>
        </p:txBody>
      </p:sp>
    </p:spTree>
    <p:extLst>
      <p:ext uri="{BB962C8B-B14F-4D97-AF65-F5344CB8AC3E}">
        <p14:creationId xmlns:p14="http://schemas.microsoft.com/office/powerpoint/2010/main" val="1707311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因此，我们可以认为导致程序结构变得复杂的主要因素，以及控制程序执行流程发生变化的主要因素，就是判定节点。</a:t>
            </a: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控制流分析方法的核心就是围绕判定节点来设计测试用例展开测试。</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那么如何衡量程序结构的复杂程度？如何对判定节点展开测试，并确保测试的效率呢？</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21</a:t>
            </a:fld>
            <a:endParaRPr lang="en-US"/>
          </a:p>
        </p:txBody>
      </p:sp>
    </p:spTree>
    <p:extLst>
      <p:ext uri="{BB962C8B-B14F-4D97-AF65-F5344CB8AC3E}">
        <p14:creationId xmlns:p14="http://schemas.microsoft.com/office/powerpoint/2010/main" val="1707311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控制流分析，可从三个方面展开。</a:t>
            </a:r>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首先关注判定表达式。判定节点对应的判定表达式可能是一个复杂的判断关系，包含多个子表达式，这些子表达式之间由多个与或关系连接起来，使得表达式的输入与判定节点的输出之间形成复杂的逻辑关系，不容易看出程序输出随输入变化的走向。我们对判定表达式本身的复杂性进行分析，就是要利用不同的覆盖指标，对判定表达式中所包含的数据变量、子表达式等进行检查，分析可能的程序分支，这就是名为逻辑覆盖的白盒测试方法。</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其次，关注路径。判定节点的引入，造成程序执行方式的变化，即路径的变化。特别是程序中往往不止一个判定结构和循环结构，这些结构之间形成串联、嵌套等多种组合方式，对程序的执行路径带来不同程度的影响，往往导致路径数量暴增，无法穷尽。如何分析程序路径的风险，优选必要的路径进行测试，保证测试效率？这就是独立路径测试方法。</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最后关注循环体。循环结构本身包含复杂的过程和大量的路径。循环还有各种不同的组合形式，我们有必要专门针对循环展开测试，这就是针对循环的测试。在本课程中，我们主要讨论对判定的测试和独立路径测试方法。</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22</a:t>
            </a:fld>
            <a:endParaRPr lang="en-US"/>
          </a:p>
        </p:txBody>
      </p:sp>
    </p:spTree>
    <p:extLst>
      <p:ext uri="{BB962C8B-B14F-4D97-AF65-F5344CB8AC3E}">
        <p14:creationId xmlns:p14="http://schemas.microsoft.com/office/powerpoint/2010/main" val="1707311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kumimoji="1" sz="2800" b="1">
                <a:solidFill>
                  <a:schemeClr val="tx1"/>
                </a:solidFill>
                <a:latin typeface="Times New Roman" pitchFamily="18" charset="0"/>
                <a:ea typeface="黑体" pitchFamily="2" charset="-122"/>
              </a:defRPr>
            </a:lvl1pPr>
            <a:lvl2pPr marL="742950" indent="-285750" eaLnBrk="0" hangingPunct="0">
              <a:defRPr kumimoji="1" sz="2800" b="1">
                <a:solidFill>
                  <a:schemeClr val="tx1"/>
                </a:solidFill>
                <a:latin typeface="Times New Roman" pitchFamily="18" charset="0"/>
                <a:ea typeface="黑体" pitchFamily="2" charset="-122"/>
              </a:defRPr>
            </a:lvl2pPr>
            <a:lvl3pPr marL="1143000" indent="-228600" eaLnBrk="0" hangingPunct="0">
              <a:defRPr kumimoji="1" sz="2800" b="1">
                <a:solidFill>
                  <a:schemeClr val="tx1"/>
                </a:solidFill>
                <a:latin typeface="Times New Roman" pitchFamily="18" charset="0"/>
                <a:ea typeface="黑体" pitchFamily="2" charset="-122"/>
              </a:defRPr>
            </a:lvl3pPr>
            <a:lvl4pPr marL="1600200" indent="-228600" eaLnBrk="0" hangingPunct="0">
              <a:defRPr kumimoji="1" sz="2800" b="1">
                <a:solidFill>
                  <a:schemeClr val="tx1"/>
                </a:solidFill>
                <a:latin typeface="Times New Roman" pitchFamily="18" charset="0"/>
                <a:ea typeface="黑体" pitchFamily="2" charset="-122"/>
              </a:defRPr>
            </a:lvl4pPr>
            <a:lvl5pPr marL="2057400" indent="-228600" eaLnBrk="0" hangingPunct="0">
              <a:defRPr kumimoji="1" sz="2800" b="1">
                <a:solidFill>
                  <a:schemeClr val="tx1"/>
                </a:solidFill>
                <a:latin typeface="Times New Roman" pitchFamily="18" charset="0"/>
                <a:ea typeface="黑体" pitchFamily="2" charset="-122"/>
              </a:defRPr>
            </a:lvl5pPr>
            <a:lvl6pPr marL="25146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6pPr>
            <a:lvl7pPr marL="29718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7pPr>
            <a:lvl8pPr marL="34290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8pPr>
            <a:lvl9pPr marL="38862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9pPr>
          </a:lstStyle>
          <a:p>
            <a:pPr eaLnBrk="1" hangingPunct="1"/>
            <a:fld id="{D9D6A497-C75F-43E7-9AAA-1CD5113F2C98}" type="slidenum">
              <a:rPr lang="zh-CN" altLang="en-US" sz="1200" smtClean="0">
                <a:solidFill>
                  <a:schemeClr val="bg2"/>
                </a:solidFill>
                <a:ea typeface="楷体_GB2312" pitchFamily="49" charset="-122"/>
              </a:rPr>
              <a:pPr eaLnBrk="1" hangingPunct="1"/>
              <a:t>23</a:t>
            </a:fld>
            <a:endParaRPr lang="en-US" altLang="zh-CN" sz="1200" smtClean="0">
              <a:solidFill>
                <a:schemeClr val="bg2"/>
              </a:solidFill>
              <a:ea typeface="楷体_GB2312" pitchFamily="49" charset="-122"/>
            </a:endParaRPr>
          </a:p>
        </p:txBody>
      </p:sp>
      <p:sp>
        <p:nvSpPr>
          <p:cNvPr id="263171" name="Rectangle 2"/>
          <p:cNvSpPr>
            <a:spLocks noGrp="1" noRot="1" noChangeAspect="1" noChangeArrowheads="1" noTextEdit="1"/>
          </p:cNvSpPr>
          <p:nvPr>
            <p:ph type="sldImg"/>
          </p:nvPr>
        </p:nvSpPr>
        <p:spPr>
          <a:xfrm>
            <a:off x="1144588" y="687388"/>
            <a:ext cx="4568825" cy="3425825"/>
          </a:xfrm>
          <a:ln/>
        </p:spPr>
      </p:sp>
      <p:sp>
        <p:nvSpPr>
          <p:cNvPr id="263172" name="Rectangle 3"/>
          <p:cNvSpPr>
            <a:spLocks noGrp="1" noChangeArrowheads="1"/>
          </p:cNvSpPr>
          <p:nvPr>
            <p:ph type="body" idx="1"/>
          </p:nvPr>
        </p:nvSpPr>
        <p:spPr>
          <a:noFill/>
        </p:spPr>
        <p:txBody>
          <a:bodyPr/>
          <a:lstStyle/>
          <a:p>
            <a:r>
              <a:rPr lang="zh-CN" altLang="zh-CN" sz="1200" kern="1200" dirty="0" smtClean="0">
                <a:solidFill>
                  <a:schemeClr val="tx1"/>
                </a:solidFill>
                <a:effectLst/>
                <a:latin typeface="Arial" charset="0"/>
                <a:ea typeface="宋体" pitchFamily="2" charset="-122"/>
                <a:cs typeface="+mn-cs"/>
              </a:rPr>
              <a:t>逻辑覆盖方法是最简单的一种控制流分析技术，又称对判定的测试。它主要关注判定表达式本身的复杂度，通过遍历程序逻辑结构来实现测试对程序的覆盖。</a:t>
            </a:r>
          </a:p>
          <a:p>
            <a:pPr eaLnBrk="1" hangingPunct="1"/>
            <a:endParaRPr lang="en-US" altLang="zh-CN"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solidFill>
                  <a:srgbClr val="FF0000"/>
                </a:solidFill>
              </a:rPr>
              <a:t>逻辑</a:t>
            </a:r>
            <a:r>
              <a:rPr lang="zh-CN" altLang="en-US" dirty="0" smtClean="0"/>
              <a:t>覆盖考察对程序</a:t>
            </a:r>
            <a:r>
              <a:rPr lang="zh-CN" altLang="en-US" dirty="0" smtClean="0">
                <a:solidFill>
                  <a:srgbClr val="FF0000"/>
                </a:solidFill>
              </a:rPr>
              <a:t>逻辑</a:t>
            </a:r>
            <a:r>
              <a:rPr lang="zh-CN" altLang="en-US" dirty="0" smtClean="0"/>
              <a:t>的覆盖程度，主要针对程序中由于</a:t>
            </a:r>
            <a:r>
              <a:rPr lang="zh-CN" altLang="en-US" dirty="0" smtClean="0">
                <a:solidFill>
                  <a:srgbClr val="FF0000"/>
                </a:solidFill>
              </a:rPr>
              <a:t>判定条件</a:t>
            </a:r>
            <a:r>
              <a:rPr lang="zh-CN" altLang="en-US" dirty="0" smtClean="0"/>
              <a:t>所产生的</a:t>
            </a:r>
            <a:r>
              <a:rPr lang="zh-CN" altLang="en-US" dirty="0" smtClean="0">
                <a:solidFill>
                  <a:srgbClr val="990033"/>
                </a:solidFill>
              </a:rPr>
              <a:t>逻辑分支结构</a:t>
            </a:r>
            <a:r>
              <a:rPr lang="zh-CN" altLang="en-US" dirty="0" smtClean="0"/>
              <a:t>进行测试。</a:t>
            </a: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逻辑覆盖遵循的基本测试原则是，对程序代码中所有的逻辑值均需要测试真值和假值的情况。</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随着测试对原程序的覆盖程度不同，可以得到不同级别的覆盖指标。</a:t>
            </a:r>
            <a:r>
              <a:rPr lang="zh-CN" altLang="en-US" sz="1200" kern="1200" dirty="0" smtClean="0">
                <a:solidFill>
                  <a:schemeClr val="tx1"/>
                </a:solidFill>
                <a:effectLst/>
                <a:latin typeface="Arial" charset="0"/>
                <a:ea typeface="宋体" pitchFamily="2" charset="-122"/>
                <a:cs typeface="+mn-cs"/>
              </a:rPr>
              <a:t>如</a:t>
            </a:r>
            <a:r>
              <a:rPr lang="zh-CN" altLang="en-US" dirty="0" smtClean="0">
                <a:solidFill>
                  <a:srgbClr val="FF0000"/>
                </a:solidFill>
              </a:rPr>
              <a:t>语句覆盖</a:t>
            </a:r>
            <a:r>
              <a:rPr lang="zh-CN" altLang="en-US" dirty="0" smtClean="0"/>
              <a:t>、</a:t>
            </a:r>
            <a:r>
              <a:rPr lang="zh-CN" altLang="en-US" dirty="0" smtClean="0">
                <a:solidFill>
                  <a:srgbClr val="FF0000"/>
                </a:solidFill>
              </a:rPr>
              <a:t>判定覆盖</a:t>
            </a:r>
            <a:r>
              <a:rPr lang="zh-CN" altLang="en-US" dirty="0" smtClean="0"/>
              <a:t>、</a:t>
            </a:r>
            <a:r>
              <a:rPr lang="zh-CN" altLang="en-US" dirty="0" smtClean="0">
                <a:solidFill>
                  <a:srgbClr val="FF0000"/>
                </a:solidFill>
              </a:rPr>
              <a:t>条件覆盖</a:t>
            </a:r>
            <a:r>
              <a:rPr lang="zh-CN" altLang="en-US" dirty="0" smtClean="0"/>
              <a:t>、</a:t>
            </a:r>
            <a:r>
              <a:rPr lang="zh-CN" altLang="en-US" dirty="0" smtClean="0">
                <a:solidFill>
                  <a:srgbClr val="FF0000"/>
                </a:solidFill>
              </a:rPr>
              <a:t>判定</a:t>
            </a:r>
            <a:r>
              <a:rPr lang="en-US" altLang="zh-CN" dirty="0" smtClean="0">
                <a:solidFill>
                  <a:srgbClr val="FF0000"/>
                </a:solidFill>
              </a:rPr>
              <a:t>/</a:t>
            </a:r>
            <a:r>
              <a:rPr lang="zh-CN" altLang="en-US" dirty="0" smtClean="0">
                <a:solidFill>
                  <a:srgbClr val="FF0000"/>
                </a:solidFill>
              </a:rPr>
              <a:t>条件覆盖</a:t>
            </a:r>
            <a:r>
              <a:rPr lang="zh-CN" altLang="en-US" dirty="0" smtClean="0"/>
              <a:t>、</a:t>
            </a:r>
            <a:r>
              <a:rPr lang="zh-CN" altLang="en-US" dirty="0" smtClean="0">
                <a:solidFill>
                  <a:srgbClr val="FF0000"/>
                </a:solidFill>
              </a:rPr>
              <a:t>条件组合覆盖。</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根据这些覆盖指标设计测试用例时，主要要解决两个问题：第一，针对选定的覆盖指标，如何有效控制测试用例规模，提高测试用例典型性，并最大限度避免测试漏洞？第二，如何选择合适的覆盖指标？</a:t>
            </a:r>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24</a:t>
            </a:fld>
            <a:endParaRPr lang="en-US"/>
          </a:p>
        </p:txBody>
      </p:sp>
    </p:spTree>
    <p:extLst>
      <p:ext uri="{BB962C8B-B14F-4D97-AF65-F5344CB8AC3E}">
        <p14:creationId xmlns:p14="http://schemas.microsoft.com/office/powerpoint/2010/main" val="3603760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开始讨论这些覆盖指标之前，先来看一个例子。在控制流图中，可执行语句对应图中的节点，而从一条可执行语句执行到下一条执行语句，所对应的子路径就对应图中的边。</a:t>
            </a:r>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25</a:t>
            </a:fld>
            <a:endParaRPr lang="en-US"/>
          </a:p>
        </p:txBody>
      </p:sp>
    </p:spTree>
    <p:extLst>
      <p:ext uri="{BB962C8B-B14F-4D97-AF65-F5344CB8AC3E}">
        <p14:creationId xmlns:p14="http://schemas.microsoft.com/office/powerpoint/2010/main" val="3088536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语句覆盖是最基本的一种覆盖指标，它的含义是设计测试用例时，需要保证程序中每一条可执行语句至少需要执行一次。因此，语句覆盖其实就是要满足控制流图中的点覆盖。</a:t>
            </a:r>
            <a:endParaRPr lang="zh-CN" altLang="zh-CN" sz="1200" kern="1200" dirty="0">
              <a:solidFill>
                <a:schemeClr val="tx1"/>
              </a:solidFill>
              <a:effectLst/>
              <a:latin typeface="Arial" charset="0"/>
              <a:ea typeface="宋体" pitchFamily="2" charset="-122"/>
              <a:cs typeface="+mn-cs"/>
            </a:endParaRPr>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26</a:t>
            </a:fld>
            <a:endParaRPr lang="en-US"/>
          </a:p>
        </p:txBody>
      </p:sp>
    </p:spTree>
    <p:extLst>
      <p:ext uri="{BB962C8B-B14F-4D97-AF65-F5344CB8AC3E}">
        <p14:creationId xmlns:p14="http://schemas.microsoft.com/office/powerpoint/2010/main" val="1846511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1.</a:t>
            </a:r>
            <a:r>
              <a:rPr lang="zh-CN" altLang="en-US" sz="1200" kern="1200" dirty="0" smtClean="0">
                <a:solidFill>
                  <a:schemeClr val="tx1"/>
                </a:solidFill>
                <a:effectLst/>
                <a:latin typeface="Arial" charset="0"/>
                <a:ea typeface="宋体" pitchFamily="2" charset="-122"/>
                <a:cs typeface="+mn-cs"/>
              </a:rPr>
              <a:t>分析判定表达式。</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2.</a:t>
            </a:r>
            <a:r>
              <a:rPr lang="zh-CN" altLang="en-US" sz="1200" kern="1200" dirty="0" smtClean="0">
                <a:solidFill>
                  <a:schemeClr val="tx1"/>
                </a:solidFill>
                <a:effectLst/>
                <a:latin typeface="Arial" charset="0"/>
                <a:ea typeface="宋体" pitchFamily="2" charset="-122"/>
                <a:cs typeface="+mn-cs"/>
              </a:rPr>
              <a:t>得到测试用例。</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问题是语句覆盖可以发现代码中所有可能的缺陷吗？</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假设本例中判定表达式都存在缺陷。其中第二个判定表达式中的或关系错写成与关系。仍然使用</a:t>
            </a:r>
            <a:r>
              <a:rPr lang="en-US" altLang="zh-CN" sz="1200" kern="1200" dirty="0" smtClean="0">
                <a:solidFill>
                  <a:schemeClr val="tx1"/>
                </a:solidFill>
                <a:effectLst/>
                <a:latin typeface="Arial" charset="0"/>
                <a:ea typeface="宋体" pitchFamily="2" charset="-122"/>
                <a:cs typeface="+mn-cs"/>
              </a:rPr>
              <a:t>tc1</a:t>
            </a:r>
            <a:r>
              <a:rPr lang="zh-CN" altLang="zh-CN" sz="1200" kern="1200" dirty="0" smtClean="0">
                <a:solidFill>
                  <a:schemeClr val="tx1"/>
                </a:solidFill>
                <a:effectLst/>
                <a:latin typeface="Arial" charset="0"/>
                <a:ea typeface="宋体" pitchFamily="2" charset="-122"/>
                <a:cs typeface="+mn-cs"/>
              </a:rPr>
              <a:t>作为测试用例测试这段有缺陷的代码。得到的实际输出与预期输出是完全相同的。通过这个测试用例，无法发现缺陷。</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而若使用</a:t>
            </a:r>
            <a:r>
              <a:rPr lang="en-US" altLang="zh-CN" sz="1200" kern="1200" dirty="0" smtClean="0">
                <a:solidFill>
                  <a:schemeClr val="tx1"/>
                </a:solidFill>
                <a:effectLst/>
                <a:latin typeface="Arial" charset="0"/>
                <a:ea typeface="宋体" pitchFamily="2" charset="-122"/>
                <a:cs typeface="+mn-cs"/>
              </a:rPr>
              <a:t>x=4</a:t>
            </a:r>
            <a:r>
              <a:rPr lang="zh-CN" altLang="en-US"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y=3</a:t>
            </a:r>
            <a:r>
              <a:rPr lang="zh-CN" altLang="en-US"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z=0</a:t>
            </a:r>
            <a:r>
              <a:rPr lang="zh-CN" altLang="zh-CN" sz="1200" kern="1200" dirty="0" smtClean="0">
                <a:solidFill>
                  <a:schemeClr val="tx1"/>
                </a:solidFill>
                <a:effectLst/>
                <a:latin typeface="Arial" charset="0"/>
                <a:ea typeface="宋体" pitchFamily="2" charset="-122"/>
                <a:cs typeface="+mn-cs"/>
              </a:rPr>
              <a:t>作为测试用例测试有缺陷的代码，则可以发现程序中的</a:t>
            </a:r>
            <a:r>
              <a:rPr lang="en-US" altLang="zh-CN" sz="1200" kern="1200" dirty="0" smtClean="0">
                <a:solidFill>
                  <a:schemeClr val="tx1"/>
                </a:solidFill>
                <a:effectLst/>
                <a:latin typeface="Arial" charset="0"/>
                <a:ea typeface="宋体" pitchFamily="2" charset="-122"/>
                <a:cs typeface="+mn-cs"/>
              </a:rPr>
              <a:t>bug</a:t>
            </a:r>
            <a:r>
              <a:rPr lang="zh-CN" altLang="zh-CN" sz="1200" kern="1200" dirty="0" smtClean="0">
                <a:solidFill>
                  <a:schemeClr val="tx1"/>
                </a:solidFill>
                <a:effectLst/>
                <a:latin typeface="Arial" charset="0"/>
                <a:ea typeface="宋体" pitchFamily="2" charset="-122"/>
                <a:cs typeface="+mn-cs"/>
              </a:rPr>
              <a:t>。</a:t>
            </a:r>
          </a:p>
          <a:p>
            <a:r>
              <a:rPr lang="zh-CN" altLang="zh-CN" sz="1200" kern="1200" dirty="0" smtClean="0">
                <a:solidFill>
                  <a:schemeClr val="tx1"/>
                </a:solidFill>
                <a:effectLst/>
                <a:latin typeface="Arial" charset="0"/>
                <a:ea typeface="宋体" pitchFamily="2" charset="-122"/>
                <a:cs typeface="+mn-cs"/>
              </a:rPr>
              <a:t>实际上语句覆盖是最弱的一种覆盖标准。它主要存在两方面弊端。一个方面是语句覆盖关注可执行语句，作用在于能够识别出那些没有执行代码块。然而，导致程序结构复杂、缺陷数量多的主要原因是判定节点，语句覆盖的测试重点不是判定节点，偏离了控制流分析的重点。</a:t>
            </a:r>
          </a:p>
          <a:p>
            <a:r>
              <a:rPr lang="zh-CN" altLang="zh-CN" sz="1200" kern="1200" dirty="0" smtClean="0">
                <a:solidFill>
                  <a:schemeClr val="tx1"/>
                </a:solidFill>
                <a:effectLst/>
                <a:latin typeface="Arial" charset="0"/>
                <a:ea typeface="宋体" pitchFamily="2" charset="-122"/>
                <a:cs typeface="+mn-cs"/>
              </a:rPr>
              <a:t>另一方面，语句覆盖对于隐式分支无效。所谓隐式分支是指</a:t>
            </a:r>
            <a:r>
              <a:rPr lang="en-US" altLang="zh-CN" sz="1200" kern="1200" dirty="0" smtClean="0">
                <a:solidFill>
                  <a:schemeClr val="tx1"/>
                </a:solidFill>
                <a:effectLst/>
                <a:latin typeface="Arial" charset="0"/>
                <a:ea typeface="宋体" pitchFamily="2" charset="-122"/>
                <a:cs typeface="+mn-cs"/>
              </a:rPr>
              <a:t>if</a:t>
            </a:r>
            <a:r>
              <a:rPr lang="zh-CN" altLang="zh-CN" sz="1200" kern="1200" dirty="0" smtClean="0">
                <a:solidFill>
                  <a:schemeClr val="tx1"/>
                </a:solidFill>
                <a:effectLst/>
                <a:latin typeface="Arial" charset="0"/>
                <a:ea typeface="宋体" pitchFamily="2" charset="-122"/>
                <a:cs typeface="+mn-cs"/>
              </a:rPr>
              <a:t>条件判定中缺少</a:t>
            </a:r>
            <a:r>
              <a:rPr lang="en-US" altLang="zh-CN" sz="1200" kern="1200" dirty="0" smtClean="0">
                <a:solidFill>
                  <a:schemeClr val="tx1"/>
                </a:solidFill>
                <a:effectLst/>
                <a:latin typeface="Arial" charset="0"/>
                <a:ea typeface="宋体" pitchFamily="2" charset="-122"/>
                <a:cs typeface="+mn-cs"/>
              </a:rPr>
              <a:t>else</a:t>
            </a:r>
            <a:r>
              <a:rPr lang="zh-CN" altLang="zh-CN" sz="1200" kern="1200" dirty="0" smtClean="0">
                <a:solidFill>
                  <a:schemeClr val="tx1"/>
                </a:solidFill>
                <a:effectLst/>
                <a:latin typeface="Arial" charset="0"/>
                <a:ea typeface="宋体" pitchFamily="2" charset="-122"/>
                <a:cs typeface="+mn-cs"/>
              </a:rPr>
              <a:t>分支的情况。由于隐式分支没有任何可执行语句需要执行。因此，语句覆盖不可能测试到隐式逻辑分支。而如果某些变量在</a:t>
            </a:r>
            <a:r>
              <a:rPr lang="en-US" altLang="zh-CN" sz="1200" kern="1200" dirty="0" smtClean="0">
                <a:solidFill>
                  <a:schemeClr val="tx1"/>
                </a:solidFill>
                <a:effectLst/>
                <a:latin typeface="Arial" charset="0"/>
                <a:ea typeface="宋体" pitchFamily="2" charset="-122"/>
                <a:cs typeface="+mn-cs"/>
              </a:rPr>
              <a:t>if</a:t>
            </a:r>
            <a:r>
              <a:rPr lang="zh-CN" altLang="zh-CN" sz="1200" kern="1200" dirty="0" smtClean="0">
                <a:solidFill>
                  <a:schemeClr val="tx1"/>
                </a:solidFill>
                <a:effectLst/>
                <a:latin typeface="Arial" charset="0"/>
                <a:ea typeface="宋体" pitchFamily="2" charset="-122"/>
                <a:cs typeface="+mn-cs"/>
              </a:rPr>
              <a:t>分支中进行了计算赋值，特别是存在空间的分配和释放。现在隐式分支中缺少相应的处理，则将导致程序出错。这种错误用语句覆盖无法识别。</a:t>
            </a:r>
          </a:p>
          <a:p>
            <a:r>
              <a:rPr lang="zh-CN" altLang="zh-CN" sz="1200" kern="1200" dirty="0" smtClean="0">
                <a:solidFill>
                  <a:schemeClr val="tx1"/>
                </a:solidFill>
                <a:effectLst/>
                <a:latin typeface="Arial" charset="0"/>
                <a:ea typeface="宋体" pitchFamily="2" charset="-122"/>
                <a:cs typeface="+mn-cs"/>
              </a:rPr>
              <a:t>因此，语句覆盖无法识别源代码中因控制流结构而导致的所有缺陷。当然，在刚才的例子中可以看到，使用</a:t>
            </a:r>
            <a:r>
              <a:rPr lang="en-US" altLang="zh-CN" sz="1200" kern="1200" dirty="0" smtClean="0">
                <a:solidFill>
                  <a:schemeClr val="tx1"/>
                </a:solidFill>
                <a:effectLst/>
                <a:latin typeface="Arial" charset="0"/>
                <a:ea typeface="宋体" pitchFamily="2" charset="-122"/>
                <a:cs typeface="+mn-cs"/>
              </a:rPr>
              <a:t>tc2</a:t>
            </a:r>
            <a:r>
              <a:rPr lang="zh-CN" altLang="zh-CN" sz="1200" kern="1200" dirty="0" smtClean="0">
                <a:solidFill>
                  <a:schemeClr val="tx1"/>
                </a:solidFill>
                <a:effectLst/>
                <a:latin typeface="Arial" charset="0"/>
                <a:ea typeface="宋体" pitchFamily="2" charset="-122"/>
                <a:cs typeface="+mn-cs"/>
              </a:rPr>
              <a:t>可以发现程序中的缺陷。不可否认，在测试数据的选择上存在一定技巧，良好的测试数据的选择，可以得到更好的测试用例，有助于在一定程度上弥补覆盖指标自身的短板。</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27</a:t>
            </a:fld>
            <a:endParaRPr lang="en-US"/>
          </a:p>
        </p:txBody>
      </p:sp>
    </p:spTree>
    <p:extLst>
      <p:ext uri="{BB962C8B-B14F-4D97-AF65-F5344CB8AC3E}">
        <p14:creationId xmlns:p14="http://schemas.microsoft.com/office/powerpoint/2010/main" val="1315393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en-US" dirty="0" smtClean="0"/>
              <a:t>下面哪些是基本流的特点？</a:t>
            </a:r>
          </a:p>
          <a:p>
            <a:r>
              <a:rPr lang="en-US" altLang="zh-CN" dirty="0" smtClean="0"/>
              <a:t>A.</a:t>
            </a:r>
            <a:r>
              <a:rPr lang="zh-CN" altLang="en-US" dirty="0" smtClean="0"/>
              <a:t>数目只有一条</a:t>
            </a:r>
          </a:p>
          <a:p>
            <a:r>
              <a:rPr lang="en-US" altLang="zh-CN" dirty="0" smtClean="0"/>
              <a:t>B.</a:t>
            </a:r>
            <a:r>
              <a:rPr lang="zh-CN" altLang="en-US" dirty="0" smtClean="0"/>
              <a:t>数目有</a:t>
            </a:r>
            <a:r>
              <a:rPr lang="en-US" altLang="zh-CN" dirty="0" smtClean="0"/>
              <a:t>1</a:t>
            </a:r>
            <a:r>
              <a:rPr lang="zh-CN" altLang="en-US" dirty="0" smtClean="0"/>
              <a:t>条或多条</a:t>
            </a:r>
          </a:p>
          <a:p>
            <a:r>
              <a:rPr lang="en-US" altLang="zh-CN" dirty="0" smtClean="0"/>
              <a:t>C.</a:t>
            </a:r>
            <a:r>
              <a:rPr lang="zh-CN" altLang="en-US" dirty="0" smtClean="0"/>
              <a:t>在测试时需要优先考虑</a:t>
            </a:r>
          </a:p>
          <a:p>
            <a:r>
              <a:rPr lang="en-US" altLang="zh-CN" dirty="0" smtClean="0"/>
              <a:t>D.</a:t>
            </a:r>
            <a:r>
              <a:rPr lang="zh-CN" altLang="en-US" dirty="0" smtClean="0"/>
              <a:t>初始节点位置在基本流或其他备选流</a:t>
            </a:r>
          </a:p>
          <a:p>
            <a:r>
              <a:rPr lang="en-US" altLang="zh-CN" dirty="0" smtClean="0"/>
              <a:t>E.</a:t>
            </a:r>
            <a:r>
              <a:rPr lang="zh-CN" altLang="en-US" dirty="0" smtClean="0"/>
              <a:t>初始节点位置在系统初始状态</a:t>
            </a:r>
          </a:p>
          <a:p>
            <a:r>
              <a:rPr lang="en-US" altLang="zh-CN" dirty="0" smtClean="0"/>
              <a:t>F.</a:t>
            </a:r>
            <a:r>
              <a:rPr lang="zh-CN" altLang="en-US" dirty="0" smtClean="0"/>
              <a:t>终止节点位置在系统默认终止状态</a:t>
            </a:r>
          </a:p>
          <a:p>
            <a:r>
              <a:rPr lang="en-US" altLang="zh-CN" dirty="0" smtClean="0"/>
              <a:t>G.</a:t>
            </a:r>
            <a:r>
              <a:rPr lang="zh-CN" altLang="en-US" dirty="0" smtClean="0"/>
              <a:t>终止节点位置在基本流或系统其他终止状态</a:t>
            </a:r>
          </a:p>
          <a:p>
            <a:r>
              <a:rPr lang="en-US" altLang="zh-CN" dirty="0" smtClean="0"/>
              <a:t>I.</a:t>
            </a:r>
            <a:r>
              <a:rPr lang="zh-CN" altLang="en-US" dirty="0" smtClean="0"/>
              <a:t>是业务流程的执行片段</a:t>
            </a:r>
          </a:p>
          <a:p>
            <a:r>
              <a:rPr lang="en-US" altLang="zh-CN" dirty="0" smtClean="0"/>
              <a:t>J.</a:t>
            </a:r>
            <a:r>
              <a:rPr lang="zh-CN" altLang="en-US" dirty="0" smtClean="0"/>
              <a:t>是完整的业务流程</a:t>
            </a:r>
          </a:p>
          <a:p>
            <a:endParaRPr lang="zh-CN" altLang="en-US" dirty="0" smtClean="0"/>
          </a:p>
          <a:p>
            <a:endParaRPr lang="zh-CN" altLang="en-US" dirty="0" smtClean="0"/>
          </a:p>
          <a:p>
            <a:r>
              <a:rPr lang="zh-CN" altLang="en-US" dirty="0" smtClean="0"/>
              <a:t>用场景法设计测试用例的基本步骤：</a:t>
            </a:r>
          </a:p>
          <a:p>
            <a:r>
              <a:rPr lang="en-US" altLang="zh-CN" dirty="0" smtClean="0"/>
              <a:t>A.</a:t>
            </a:r>
            <a:r>
              <a:rPr lang="zh-CN" altLang="en-US" dirty="0" smtClean="0"/>
              <a:t>对每一个场景生成场景</a:t>
            </a:r>
            <a:r>
              <a:rPr lang="en-US" altLang="zh-CN" dirty="0" smtClean="0"/>
              <a:t>/</a:t>
            </a:r>
            <a:r>
              <a:rPr lang="zh-CN" altLang="en-US" dirty="0" smtClean="0"/>
              <a:t>条件表；</a:t>
            </a:r>
          </a:p>
          <a:p>
            <a:r>
              <a:rPr lang="en-US" altLang="zh-CN" dirty="0" smtClean="0"/>
              <a:t>B.</a:t>
            </a:r>
            <a:r>
              <a:rPr lang="zh-CN" altLang="en-US" dirty="0" smtClean="0"/>
              <a:t>根据说明 ，描述出程序的基本流及各项备选流；</a:t>
            </a:r>
          </a:p>
          <a:p>
            <a:r>
              <a:rPr lang="en-US" altLang="zh-CN" dirty="0" smtClean="0"/>
              <a:t>C.</a:t>
            </a:r>
            <a:r>
              <a:rPr lang="zh-CN" altLang="en-US" dirty="0" smtClean="0"/>
              <a:t>对每一个场景生成相应的测试用例。</a:t>
            </a:r>
          </a:p>
          <a:p>
            <a:r>
              <a:rPr lang="en-US" altLang="zh-CN" dirty="0" smtClean="0"/>
              <a:t>D.</a:t>
            </a:r>
            <a:r>
              <a:rPr lang="zh-CN" altLang="en-US" dirty="0" smtClean="0"/>
              <a:t>根据基本流和各项备选流生成不同的场景；</a:t>
            </a:r>
          </a:p>
          <a:p>
            <a:endParaRPr lang="zh-CN" altLang="en-US" dirty="0" smtClean="0"/>
          </a:p>
          <a:p>
            <a:endParaRPr lang="zh-CN" altLang="en-US" dirty="0" smtClean="0"/>
          </a:p>
          <a:p>
            <a:r>
              <a:rPr lang="zh-CN" altLang="en-US" dirty="0" smtClean="0"/>
              <a:t>如果需要覆盖图中的所有节点（语句），最少需要多少个测试用例？</a:t>
            </a:r>
          </a:p>
          <a:p>
            <a:r>
              <a:rPr lang="zh-CN" altLang="en-US" dirty="0" smtClean="0"/>
              <a:t>如果需要覆盖途中的所有边，最少需要多少个测试用例？</a:t>
            </a:r>
          </a:p>
          <a:p>
            <a:r>
              <a:rPr lang="zh-CN" altLang="en-US" dirty="0" smtClean="0"/>
              <a:t>如图所示的程序结构，从节点</a:t>
            </a:r>
            <a:r>
              <a:rPr lang="en-US" altLang="zh-CN" dirty="0" smtClean="0"/>
              <a:t>7</a:t>
            </a:r>
            <a:r>
              <a:rPr lang="zh-CN" altLang="en-US" dirty="0" smtClean="0"/>
              <a:t>到节点</a:t>
            </a:r>
            <a:r>
              <a:rPr lang="en-US" altLang="zh-CN" dirty="0" smtClean="0"/>
              <a:t>11</a:t>
            </a:r>
            <a:r>
              <a:rPr lang="zh-CN" altLang="en-US" dirty="0" smtClean="0"/>
              <a:t>可能的路径数目有多少条？</a:t>
            </a:r>
          </a:p>
          <a:p>
            <a:r>
              <a:rPr lang="zh-CN" altLang="en-US" dirty="0" smtClean="0"/>
              <a:t>如图所示的程序结构，从节点</a:t>
            </a:r>
            <a:r>
              <a:rPr lang="en-US" altLang="zh-CN" dirty="0" smtClean="0"/>
              <a:t>1</a:t>
            </a:r>
            <a:r>
              <a:rPr lang="zh-CN" altLang="en-US" dirty="0" smtClean="0"/>
              <a:t>到节点</a:t>
            </a:r>
            <a:r>
              <a:rPr lang="en-US" altLang="zh-CN" dirty="0" smtClean="0"/>
              <a:t>13</a:t>
            </a:r>
            <a:r>
              <a:rPr lang="zh-CN" altLang="en-US" dirty="0" smtClean="0"/>
              <a:t>可能的路径数目有多少条？</a:t>
            </a:r>
          </a:p>
          <a:p>
            <a:endParaRPr lang="zh-CN" altLang="en-US" dirty="0" smtClean="0"/>
          </a:p>
          <a:p>
            <a:endParaRPr lang="zh-CN" altLang="en-US" dirty="0" smtClean="0"/>
          </a:p>
          <a:p>
            <a:r>
              <a:rPr lang="zh-CN" altLang="en-US" dirty="0" smtClean="0"/>
              <a:t>如图所示，左边和右边的程序结构分别有几条路径？</a:t>
            </a:r>
          </a:p>
          <a:p>
            <a:endParaRPr lang="zh-CN" altLang="en-US" dirty="0" smtClean="0"/>
          </a:p>
          <a:p>
            <a:r>
              <a:rPr lang="zh-CN" altLang="en-US" dirty="0" smtClean="0"/>
              <a:t>什么因素导致程序结构变得复杂？</a:t>
            </a:r>
          </a:p>
          <a:p>
            <a:endParaRPr lang="zh-CN" altLang="en-US" dirty="0" smtClean="0"/>
          </a:p>
          <a:p>
            <a:r>
              <a:rPr lang="en-US" altLang="zh-CN" dirty="0" smtClean="0"/>
              <a:t>Fun</a:t>
            </a:r>
            <a:r>
              <a:rPr lang="zh-CN" altLang="en-US" dirty="0" smtClean="0"/>
              <a:t>函数的执行路径有几条，分别是什么？</a:t>
            </a:r>
          </a:p>
          <a:p>
            <a:r>
              <a:rPr lang="zh-CN" altLang="en-US" dirty="0" smtClean="0"/>
              <a:t>路径</a:t>
            </a:r>
            <a:r>
              <a:rPr lang="en-US" altLang="zh-CN" dirty="0" smtClean="0"/>
              <a:t>1</a:t>
            </a:r>
            <a:r>
              <a:rPr lang="zh-CN" altLang="en-US" dirty="0" smtClean="0"/>
              <a:t>：</a:t>
            </a:r>
            <a:r>
              <a:rPr lang="en-US" altLang="zh-CN" dirty="0" err="1" smtClean="0"/>
              <a:t>sacbd</a:t>
            </a:r>
            <a:endParaRPr lang="en-US" altLang="zh-CN" dirty="0" smtClean="0"/>
          </a:p>
          <a:p>
            <a:r>
              <a:rPr lang="zh-CN" altLang="en-US" dirty="0" smtClean="0"/>
              <a:t>路径</a:t>
            </a:r>
            <a:r>
              <a:rPr lang="en-US" altLang="zh-CN" dirty="0" smtClean="0"/>
              <a:t>2</a:t>
            </a:r>
            <a:r>
              <a:rPr lang="zh-CN" altLang="en-US" dirty="0" smtClean="0"/>
              <a:t>：</a:t>
            </a:r>
            <a:r>
              <a:rPr lang="en-US" altLang="zh-CN" dirty="0" smtClean="0"/>
              <a:t>...</a:t>
            </a:r>
          </a:p>
          <a:p>
            <a:endParaRPr lang="en-US" altLang="zh-CN" dirty="0" smtClean="0"/>
          </a:p>
          <a:p>
            <a:r>
              <a:rPr lang="zh-CN" altLang="en-US" dirty="0" smtClean="0"/>
              <a:t>如图所示的</a:t>
            </a:r>
            <a:r>
              <a:rPr lang="en-US" altLang="zh-CN" dirty="0" smtClean="0"/>
              <a:t>fun</a:t>
            </a:r>
            <a:r>
              <a:rPr lang="zh-CN" altLang="en-US" dirty="0" smtClean="0"/>
              <a:t>函数，要想达到语句覆盖最少需要几个测试用例，请设计这些测试用例。</a:t>
            </a:r>
          </a:p>
          <a:p>
            <a:r>
              <a:rPr lang="zh-CN" altLang="en-US" dirty="0" smtClean="0"/>
              <a:t>达到语句覆盖最少需要？个。</a:t>
            </a:r>
          </a:p>
          <a:p>
            <a:r>
              <a:rPr lang="zh-CN" altLang="en-US" dirty="0" smtClean="0"/>
              <a:t>测试用例</a:t>
            </a:r>
            <a:r>
              <a:rPr lang="en-US" altLang="zh-CN" dirty="0" smtClean="0"/>
              <a:t>1</a:t>
            </a:r>
            <a:r>
              <a:rPr lang="zh-CN" altLang="en-US" dirty="0" smtClean="0"/>
              <a:t>：</a:t>
            </a:r>
            <a:r>
              <a:rPr lang="en-US" altLang="zh-CN" dirty="0" smtClean="0"/>
              <a:t>x=?  y=?  z=?   </a:t>
            </a:r>
            <a:r>
              <a:rPr lang="zh-CN" altLang="en-US" smtClean="0"/>
              <a:t>预期输出：</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28</a:t>
            </a:fld>
            <a:endParaRPr lang="en-US"/>
          </a:p>
        </p:txBody>
      </p:sp>
    </p:spTree>
    <p:extLst>
      <p:ext uri="{BB962C8B-B14F-4D97-AF65-F5344CB8AC3E}">
        <p14:creationId xmlns:p14="http://schemas.microsoft.com/office/powerpoint/2010/main" val="2262854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为了克服语句覆盖的不足，与其千方百计选择测试数据，不如使用覆盖更加全面的覆盖准则，即判定覆盖。</a:t>
            </a:r>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30</a:t>
            </a:fld>
            <a:endParaRPr lang="en-US"/>
          </a:p>
        </p:txBody>
      </p:sp>
    </p:spTree>
    <p:extLst>
      <p:ext uri="{BB962C8B-B14F-4D97-AF65-F5344CB8AC3E}">
        <p14:creationId xmlns:p14="http://schemas.microsoft.com/office/powerpoint/2010/main" val="280830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kumimoji="1" sz="2800" b="1">
                <a:solidFill>
                  <a:schemeClr val="tx1"/>
                </a:solidFill>
                <a:latin typeface="Times New Roman" pitchFamily="18" charset="0"/>
                <a:ea typeface="黑体" pitchFamily="2" charset="-122"/>
              </a:defRPr>
            </a:lvl1pPr>
            <a:lvl2pPr marL="742950" indent="-285750" eaLnBrk="0" hangingPunct="0">
              <a:defRPr kumimoji="1" sz="2800" b="1">
                <a:solidFill>
                  <a:schemeClr val="tx1"/>
                </a:solidFill>
                <a:latin typeface="Times New Roman" pitchFamily="18" charset="0"/>
                <a:ea typeface="黑体" pitchFamily="2" charset="-122"/>
              </a:defRPr>
            </a:lvl2pPr>
            <a:lvl3pPr marL="1143000" indent="-228600" eaLnBrk="0" hangingPunct="0">
              <a:defRPr kumimoji="1" sz="2800" b="1">
                <a:solidFill>
                  <a:schemeClr val="tx1"/>
                </a:solidFill>
                <a:latin typeface="Times New Roman" pitchFamily="18" charset="0"/>
                <a:ea typeface="黑体" pitchFamily="2" charset="-122"/>
              </a:defRPr>
            </a:lvl3pPr>
            <a:lvl4pPr marL="1600200" indent="-228600" eaLnBrk="0" hangingPunct="0">
              <a:defRPr kumimoji="1" sz="2800" b="1">
                <a:solidFill>
                  <a:schemeClr val="tx1"/>
                </a:solidFill>
                <a:latin typeface="Times New Roman" pitchFamily="18" charset="0"/>
                <a:ea typeface="黑体" pitchFamily="2" charset="-122"/>
              </a:defRPr>
            </a:lvl4pPr>
            <a:lvl5pPr marL="2057400" indent="-228600" eaLnBrk="0" hangingPunct="0">
              <a:defRPr kumimoji="1" sz="2800" b="1">
                <a:solidFill>
                  <a:schemeClr val="tx1"/>
                </a:solidFill>
                <a:latin typeface="Times New Roman" pitchFamily="18" charset="0"/>
                <a:ea typeface="黑体" pitchFamily="2" charset="-122"/>
              </a:defRPr>
            </a:lvl5pPr>
            <a:lvl6pPr marL="25146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6pPr>
            <a:lvl7pPr marL="29718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7pPr>
            <a:lvl8pPr marL="34290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8pPr>
            <a:lvl9pPr marL="38862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9pPr>
          </a:lstStyle>
          <a:p>
            <a:pPr eaLnBrk="1" hangingPunct="1"/>
            <a:fld id="{D9D6A497-C75F-43E7-9AAA-1CD5113F2C98}" type="slidenum">
              <a:rPr lang="zh-CN" altLang="en-US" sz="1200" smtClean="0">
                <a:solidFill>
                  <a:schemeClr val="bg2"/>
                </a:solidFill>
                <a:ea typeface="楷体_GB2312" pitchFamily="49" charset="-122"/>
              </a:rPr>
              <a:pPr eaLnBrk="1" hangingPunct="1"/>
              <a:t>3</a:t>
            </a:fld>
            <a:endParaRPr lang="en-US" altLang="zh-CN" sz="1200" smtClean="0">
              <a:solidFill>
                <a:schemeClr val="bg2"/>
              </a:solidFill>
              <a:ea typeface="楷体_GB2312" pitchFamily="49" charset="-122"/>
            </a:endParaRPr>
          </a:p>
        </p:txBody>
      </p:sp>
      <p:sp>
        <p:nvSpPr>
          <p:cNvPr id="263171" name="Rectangle 2"/>
          <p:cNvSpPr>
            <a:spLocks noGrp="1" noRot="1" noChangeAspect="1" noChangeArrowheads="1" noTextEdit="1"/>
          </p:cNvSpPr>
          <p:nvPr>
            <p:ph type="sldImg"/>
          </p:nvPr>
        </p:nvSpPr>
        <p:spPr>
          <a:xfrm>
            <a:off x="1144588" y="687388"/>
            <a:ext cx="4568825" cy="3425825"/>
          </a:xfrm>
          <a:ln/>
        </p:spPr>
      </p:sp>
      <p:sp>
        <p:nvSpPr>
          <p:cNvPr id="263172" name="Rectangle 3"/>
          <p:cNvSpPr>
            <a:spLocks noGrp="1" noChangeArrowheads="1"/>
          </p:cNvSpPr>
          <p:nvPr>
            <p:ph type="body" idx="1"/>
          </p:nvPr>
        </p:nvSpPr>
        <p:spPr>
          <a:noFill/>
        </p:spPr>
        <p:txBody>
          <a:bodyPr/>
          <a:lstStyle/>
          <a:p>
            <a:pPr eaLnBrk="1" hangingPunct="1"/>
            <a:endParaRPr lang="en-US" altLang="zh-CN"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31</a:t>
            </a:fld>
            <a:endParaRPr lang="en-US"/>
          </a:p>
        </p:txBody>
      </p:sp>
    </p:spTree>
    <p:extLst>
      <p:ext uri="{BB962C8B-B14F-4D97-AF65-F5344CB8AC3E}">
        <p14:creationId xmlns:p14="http://schemas.microsoft.com/office/powerpoint/2010/main" val="2047528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实际上，当判定节点中包含的是复合判定表达式时，即由多个简单判定条件通过与或关系连接而成的判定，此时判定覆盖仅关心表达式的整体取值，而并不关心表达</a:t>
            </a:r>
            <a:r>
              <a:rPr lang="zh-CN" altLang="en-US" sz="1200" kern="1200" dirty="0" smtClean="0">
                <a:solidFill>
                  <a:schemeClr val="tx1"/>
                </a:solidFill>
                <a:effectLst/>
                <a:latin typeface="Arial" charset="0"/>
                <a:ea typeface="宋体" pitchFamily="2" charset="-122"/>
                <a:cs typeface="+mn-cs"/>
              </a:rPr>
              <a:t>式</a:t>
            </a:r>
            <a:r>
              <a:rPr lang="zh-CN" altLang="zh-CN" sz="1200" kern="1200" dirty="0" smtClean="0">
                <a:solidFill>
                  <a:schemeClr val="tx1"/>
                </a:solidFill>
                <a:effectLst/>
                <a:latin typeface="Arial" charset="0"/>
                <a:ea typeface="宋体" pitchFamily="2" charset="-122"/>
                <a:cs typeface="+mn-cs"/>
              </a:rPr>
              <a:t>如何构成，不能覆盖到每个子条件的所有取值情况，由此导致测试的漏洞。因此我们还需要更严格的覆盖检查。</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33</a:t>
            </a:fld>
            <a:endParaRPr lang="en-US"/>
          </a:p>
        </p:txBody>
      </p:sp>
    </p:spTree>
    <p:extLst>
      <p:ext uri="{BB962C8B-B14F-4D97-AF65-F5344CB8AC3E}">
        <p14:creationId xmlns:p14="http://schemas.microsoft.com/office/powerpoint/2010/main" val="1638051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为了弥补判定覆盖的不足。我们引入更强的覆盖指标：条件覆盖。</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34</a:t>
            </a:fld>
            <a:endParaRPr lang="en-US"/>
          </a:p>
        </p:txBody>
      </p:sp>
    </p:spTree>
    <p:extLst>
      <p:ext uri="{BB962C8B-B14F-4D97-AF65-F5344CB8AC3E}">
        <p14:creationId xmlns:p14="http://schemas.microsoft.com/office/powerpoint/2010/main" val="4428373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条件覆盖增加了对条件判定情况的测试，增加了测试路径。</a:t>
            </a:r>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但是我们知道条件覆盖并不能确保满足判定覆盖。</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例如，刚才设计的用例就没有覆盖判断</a:t>
            </a:r>
            <a:r>
              <a:rPr lang="en-US" altLang="zh-CN" dirty="0" smtClean="0"/>
              <a:t>b</a:t>
            </a:r>
            <a:r>
              <a:rPr lang="zh-CN" altLang="en-US" dirty="0" smtClean="0"/>
              <a:t>的</a:t>
            </a:r>
            <a:r>
              <a:rPr lang="en-US" altLang="zh-CN" dirty="0" smtClean="0"/>
              <a:t>N</a:t>
            </a:r>
            <a:r>
              <a:rPr lang="zh-CN" altLang="en-US" dirty="0" smtClean="0"/>
              <a:t>分支。</a:t>
            </a:r>
            <a:r>
              <a:rPr lang="zh-CN" altLang="en-US" dirty="0" smtClean="0">
                <a:solidFill>
                  <a:srgbClr val="CC0099"/>
                </a:solidFill>
              </a:rPr>
              <a:t>条件覆盖只能保证每个条件至少有一次为</a:t>
            </a:r>
            <a:r>
              <a:rPr lang="zh-CN" altLang="en-US" dirty="0" smtClean="0">
                <a:solidFill>
                  <a:srgbClr val="CC0099"/>
                </a:solidFill>
                <a:latin typeface="微软雅黑" pitchFamily="34" charset="-122"/>
              </a:rPr>
              <a:t>“</a:t>
            </a:r>
            <a:r>
              <a:rPr lang="zh-CN" altLang="en-US" dirty="0" smtClean="0">
                <a:solidFill>
                  <a:srgbClr val="CC0099"/>
                </a:solidFill>
              </a:rPr>
              <a:t>真</a:t>
            </a:r>
            <a:r>
              <a:rPr lang="zh-CN" altLang="en-US" dirty="0" smtClean="0">
                <a:solidFill>
                  <a:srgbClr val="CC0099"/>
                </a:solidFill>
                <a:latin typeface="微软雅黑" pitchFamily="34" charset="-122"/>
              </a:rPr>
              <a:t>”</a:t>
            </a:r>
            <a:r>
              <a:rPr lang="zh-CN" altLang="en-US" dirty="0" smtClean="0">
                <a:solidFill>
                  <a:srgbClr val="CC0099"/>
                </a:solidFill>
              </a:rPr>
              <a:t>和</a:t>
            </a:r>
            <a:r>
              <a:rPr lang="zh-CN" altLang="en-US" dirty="0" smtClean="0">
                <a:solidFill>
                  <a:srgbClr val="CC0099"/>
                </a:solidFill>
                <a:latin typeface="微软雅黑" pitchFamily="34" charset="-122"/>
              </a:rPr>
              <a:t>“</a:t>
            </a:r>
            <a:r>
              <a:rPr lang="zh-CN" altLang="en-US" dirty="0" smtClean="0">
                <a:solidFill>
                  <a:srgbClr val="CC0099"/>
                </a:solidFill>
              </a:rPr>
              <a:t>假</a:t>
            </a:r>
            <a:r>
              <a:rPr lang="zh-CN" altLang="en-US" dirty="0" smtClean="0">
                <a:solidFill>
                  <a:srgbClr val="CC0099"/>
                </a:solidFill>
                <a:latin typeface="微软雅黑" pitchFamily="34" charset="-122"/>
              </a:rPr>
              <a:t>”</a:t>
            </a:r>
            <a:r>
              <a:rPr lang="zh-CN" altLang="en-US" dirty="0" smtClean="0"/>
              <a:t>，而</a:t>
            </a:r>
            <a:r>
              <a:rPr lang="zh-CN" altLang="en-US" dirty="0" smtClean="0">
                <a:solidFill>
                  <a:srgbClr val="FF0000"/>
                </a:solidFill>
              </a:rPr>
              <a:t>不考虑所有的判定结果</a:t>
            </a:r>
            <a:r>
              <a:rPr lang="zh-CN" altLang="en-US" dirty="0" smtClean="0"/>
              <a:t>。</a:t>
            </a:r>
          </a:p>
          <a:p>
            <a:r>
              <a:rPr lang="zh-CN" altLang="zh-CN" sz="1200" kern="1200" dirty="0" smtClean="0">
                <a:solidFill>
                  <a:schemeClr val="tx1"/>
                </a:solidFill>
                <a:effectLst/>
                <a:latin typeface="Arial" charset="0"/>
                <a:ea typeface="宋体" pitchFamily="2" charset="-122"/>
                <a:cs typeface="+mn-cs"/>
              </a:rPr>
              <a:t>换句话说，相比判定覆盖，条件覆盖虽然进一步深入检查了判定节点中的每一个子条件，但判定节点局部的完全覆盖，并不能保证对判定节点整体的完全覆盖。</a:t>
            </a:r>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36</a:t>
            </a:fld>
            <a:endParaRPr lang="en-US"/>
          </a:p>
        </p:txBody>
      </p:sp>
    </p:spTree>
    <p:extLst>
      <p:ext uri="{BB962C8B-B14F-4D97-AF65-F5344CB8AC3E}">
        <p14:creationId xmlns:p14="http://schemas.microsoft.com/office/powerpoint/2010/main" val="3777055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我们知道，</a:t>
            </a:r>
            <a:r>
              <a:rPr lang="zh-CN" altLang="zh-CN" sz="1200" kern="1200" dirty="0" smtClean="0">
                <a:solidFill>
                  <a:schemeClr val="tx1"/>
                </a:solidFill>
                <a:effectLst/>
                <a:latin typeface="Arial" charset="0"/>
                <a:ea typeface="宋体" pitchFamily="2" charset="-122"/>
                <a:cs typeface="+mn-cs"/>
              </a:rPr>
              <a:t>对判定的测试核心是对判定表达式的检查，既然判定覆盖，只能从判定表达式的整体输出来检查，条件覆盖只能关注判定表达式中每个子条件的细节，条件覆盖不一定满足判定覆盖。</a:t>
            </a:r>
            <a:endParaRPr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那么不如提出一个更加全面的覆盖标准，即判定条件覆盖。其含义是测试用例设计，应满足判断节点的取真取假分支至少执行一次，且每个简单判定条件的取真和取假情况也至少执行一次，也就是判定覆盖条件覆盖。</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latin typeface="隶书" pitchFamily="49" charset="-122"/>
              </a:rPr>
              <a:t>判定</a:t>
            </a:r>
            <a:r>
              <a:rPr lang="en-US" altLang="zh-CN" dirty="0" smtClean="0">
                <a:latin typeface="隶书" pitchFamily="49" charset="-122"/>
              </a:rPr>
              <a:t>/</a:t>
            </a:r>
            <a:r>
              <a:rPr lang="zh-CN" altLang="en-US" dirty="0" smtClean="0">
                <a:latin typeface="隶书" pitchFamily="49" charset="-122"/>
              </a:rPr>
              <a:t>条件覆盖是指通过设计足够多的测试用例，使得运行这些测试用例时，判定中的</a:t>
            </a:r>
            <a:r>
              <a:rPr lang="zh-CN" altLang="en-US" dirty="0" smtClean="0">
                <a:solidFill>
                  <a:srgbClr val="FF0000"/>
                </a:solidFill>
                <a:latin typeface="隶书" pitchFamily="49" charset="-122"/>
              </a:rPr>
              <a:t>每个条件的所有可能结果</a:t>
            </a:r>
            <a:r>
              <a:rPr lang="zh-CN" altLang="en-US" dirty="0" smtClean="0">
                <a:latin typeface="隶书" pitchFamily="49" charset="-122"/>
              </a:rPr>
              <a:t>至少出现一次，并且</a:t>
            </a:r>
            <a:r>
              <a:rPr lang="zh-CN" altLang="en-US" dirty="0" smtClean="0">
                <a:solidFill>
                  <a:srgbClr val="FF0000"/>
                </a:solidFill>
                <a:latin typeface="隶书" pitchFamily="49" charset="-122"/>
              </a:rPr>
              <a:t>每个判定</a:t>
            </a:r>
            <a:r>
              <a:rPr lang="zh-CN" altLang="en-US" dirty="0" smtClean="0">
                <a:latin typeface="隶书" pitchFamily="49" charset="-122"/>
              </a:rPr>
              <a:t>本身的</a:t>
            </a:r>
            <a:r>
              <a:rPr lang="zh-CN" altLang="en-US" dirty="0" smtClean="0">
                <a:solidFill>
                  <a:srgbClr val="FF0000"/>
                </a:solidFill>
                <a:latin typeface="隶书" pitchFamily="49" charset="-122"/>
              </a:rPr>
              <a:t>所有可能结果</a:t>
            </a:r>
            <a:r>
              <a:rPr lang="zh-CN" altLang="en-US" dirty="0" smtClean="0">
                <a:latin typeface="隶书" pitchFamily="49" charset="-122"/>
              </a:rPr>
              <a:t>也至少出现一次。</a:t>
            </a: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smtClean="0">
              <a:solidFill>
                <a:schemeClr val="tx1"/>
              </a:solidFill>
              <a:effectLst/>
              <a:latin typeface="Arial"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37</a:t>
            </a:fld>
            <a:endParaRPr lang="en-US"/>
          </a:p>
        </p:txBody>
      </p:sp>
    </p:spTree>
    <p:extLst>
      <p:ext uri="{BB962C8B-B14F-4D97-AF65-F5344CB8AC3E}">
        <p14:creationId xmlns:p14="http://schemas.microsoft.com/office/powerpoint/2010/main" val="1396668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不过，根据判定覆盖和条件覆盖来设计测试用例可并不太容易。一种折中的策略是将程序中的所有复合判定表达式拆分为简单节点，消除复合表达式中的与或关系，此时判定条件覆盖就等同于判定覆盖了。还是刚才的例子。拆分前后的程序结构，如图所示。左边红色方框内的判定节点拆分为右图中红色方框内的结构，左边蓝色方框内的判定节点则拆分为右图中蓝色方框内的结构。尽管这一拆分过程，并不涉及代码的改动，却导致更加复杂的程序结构。具体体现在增加了判定节点的个数、增大了子路径的数量、增大了程序结构的复杂度。拆分过程中，新增的路径用蓝色线段表示。可见拆分前程序只有</a:t>
            </a:r>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条路径，拆分后程序增大到</a:t>
            </a:r>
            <a:r>
              <a:rPr lang="en-US" altLang="zh-CN" sz="1200" kern="1200" dirty="0" smtClean="0">
                <a:solidFill>
                  <a:schemeClr val="tx1"/>
                </a:solidFill>
                <a:effectLst/>
                <a:latin typeface="Arial" charset="0"/>
                <a:ea typeface="宋体" pitchFamily="2" charset="-122"/>
                <a:cs typeface="+mn-cs"/>
              </a:rPr>
              <a:t>9</a:t>
            </a:r>
            <a:r>
              <a:rPr lang="zh-CN" altLang="zh-CN" sz="1200" kern="1200" dirty="0" smtClean="0">
                <a:solidFill>
                  <a:schemeClr val="tx1"/>
                </a:solidFill>
                <a:effectLst/>
                <a:latin typeface="Arial" charset="0"/>
                <a:ea typeface="宋体" pitchFamily="2" charset="-122"/>
                <a:cs typeface="+mn-cs"/>
              </a:rPr>
              <a:t>条路径。这种改动也将影响到测试设计的准确性。</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38</a:t>
            </a:fld>
            <a:endParaRPr lang="en-US"/>
          </a:p>
        </p:txBody>
      </p:sp>
    </p:spTree>
    <p:extLst>
      <p:ext uri="{BB962C8B-B14F-4D97-AF65-F5344CB8AC3E}">
        <p14:creationId xmlns:p14="http://schemas.microsoft.com/office/powerpoint/2010/main" val="1411784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能否找到一种测试方法来达到设计难度与测试效果的均衡呢。我们引入条件组合覆盖。其基本思想是，测试用例的设计应满足每个判定节点中所有简单判定条件的所有可能的取值组合情况应至少执行一次。这种覆盖指标的实质是通过列出真值表的方式来得到完全的覆盖。也就是以测试用例的冗余换取方法的简单性。</a:t>
            </a:r>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39</a:t>
            </a:fld>
            <a:endParaRPr lang="en-US"/>
          </a:p>
        </p:txBody>
      </p:sp>
    </p:spTree>
    <p:extLst>
      <p:ext uri="{BB962C8B-B14F-4D97-AF65-F5344CB8AC3E}">
        <p14:creationId xmlns:p14="http://schemas.microsoft.com/office/powerpoint/2010/main" val="1997668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来看这个例子，第一个复合判定节点有两个子条件，通过与关系连接而成，每种子条件有两种取值，共有</a:t>
            </a:r>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种取值。同样的道理，第二个复合判定节点对应两个子条件，共</a:t>
            </a:r>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种组合情况。是不是我们设计的测试用例只需要覆盖这四个子条件的</a:t>
            </a:r>
            <a:r>
              <a:rPr lang="en-US" altLang="zh-CN" sz="1200" kern="1200" dirty="0" smtClean="0">
                <a:solidFill>
                  <a:schemeClr val="tx1"/>
                </a:solidFill>
                <a:effectLst/>
                <a:latin typeface="Arial" charset="0"/>
                <a:ea typeface="宋体" pitchFamily="2" charset="-122"/>
                <a:cs typeface="+mn-cs"/>
              </a:rPr>
              <a:t>8</a:t>
            </a:r>
            <a:r>
              <a:rPr lang="zh-CN" altLang="zh-CN" sz="1200" kern="1200" dirty="0" smtClean="0">
                <a:solidFill>
                  <a:schemeClr val="tx1"/>
                </a:solidFill>
                <a:effectLst/>
                <a:latin typeface="Arial" charset="0"/>
                <a:ea typeface="宋体" pitchFamily="2" charset="-122"/>
                <a:cs typeface="+mn-cs"/>
              </a:rPr>
              <a:t>种组合情况呢？</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实际上，如果进一步观察程序结构，我们会发现两个判定节点构成串联关系，判定节点的整体取值存在多种组合情况。如果也需要完全覆盖到，则应将所有子条件的取值放在一起考虑。对于本例，则有</a:t>
            </a:r>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个子条件，每个子条件两种取值，共有</a:t>
            </a:r>
            <a:r>
              <a:rPr lang="en-US" altLang="zh-CN" sz="1200" kern="1200" dirty="0" smtClean="0">
                <a:solidFill>
                  <a:schemeClr val="tx1"/>
                </a:solidFill>
                <a:effectLst/>
                <a:latin typeface="Arial" charset="0"/>
                <a:ea typeface="宋体" pitchFamily="2" charset="-122"/>
                <a:cs typeface="+mn-cs"/>
              </a:rPr>
              <a:t>16</a:t>
            </a:r>
            <a:r>
              <a:rPr lang="zh-CN" altLang="zh-CN" sz="1200" kern="1200" dirty="0" smtClean="0">
                <a:solidFill>
                  <a:schemeClr val="tx1"/>
                </a:solidFill>
                <a:effectLst/>
                <a:latin typeface="Arial" charset="0"/>
                <a:ea typeface="宋体" pitchFamily="2" charset="-122"/>
                <a:cs typeface="+mn-cs"/>
              </a:rPr>
              <a:t>种组合情况。由此得到测试用例及其对应的取值组合，如表中所示。对于前面</a:t>
            </a:r>
            <a:r>
              <a:rPr lang="en-US" altLang="zh-CN" sz="1200" kern="1200" dirty="0" smtClean="0">
                <a:solidFill>
                  <a:schemeClr val="tx1"/>
                </a:solidFill>
                <a:effectLst/>
                <a:latin typeface="Arial" charset="0"/>
                <a:ea typeface="宋体" pitchFamily="2" charset="-122"/>
                <a:cs typeface="+mn-cs"/>
              </a:rPr>
              <a:t>8</a:t>
            </a:r>
            <a:r>
              <a:rPr lang="zh-CN" altLang="zh-CN" sz="1200" kern="1200" dirty="0" smtClean="0">
                <a:solidFill>
                  <a:schemeClr val="tx1"/>
                </a:solidFill>
                <a:effectLst/>
                <a:latin typeface="Arial" charset="0"/>
                <a:ea typeface="宋体" pitchFamily="2" charset="-122"/>
                <a:cs typeface="+mn-cs"/>
              </a:rPr>
              <a:t>种组合。每种组合对应一个测试用例。但多个测试用例对应相同的路径，存在冗余。而后面</a:t>
            </a:r>
            <a:r>
              <a:rPr lang="en-US" altLang="zh-CN" sz="1200" kern="1200" dirty="0" smtClean="0">
                <a:solidFill>
                  <a:schemeClr val="tx1"/>
                </a:solidFill>
                <a:effectLst/>
                <a:latin typeface="Arial" charset="0"/>
                <a:ea typeface="宋体" pitchFamily="2" charset="-122"/>
                <a:cs typeface="+mn-cs"/>
              </a:rPr>
              <a:t>8</a:t>
            </a:r>
            <a:r>
              <a:rPr lang="zh-CN" altLang="zh-CN" sz="1200" kern="1200" dirty="0" smtClean="0">
                <a:solidFill>
                  <a:schemeClr val="tx1"/>
                </a:solidFill>
                <a:effectLst/>
                <a:latin typeface="Arial" charset="0"/>
                <a:ea typeface="宋体" pitchFamily="2" charset="-122"/>
                <a:cs typeface="+mn-cs"/>
              </a:rPr>
              <a:t>种组合中，不仅仍然存在测试用例的冗余，而且有</a:t>
            </a:r>
            <a:r>
              <a:rPr lang="zh-CN" altLang="en-US" sz="1200" kern="1200" dirty="0" smtClean="0">
                <a:solidFill>
                  <a:schemeClr val="tx1"/>
                </a:solidFill>
                <a:effectLst/>
                <a:latin typeface="Arial" charset="0"/>
                <a:ea typeface="宋体" pitchFamily="2" charset="-122"/>
                <a:cs typeface="+mn-cs"/>
              </a:rPr>
              <a:t>些</a:t>
            </a:r>
            <a:r>
              <a:rPr lang="zh-CN" altLang="zh-CN" sz="1200" kern="1200" dirty="0" smtClean="0">
                <a:solidFill>
                  <a:schemeClr val="tx1"/>
                </a:solidFill>
                <a:effectLst/>
                <a:latin typeface="Arial" charset="0"/>
                <a:ea typeface="宋体" pitchFamily="2" charset="-122"/>
                <a:cs typeface="+mn-cs"/>
              </a:rPr>
              <a:t>组合是不可能存在的。导致这种情况的原因在于，简单判定条件存在相互关联。在本例中，第一条件是</a:t>
            </a:r>
            <a:r>
              <a:rPr lang="en-US" altLang="zh-CN" sz="1200" kern="1200" dirty="0" smtClean="0">
                <a:solidFill>
                  <a:schemeClr val="tx1"/>
                </a:solidFill>
                <a:effectLst/>
                <a:latin typeface="Arial" charset="0"/>
                <a:ea typeface="宋体" pitchFamily="2" charset="-122"/>
                <a:cs typeface="+mn-cs"/>
              </a:rPr>
              <a:t>y</a:t>
            </a:r>
            <a:r>
              <a:rPr lang="zh-CN" altLang="zh-CN" sz="1200" kern="1200" dirty="0" smtClean="0">
                <a:solidFill>
                  <a:schemeClr val="tx1"/>
                </a:solidFill>
                <a:effectLst/>
                <a:latin typeface="Arial" charset="0"/>
                <a:ea typeface="宋体" pitchFamily="2" charset="-122"/>
                <a:cs typeface="+mn-cs"/>
              </a:rPr>
              <a:t>是否大于</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。而第三条件是</a:t>
            </a:r>
            <a:r>
              <a:rPr lang="en-US" altLang="zh-CN" sz="1200" kern="1200" dirty="0" smtClean="0">
                <a:solidFill>
                  <a:schemeClr val="tx1"/>
                </a:solidFill>
                <a:effectLst/>
                <a:latin typeface="Arial" charset="0"/>
                <a:ea typeface="宋体" pitchFamily="2" charset="-122"/>
                <a:cs typeface="+mn-cs"/>
              </a:rPr>
              <a:t>y</a:t>
            </a:r>
            <a:r>
              <a:rPr lang="zh-CN" altLang="zh-CN" sz="1200" kern="1200" dirty="0" smtClean="0">
                <a:solidFill>
                  <a:schemeClr val="tx1"/>
                </a:solidFill>
                <a:effectLst/>
                <a:latin typeface="Arial" charset="0"/>
                <a:ea typeface="宋体" pitchFamily="2" charset="-122"/>
                <a:cs typeface="+mn-cs"/>
              </a:rPr>
              <a:t>是否等于</a:t>
            </a:r>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。显然，当</a:t>
            </a:r>
            <a:r>
              <a:rPr lang="en-US" altLang="zh-CN" sz="1200" kern="1200" dirty="0" smtClean="0">
                <a:solidFill>
                  <a:schemeClr val="tx1"/>
                </a:solidFill>
                <a:effectLst/>
                <a:latin typeface="Arial" charset="0"/>
                <a:ea typeface="宋体" pitchFamily="2" charset="-122"/>
                <a:cs typeface="+mn-cs"/>
              </a:rPr>
              <a:t>y</a:t>
            </a:r>
            <a:r>
              <a:rPr lang="zh-CN" altLang="zh-CN" sz="1200" kern="1200" dirty="0" smtClean="0">
                <a:solidFill>
                  <a:schemeClr val="tx1"/>
                </a:solidFill>
                <a:effectLst/>
                <a:latin typeface="Arial" charset="0"/>
                <a:ea typeface="宋体" pitchFamily="2" charset="-122"/>
                <a:cs typeface="+mn-cs"/>
              </a:rPr>
              <a:t>小于或等于</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时</a:t>
            </a:r>
            <a:r>
              <a:rPr lang="en-US" altLang="zh-CN" sz="1200" kern="1200" dirty="0" smtClean="0">
                <a:solidFill>
                  <a:schemeClr val="tx1"/>
                </a:solidFill>
                <a:effectLst/>
                <a:latin typeface="Arial" charset="0"/>
                <a:ea typeface="宋体" pitchFamily="2" charset="-122"/>
                <a:cs typeface="+mn-cs"/>
              </a:rPr>
              <a:t>y</a:t>
            </a:r>
            <a:r>
              <a:rPr lang="zh-CN" altLang="zh-CN" sz="1200" kern="1200" dirty="0" smtClean="0">
                <a:solidFill>
                  <a:schemeClr val="tx1"/>
                </a:solidFill>
                <a:effectLst/>
                <a:latin typeface="Arial" charset="0"/>
                <a:ea typeface="宋体" pitchFamily="2" charset="-122"/>
                <a:cs typeface="+mn-cs"/>
              </a:rPr>
              <a:t>是不可能等于</a:t>
            </a:r>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的。第一条件不成立时，第三条件必然不成立。对于条件组合测试，必须将这种关联性考虑在内。</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40</a:t>
            </a:fld>
            <a:endParaRPr lang="en-US"/>
          </a:p>
        </p:txBody>
      </p:sp>
    </p:spTree>
    <p:extLst>
      <p:ext uri="{BB962C8B-B14F-4D97-AF65-F5344CB8AC3E}">
        <p14:creationId xmlns:p14="http://schemas.microsoft.com/office/powerpoint/2010/main" val="1569370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条件组合覆盖的最大优势在于方法简单，只需要找到所有的简单条件，并列出真值表，穷尽所有组合情况即可。但最大的弊端在于，这样得到的测试用例太多，存在严重的冗余。</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41</a:t>
            </a:fld>
            <a:endParaRPr lang="en-US"/>
          </a:p>
        </p:txBody>
      </p:sp>
    </p:spTree>
    <p:extLst>
      <p:ext uri="{BB962C8B-B14F-4D97-AF65-F5344CB8AC3E}">
        <p14:creationId xmlns:p14="http://schemas.microsoft.com/office/powerpoint/2010/main" val="1054777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综合上述覆盖指标来看，语句覆盖太弱，判定覆盖和条件覆盖不够全面，判定条件覆盖设计难度大，条件组合覆盖的测试用例数量太多，测试效率似乎都不尽如人意。能否找到一种测试用例，规模不大，设计难度不高，却能保证覆盖全面的覆盖指标呢。</a:t>
            </a:r>
          </a:p>
          <a:p>
            <a:r>
              <a:rPr lang="zh-CN" altLang="zh-CN" sz="1200" kern="1200" dirty="0" smtClean="0">
                <a:solidFill>
                  <a:schemeClr val="tx1"/>
                </a:solidFill>
                <a:effectLst/>
                <a:latin typeface="Arial" charset="0"/>
                <a:ea typeface="宋体" pitchFamily="2" charset="-122"/>
                <a:cs typeface="+mn-cs"/>
              </a:rPr>
              <a:t>人们提出修正的判定条件覆盖指标，通过引入判定条件的独立影响性来克服以上不足，该覆盖指标被广泛应用于国防和航空航天领域。该覆盖指标的基本思想是，在满足判定条件覆盖的基础上，每个简单判定条件都应独立的影响到整个判定表达式的取值，该指标的实质是利用简单判定条件的独立影响性来消除测试用例的冗余。</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42</a:t>
            </a:fld>
            <a:endParaRPr lang="en-US"/>
          </a:p>
        </p:txBody>
      </p:sp>
    </p:spTree>
    <p:extLst>
      <p:ext uri="{BB962C8B-B14F-4D97-AF65-F5344CB8AC3E}">
        <p14:creationId xmlns:p14="http://schemas.microsoft.com/office/powerpoint/2010/main" val="20042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黑盒测试方法将被测软件系统看作是一个黑盒子，仅通过观察输入和输出来测试系统，这类方法简单易行。</a:t>
            </a:r>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但用黑盒方法来做测试，就像与</a:t>
            </a:r>
            <a:r>
              <a:rPr lang="en-US" altLang="zh-CN" sz="1200" kern="1200" dirty="0" smtClean="0">
                <a:solidFill>
                  <a:schemeClr val="tx1"/>
                </a:solidFill>
                <a:effectLst/>
                <a:latin typeface="Arial" charset="0"/>
                <a:ea typeface="宋体" pitchFamily="2" charset="-122"/>
                <a:cs typeface="+mn-cs"/>
              </a:rPr>
              <a:t>bug</a:t>
            </a:r>
            <a:r>
              <a:rPr lang="zh-CN" altLang="zh-CN" sz="1200" kern="1200" dirty="0" smtClean="0">
                <a:solidFill>
                  <a:schemeClr val="tx1"/>
                </a:solidFill>
                <a:effectLst/>
                <a:latin typeface="Arial" charset="0"/>
                <a:ea typeface="宋体" pitchFamily="2" charset="-122"/>
                <a:cs typeface="+mn-cs"/>
              </a:rPr>
              <a:t>玩儿躲猫猫游戏一样，得靠猜测来找</a:t>
            </a:r>
            <a:r>
              <a:rPr lang="en-US" altLang="zh-CN" sz="1200" kern="1200" dirty="0" smtClean="0">
                <a:solidFill>
                  <a:schemeClr val="tx1"/>
                </a:solidFill>
                <a:effectLst/>
                <a:latin typeface="Arial" charset="0"/>
                <a:ea typeface="宋体" pitchFamily="2" charset="-122"/>
                <a:cs typeface="+mn-cs"/>
              </a:rPr>
              <a:t>bug</a:t>
            </a:r>
            <a:r>
              <a:rPr lang="zh-CN" altLang="zh-CN" sz="1200" kern="1200" dirty="0" smtClean="0">
                <a:solidFill>
                  <a:schemeClr val="tx1"/>
                </a:solidFill>
                <a:effectLst/>
                <a:latin typeface="Arial" charset="0"/>
                <a:ea typeface="宋体" pitchFamily="2" charset="-122"/>
                <a:cs typeface="+mn-cs"/>
              </a:rPr>
              <a:t>。不如打开这个未知的黑盒子，直接把</a:t>
            </a:r>
            <a:r>
              <a:rPr lang="en-US" altLang="zh-CN" sz="1200" kern="1200" dirty="0" smtClean="0">
                <a:solidFill>
                  <a:schemeClr val="tx1"/>
                </a:solidFill>
                <a:effectLst/>
                <a:latin typeface="Arial" charset="0"/>
                <a:ea typeface="宋体" pitchFamily="2" charset="-122"/>
                <a:cs typeface="+mn-cs"/>
              </a:rPr>
              <a:t>bug</a:t>
            </a:r>
            <a:r>
              <a:rPr lang="zh-CN" altLang="zh-CN" sz="1200" kern="1200" dirty="0" smtClean="0">
                <a:solidFill>
                  <a:schemeClr val="tx1"/>
                </a:solidFill>
                <a:effectLst/>
                <a:latin typeface="Arial" charset="0"/>
                <a:ea typeface="宋体" pitchFamily="2" charset="-122"/>
                <a:cs typeface="+mn-cs"/>
              </a:rPr>
              <a:t>从盒子里面揪出来。这就是白盒测试。</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这是白盒测试的原理图。此时黑盒子已经被打开，系统内部的程序结构清晰的展现在我们面前。白盒测试方法基于程序的源代码，已知产品的内部工作过程，主要是对程序内部结构展开测试，关注程序实现的细节。</a:t>
            </a:r>
          </a:p>
          <a:p>
            <a:endParaRPr lang="zh-CN" altLang="zh-CN" sz="1200" kern="1200" dirty="0">
              <a:solidFill>
                <a:schemeClr val="tx1"/>
              </a:solidFill>
              <a:effectLst/>
              <a:latin typeface="Arial" charset="0"/>
              <a:ea typeface="宋体" pitchFamily="2" charset="-122"/>
              <a:cs typeface="+mn-cs"/>
            </a:endParaRPr>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4</a:t>
            </a:fld>
            <a:endParaRPr lang="en-US"/>
          </a:p>
        </p:txBody>
      </p:sp>
    </p:spTree>
    <p:extLst>
      <p:ext uri="{BB962C8B-B14F-4D97-AF65-F5344CB8AC3E}">
        <p14:creationId xmlns:p14="http://schemas.microsoft.com/office/powerpoint/2010/main" val="2437063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总体来说，修正的判定条件覆盖继承了条件组合覆盖的优点，并有效控制了测试用例的数量，消除了测试的冗余，是一种比较优的判定测试覆盖指标。但是这种指标的不足在于，测试用例的设计较为困难。对于比较简单的判定表达式，要分析每个简单条件的独立影响性，并不是一件容易的事情。</a:t>
            </a:r>
          </a:p>
          <a:p>
            <a:r>
              <a:rPr lang="zh-CN" altLang="zh-CN" sz="1200" kern="1200" dirty="0" smtClean="0">
                <a:solidFill>
                  <a:schemeClr val="tx1"/>
                </a:solidFill>
                <a:effectLst/>
                <a:latin typeface="Arial" charset="0"/>
                <a:ea typeface="宋体" pitchFamily="2" charset="-122"/>
                <a:cs typeface="+mn-cs"/>
              </a:rPr>
              <a:t>我们在这里所介绍的测试用例设计方法，虽然不需要分析表达式的内部逻辑，但无法处理存在耦合的判定表达式。例如，如果是这样的表达式。</a:t>
            </a:r>
            <a:r>
              <a:rPr lang="en-US" altLang="zh-CN" sz="1200" kern="1200" dirty="0" smtClean="0">
                <a:solidFill>
                  <a:schemeClr val="tx1"/>
                </a:solidFill>
                <a:effectLst/>
                <a:latin typeface="Arial" charset="0"/>
                <a:ea typeface="宋体" pitchFamily="2" charset="-122"/>
                <a:cs typeface="+mn-cs"/>
              </a:rPr>
              <a:t>year</a:t>
            </a:r>
            <a:r>
              <a:rPr lang="zh-CN" altLang="zh-CN" sz="1200" kern="1200" dirty="0" smtClean="0">
                <a:solidFill>
                  <a:schemeClr val="tx1"/>
                </a:solidFill>
                <a:effectLst/>
                <a:latin typeface="Arial" charset="0"/>
                <a:ea typeface="宋体" pitchFamily="2" charset="-122"/>
                <a:cs typeface="+mn-cs"/>
              </a:rPr>
              <a:t>这个变量同时存在于两个子条件中，则无法使用这种方法来满足修正的判定条件覆盖。对判定的测试主要是通过考察源代码中的复合判定表达式或构成复合判定表达式的各个简单判定条件的所有取值来展开测试。常见的判定测试覆盖指标包括语句覆盖、判定覆盖、条件覆盖、判定条件覆盖、条件组合覆盖和修正的判定条件覆盖。其中前三个指标是使用最为广泛的，但通过测试实践我们发现，仅仅对判定表达式进行测试，只能保证覆盖判定表达式的所有取值。但由函数功能需求所对应的程序执行路径，可能涉及多个判定节点的特殊取值组合，在这样的测试中，往往是无法全部覆盖到的。</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44</a:t>
            </a:fld>
            <a:endParaRPr lang="en-US"/>
          </a:p>
        </p:txBody>
      </p:sp>
    </p:spTree>
    <p:extLst>
      <p:ext uri="{BB962C8B-B14F-4D97-AF65-F5344CB8AC3E}">
        <p14:creationId xmlns:p14="http://schemas.microsoft.com/office/powerpoint/2010/main" val="1878466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endParaRPr lang="zh-CN" altLang="en-US" dirty="0" smtClean="0"/>
          </a:p>
          <a:p>
            <a:endParaRPr lang="zh-CN" altLang="en-US" dirty="0" smtClean="0"/>
          </a:p>
          <a:p>
            <a:r>
              <a:rPr lang="zh-CN" altLang="en-US" dirty="0" smtClean="0"/>
              <a:t>如图所示的</a:t>
            </a:r>
            <a:r>
              <a:rPr lang="en-US" altLang="zh-CN" dirty="0" smtClean="0"/>
              <a:t>fun</a:t>
            </a:r>
            <a:r>
              <a:rPr lang="zh-CN" altLang="en-US" dirty="0" smtClean="0"/>
              <a:t>函数，要想达到语句覆盖最少需要几个测试用例，请设计这些测试用例。</a:t>
            </a:r>
          </a:p>
          <a:p>
            <a:r>
              <a:rPr lang="zh-CN" altLang="en-US" dirty="0" smtClean="0"/>
              <a:t>达到语句覆盖最少需要？个。</a:t>
            </a:r>
          </a:p>
          <a:p>
            <a:r>
              <a:rPr lang="zh-CN" altLang="en-US" dirty="0" smtClean="0"/>
              <a:t>测试用例</a:t>
            </a:r>
            <a:r>
              <a:rPr lang="en-US" altLang="zh-CN" dirty="0" smtClean="0"/>
              <a:t>1</a:t>
            </a:r>
            <a:r>
              <a:rPr lang="zh-CN" altLang="en-US" dirty="0" smtClean="0"/>
              <a:t>：</a:t>
            </a:r>
            <a:r>
              <a:rPr lang="en-US" altLang="zh-CN" dirty="0" smtClean="0"/>
              <a:t>x=?  y=?  z=?   </a:t>
            </a:r>
            <a:r>
              <a:rPr lang="zh-CN" altLang="en-US" dirty="0" smtClean="0"/>
              <a:t>预期输出：</a:t>
            </a:r>
          </a:p>
          <a:p>
            <a:endParaRPr lang="zh-CN" altLang="en-US" dirty="0" smtClean="0"/>
          </a:p>
          <a:p>
            <a:r>
              <a:rPr lang="zh-CN" altLang="en-US" dirty="0" smtClean="0"/>
              <a:t>如图所示的</a:t>
            </a:r>
            <a:r>
              <a:rPr lang="en-US" altLang="zh-CN" dirty="0" smtClean="0"/>
              <a:t>fun</a:t>
            </a:r>
            <a:r>
              <a:rPr lang="zh-CN" altLang="en-US" dirty="0" smtClean="0"/>
              <a:t>函数，要想达到判定覆盖（分支覆盖）最少需要几个测试用例？</a:t>
            </a:r>
          </a:p>
          <a:p>
            <a:endParaRPr lang="zh-CN" altLang="en-US" dirty="0" smtClean="0"/>
          </a:p>
          <a:p>
            <a:r>
              <a:rPr lang="zh-CN" altLang="en-US" dirty="0" smtClean="0"/>
              <a:t>请设计</a:t>
            </a:r>
            <a:r>
              <a:rPr lang="en-US" altLang="zh-CN" dirty="0" smtClean="0"/>
              <a:t>2</a:t>
            </a:r>
            <a:r>
              <a:rPr lang="zh-CN" altLang="en-US" dirty="0" smtClean="0"/>
              <a:t>个测试用例，第</a:t>
            </a:r>
            <a:r>
              <a:rPr lang="en-US" altLang="zh-CN" dirty="0" smtClean="0"/>
              <a:t>1</a:t>
            </a:r>
            <a:r>
              <a:rPr lang="zh-CN" altLang="en-US" dirty="0" smtClean="0"/>
              <a:t>个达到</a:t>
            </a:r>
            <a:r>
              <a:rPr lang="en-US" altLang="zh-CN" dirty="0" smtClean="0"/>
              <a:t>a</a:t>
            </a:r>
            <a:r>
              <a:rPr lang="zh-CN" altLang="en-US" dirty="0" smtClean="0"/>
              <a:t>真</a:t>
            </a:r>
            <a:r>
              <a:rPr lang="en-US" altLang="zh-CN" dirty="0" smtClean="0"/>
              <a:t>b</a:t>
            </a:r>
            <a:r>
              <a:rPr lang="zh-CN" altLang="en-US" dirty="0" smtClean="0"/>
              <a:t>真，第</a:t>
            </a:r>
            <a:r>
              <a:rPr lang="en-US" altLang="zh-CN" dirty="0" smtClean="0"/>
              <a:t>2</a:t>
            </a:r>
            <a:r>
              <a:rPr lang="zh-CN" altLang="en-US" dirty="0" smtClean="0"/>
              <a:t>个达到</a:t>
            </a:r>
            <a:r>
              <a:rPr lang="en-US" altLang="zh-CN" dirty="0" smtClean="0"/>
              <a:t>a</a:t>
            </a:r>
            <a:r>
              <a:rPr lang="zh-CN" altLang="en-US" dirty="0" smtClean="0"/>
              <a:t>假</a:t>
            </a:r>
            <a:r>
              <a:rPr lang="en-US" altLang="zh-CN" dirty="0" smtClean="0"/>
              <a:t>b</a:t>
            </a:r>
            <a:r>
              <a:rPr lang="zh-CN" altLang="en-US" dirty="0" smtClean="0"/>
              <a:t>假。</a:t>
            </a:r>
          </a:p>
          <a:p>
            <a:r>
              <a:rPr lang="zh-CN" altLang="en-US" dirty="0" smtClean="0"/>
              <a:t>答案模板：</a:t>
            </a:r>
          </a:p>
          <a:p>
            <a:r>
              <a:rPr lang="zh-CN" altLang="en-US" dirty="0" smtClean="0"/>
              <a:t>测试用例</a:t>
            </a:r>
            <a:r>
              <a:rPr lang="en-US" altLang="zh-CN" dirty="0" smtClean="0"/>
              <a:t>1</a:t>
            </a:r>
            <a:r>
              <a:rPr lang="zh-CN" altLang="en-US" dirty="0" smtClean="0"/>
              <a:t>：</a:t>
            </a:r>
            <a:r>
              <a:rPr lang="en-US" altLang="zh-CN" dirty="0" smtClean="0"/>
              <a:t>x=?  y=?  z=?   </a:t>
            </a:r>
            <a:r>
              <a:rPr lang="zh-CN" altLang="en-US" dirty="0" smtClean="0"/>
              <a:t>预期输出：</a:t>
            </a:r>
          </a:p>
          <a:p>
            <a:r>
              <a:rPr lang="zh-CN" altLang="en-US" dirty="0" smtClean="0"/>
              <a:t>测试用例</a:t>
            </a:r>
            <a:r>
              <a:rPr lang="en-US" altLang="zh-CN" dirty="0" smtClean="0"/>
              <a:t>1</a:t>
            </a:r>
            <a:r>
              <a:rPr lang="zh-CN" altLang="en-US" dirty="0" smtClean="0"/>
              <a:t>：</a:t>
            </a:r>
            <a:r>
              <a:rPr lang="en-US" altLang="zh-CN" dirty="0" smtClean="0"/>
              <a:t>x=?  y=?  z=?   </a:t>
            </a:r>
            <a:r>
              <a:rPr lang="zh-CN" altLang="en-US" dirty="0" smtClean="0"/>
              <a:t>预期输出：</a:t>
            </a:r>
          </a:p>
          <a:p>
            <a:endParaRPr lang="zh-CN" altLang="en-US" dirty="0" smtClean="0"/>
          </a:p>
          <a:p>
            <a:r>
              <a:rPr lang="zh-CN" altLang="en-US" dirty="0" smtClean="0"/>
              <a:t>如图所示的函数结构，要想达到判定覆盖（分支覆盖）最少需要几个测试用例？</a:t>
            </a:r>
          </a:p>
          <a:p>
            <a:endParaRPr lang="zh-CN" altLang="en-US" dirty="0" smtClean="0"/>
          </a:p>
          <a:p>
            <a:endParaRPr lang="zh-CN" altLang="en-US" dirty="0" smtClean="0"/>
          </a:p>
          <a:p>
            <a:r>
              <a:rPr lang="zh-CN" altLang="en-US" dirty="0" smtClean="0"/>
              <a:t>如图所示的</a:t>
            </a:r>
            <a:r>
              <a:rPr lang="en-US" altLang="zh-CN" dirty="0" smtClean="0"/>
              <a:t>fun</a:t>
            </a:r>
            <a:r>
              <a:rPr lang="zh-CN" altLang="en-US" dirty="0" smtClean="0"/>
              <a:t>函数，要想达到条件覆盖最少需要几个测试用例？请设计这些测试用例。</a:t>
            </a:r>
          </a:p>
          <a:p>
            <a:r>
              <a:rPr lang="zh-CN" altLang="en-US" dirty="0" smtClean="0"/>
              <a:t>答案模板：</a:t>
            </a:r>
          </a:p>
          <a:p>
            <a:r>
              <a:rPr lang="zh-CN" altLang="en-US" dirty="0" smtClean="0"/>
              <a:t>达到条件覆盖最少需要？个。</a:t>
            </a:r>
          </a:p>
          <a:p>
            <a:r>
              <a:rPr lang="zh-CN" altLang="en-US" dirty="0" smtClean="0"/>
              <a:t>测试用例</a:t>
            </a:r>
            <a:r>
              <a:rPr lang="en-US" altLang="zh-CN" dirty="0" smtClean="0"/>
              <a:t>1</a:t>
            </a:r>
            <a:r>
              <a:rPr lang="zh-CN" altLang="en-US" dirty="0" smtClean="0"/>
              <a:t>：</a:t>
            </a:r>
            <a:r>
              <a:rPr lang="en-US" altLang="zh-CN" dirty="0" smtClean="0"/>
              <a:t>x=?  y=?  z=?   </a:t>
            </a:r>
            <a:r>
              <a:rPr lang="zh-CN" altLang="en-US" dirty="0" smtClean="0"/>
              <a:t>预期输出：</a:t>
            </a:r>
          </a:p>
          <a:p>
            <a:r>
              <a:rPr lang="zh-CN" altLang="en-US" dirty="0" smtClean="0"/>
              <a:t>测试用例</a:t>
            </a:r>
            <a:r>
              <a:rPr lang="en-US" altLang="zh-CN" dirty="0" smtClean="0"/>
              <a:t>2...</a:t>
            </a:r>
          </a:p>
          <a:p>
            <a:endParaRPr lang="en-US" altLang="zh-CN" dirty="0" smtClean="0"/>
          </a:p>
          <a:p>
            <a:r>
              <a:rPr lang="zh-CN" altLang="en-US" dirty="0" smtClean="0"/>
              <a:t>条件覆盖一定能达到判定覆盖（分支覆盖）吗？</a:t>
            </a:r>
          </a:p>
          <a:p>
            <a:endParaRPr lang="zh-CN" altLang="en-US" dirty="0" smtClean="0"/>
          </a:p>
          <a:p>
            <a:endParaRPr lang="zh-CN" altLang="en-US" dirty="0" smtClean="0"/>
          </a:p>
          <a:p>
            <a:r>
              <a:rPr lang="zh-CN" altLang="en-US" dirty="0" smtClean="0"/>
              <a:t>如图所示的</a:t>
            </a:r>
            <a:r>
              <a:rPr lang="en-US" altLang="zh-CN" dirty="0" smtClean="0"/>
              <a:t>fun</a:t>
            </a:r>
            <a:r>
              <a:rPr lang="zh-CN" altLang="en-US" dirty="0" smtClean="0"/>
              <a:t>函数，要想达到判定</a:t>
            </a:r>
            <a:r>
              <a:rPr lang="en-US" altLang="zh-CN" dirty="0" smtClean="0"/>
              <a:t>/</a:t>
            </a:r>
            <a:r>
              <a:rPr lang="zh-CN" altLang="en-US" dirty="0" smtClean="0"/>
              <a:t>条件覆盖最少需要几个测试用例，请设计这些测试用例。</a:t>
            </a:r>
          </a:p>
          <a:p>
            <a:r>
              <a:rPr lang="zh-CN" altLang="en-US" dirty="0" smtClean="0"/>
              <a:t>答案模板：</a:t>
            </a:r>
          </a:p>
          <a:p>
            <a:r>
              <a:rPr lang="zh-CN" altLang="en-US" dirty="0" smtClean="0"/>
              <a:t>达到判定</a:t>
            </a:r>
            <a:r>
              <a:rPr lang="en-US" altLang="zh-CN" dirty="0" smtClean="0"/>
              <a:t>/</a:t>
            </a:r>
            <a:r>
              <a:rPr lang="zh-CN" altLang="en-US" dirty="0" smtClean="0"/>
              <a:t>条件覆盖最少需要？个。</a:t>
            </a:r>
          </a:p>
          <a:p>
            <a:r>
              <a:rPr lang="zh-CN" altLang="en-US" dirty="0" smtClean="0"/>
              <a:t>测试用例</a:t>
            </a:r>
            <a:r>
              <a:rPr lang="en-US" altLang="zh-CN" dirty="0" smtClean="0"/>
              <a:t>1</a:t>
            </a:r>
            <a:r>
              <a:rPr lang="zh-CN" altLang="en-US" dirty="0" smtClean="0"/>
              <a:t>：</a:t>
            </a:r>
            <a:r>
              <a:rPr lang="en-US" altLang="zh-CN" dirty="0" smtClean="0"/>
              <a:t>x=?  y=?  z=?   </a:t>
            </a:r>
            <a:r>
              <a:rPr lang="zh-CN" altLang="en-US" dirty="0" smtClean="0"/>
              <a:t>预期输出：</a:t>
            </a:r>
          </a:p>
          <a:p>
            <a:r>
              <a:rPr lang="zh-CN" altLang="en-US" dirty="0" smtClean="0"/>
              <a:t>测试用例</a:t>
            </a:r>
            <a:r>
              <a:rPr lang="en-US" altLang="zh-CN" dirty="0" smtClean="0"/>
              <a:t>2...</a:t>
            </a:r>
          </a:p>
          <a:p>
            <a:endParaRPr lang="en-US" altLang="zh-CN" dirty="0" smtClean="0"/>
          </a:p>
          <a:p>
            <a:endParaRPr lang="en-US" altLang="zh-CN" dirty="0" smtClean="0"/>
          </a:p>
          <a:p>
            <a:r>
              <a:rPr lang="zh-CN" altLang="en-US" dirty="0" smtClean="0"/>
              <a:t>如图所示的</a:t>
            </a:r>
            <a:r>
              <a:rPr lang="en-US" altLang="zh-CN" dirty="0" smtClean="0"/>
              <a:t>fun</a:t>
            </a:r>
            <a:r>
              <a:rPr lang="zh-CN" altLang="en-US" dirty="0" smtClean="0"/>
              <a:t>函数，要想达到条件组合覆盖最少需要几个测试用例，请设计这些测试用例。</a:t>
            </a:r>
          </a:p>
          <a:p>
            <a:r>
              <a:rPr lang="zh-CN" altLang="en-US" dirty="0" smtClean="0"/>
              <a:t>答案模板：</a:t>
            </a:r>
          </a:p>
          <a:p>
            <a:r>
              <a:rPr lang="zh-CN" altLang="en-US" dirty="0" smtClean="0"/>
              <a:t>达到条件组合覆盖最少需要？个。</a:t>
            </a:r>
          </a:p>
          <a:p>
            <a:r>
              <a:rPr lang="zh-CN" altLang="en-US" dirty="0" smtClean="0"/>
              <a:t>测试用例</a:t>
            </a:r>
            <a:r>
              <a:rPr lang="en-US" altLang="zh-CN" dirty="0" smtClean="0"/>
              <a:t>1</a:t>
            </a:r>
            <a:r>
              <a:rPr lang="zh-CN" altLang="en-US" dirty="0" smtClean="0"/>
              <a:t>：</a:t>
            </a:r>
            <a:r>
              <a:rPr lang="en-US" altLang="zh-CN" dirty="0" smtClean="0"/>
              <a:t>x=?  y=?  z=?   </a:t>
            </a:r>
            <a:r>
              <a:rPr lang="zh-CN" altLang="en-US" dirty="0" smtClean="0"/>
              <a:t>预期输出：</a:t>
            </a:r>
          </a:p>
          <a:p>
            <a:r>
              <a:rPr lang="zh-CN" altLang="en-US" dirty="0" smtClean="0"/>
              <a:t>测试用例</a:t>
            </a:r>
            <a:r>
              <a:rPr lang="en-US" altLang="zh-CN" dirty="0" smtClean="0"/>
              <a:t>2...</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48</a:t>
            </a:fld>
            <a:endParaRPr lang="en-US"/>
          </a:p>
        </p:txBody>
      </p:sp>
    </p:spTree>
    <p:extLst>
      <p:ext uri="{BB962C8B-B14F-4D97-AF65-F5344CB8AC3E}">
        <p14:creationId xmlns:p14="http://schemas.microsoft.com/office/powerpoint/2010/main" val="3068316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p:spPr>
        <p:txBody>
          <a:bodyPr/>
          <a:lstStyle>
            <a:lvl1pPr eaLnBrk="0" hangingPunct="0">
              <a:defRPr kumimoji="1" sz="2800" b="1">
                <a:solidFill>
                  <a:schemeClr val="tx1"/>
                </a:solidFill>
                <a:latin typeface="Times New Roman" pitchFamily="18" charset="0"/>
                <a:ea typeface="黑体" pitchFamily="2" charset="-122"/>
              </a:defRPr>
            </a:lvl1pPr>
            <a:lvl2pPr marL="742950" indent="-285750" eaLnBrk="0" hangingPunct="0">
              <a:defRPr kumimoji="1" sz="2800" b="1">
                <a:solidFill>
                  <a:schemeClr val="tx1"/>
                </a:solidFill>
                <a:latin typeface="Times New Roman" pitchFamily="18" charset="0"/>
                <a:ea typeface="黑体" pitchFamily="2" charset="-122"/>
              </a:defRPr>
            </a:lvl2pPr>
            <a:lvl3pPr marL="1143000" indent="-228600" eaLnBrk="0" hangingPunct="0">
              <a:defRPr kumimoji="1" sz="2800" b="1">
                <a:solidFill>
                  <a:schemeClr val="tx1"/>
                </a:solidFill>
                <a:latin typeface="Times New Roman" pitchFamily="18" charset="0"/>
                <a:ea typeface="黑体" pitchFamily="2" charset="-122"/>
              </a:defRPr>
            </a:lvl3pPr>
            <a:lvl4pPr marL="1600200" indent="-228600" eaLnBrk="0" hangingPunct="0">
              <a:defRPr kumimoji="1" sz="2800" b="1">
                <a:solidFill>
                  <a:schemeClr val="tx1"/>
                </a:solidFill>
                <a:latin typeface="Times New Roman" pitchFamily="18" charset="0"/>
                <a:ea typeface="黑体" pitchFamily="2" charset="-122"/>
              </a:defRPr>
            </a:lvl4pPr>
            <a:lvl5pPr marL="2057400" indent="-228600" eaLnBrk="0" hangingPunct="0">
              <a:defRPr kumimoji="1" sz="2800" b="1">
                <a:solidFill>
                  <a:schemeClr val="tx1"/>
                </a:solidFill>
                <a:latin typeface="Times New Roman" pitchFamily="18" charset="0"/>
                <a:ea typeface="黑体" pitchFamily="2" charset="-122"/>
              </a:defRPr>
            </a:lvl5pPr>
            <a:lvl6pPr marL="25146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6pPr>
            <a:lvl7pPr marL="29718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7pPr>
            <a:lvl8pPr marL="34290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8pPr>
            <a:lvl9pPr marL="3886200" indent="-228600" algn="ctr" eaLnBrk="0" fontAlgn="base" hangingPunct="0">
              <a:spcBef>
                <a:spcPct val="0"/>
              </a:spcBef>
              <a:spcAft>
                <a:spcPct val="0"/>
              </a:spcAft>
              <a:defRPr kumimoji="1" sz="2800" b="1">
                <a:solidFill>
                  <a:schemeClr val="tx1"/>
                </a:solidFill>
                <a:latin typeface="Times New Roman" pitchFamily="18" charset="0"/>
                <a:ea typeface="黑体" pitchFamily="2" charset="-122"/>
              </a:defRPr>
            </a:lvl9pPr>
          </a:lstStyle>
          <a:p>
            <a:pPr eaLnBrk="1" hangingPunct="1"/>
            <a:fld id="{D9D6A497-C75F-43E7-9AAA-1CD5113F2C98}" type="slidenum">
              <a:rPr lang="zh-CN" altLang="en-US" sz="1200" smtClean="0">
                <a:solidFill>
                  <a:schemeClr val="bg2"/>
                </a:solidFill>
                <a:ea typeface="楷体_GB2312" pitchFamily="49" charset="-122"/>
              </a:rPr>
              <a:pPr eaLnBrk="1" hangingPunct="1"/>
              <a:t>49</a:t>
            </a:fld>
            <a:endParaRPr lang="en-US" altLang="zh-CN" sz="1200" smtClean="0">
              <a:solidFill>
                <a:schemeClr val="bg2"/>
              </a:solidFill>
              <a:ea typeface="楷体_GB2312" pitchFamily="49" charset="-122"/>
            </a:endParaRPr>
          </a:p>
        </p:txBody>
      </p:sp>
      <p:sp>
        <p:nvSpPr>
          <p:cNvPr id="263171" name="Rectangle 2"/>
          <p:cNvSpPr>
            <a:spLocks noGrp="1" noRot="1" noChangeAspect="1" noChangeArrowheads="1" noTextEdit="1"/>
          </p:cNvSpPr>
          <p:nvPr>
            <p:ph type="sldImg"/>
          </p:nvPr>
        </p:nvSpPr>
        <p:spPr>
          <a:xfrm>
            <a:off x="1144588" y="687388"/>
            <a:ext cx="4568825" cy="3425825"/>
          </a:xfrm>
          <a:ln/>
        </p:spPr>
      </p:sp>
      <p:sp>
        <p:nvSpPr>
          <p:cNvPr id="263172" name="Rectangle 3"/>
          <p:cNvSpPr>
            <a:spLocks noGrp="1" noChangeArrowheads="1"/>
          </p:cNvSpPr>
          <p:nvPr>
            <p:ph type="body" idx="1"/>
          </p:nvPr>
        </p:nvSpPr>
        <p:spPr>
          <a:noFill/>
        </p:spPr>
        <p:txBody>
          <a:bodyPr/>
          <a:lstStyle/>
          <a:p>
            <a:r>
              <a:rPr lang="zh-CN" altLang="zh-CN" sz="1200" kern="1200" dirty="0" smtClean="0">
                <a:solidFill>
                  <a:schemeClr val="tx1"/>
                </a:solidFill>
                <a:effectLst/>
                <a:latin typeface="Arial" charset="0"/>
                <a:ea typeface="宋体" pitchFamily="2" charset="-122"/>
                <a:cs typeface="+mn-cs"/>
              </a:rPr>
              <a:t>逻辑覆盖方法是最简单的一种控制流分析技术，又称对判定的测试。它主要关注判定表达式本身的复杂度，通过遍历程序逻辑结构来实现测试对程序的覆盖。</a:t>
            </a:r>
          </a:p>
          <a:p>
            <a:r>
              <a:rPr lang="zh-CN" altLang="en-US" dirty="0" smtClean="0"/>
              <a:t>路径覆盖是从</a:t>
            </a:r>
            <a:r>
              <a:rPr lang="zh-CN" altLang="en-US" dirty="0" smtClean="0">
                <a:solidFill>
                  <a:srgbClr val="FF0000"/>
                </a:solidFill>
              </a:rPr>
              <a:t>图论</a:t>
            </a:r>
            <a:r>
              <a:rPr lang="zh-CN" altLang="en-US" dirty="0" smtClean="0"/>
              <a:t>角度来测试所有可执行的路径。</a:t>
            </a:r>
          </a:p>
          <a:p>
            <a:r>
              <a:rPr lang="zh-CN" altLang="en-US" dirty="0" smtClean="0"/>
              <a:t>逻辑测试与路径测试不能相互替代。</a:t>
            </a:r>
          </a:p>
          <a:p>
            <a:pPr eaLnBrk="1" hangingPunct="1"/>
            <a:endParaRPr lang="en-US" altLang="zh-CN"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判定节点是影响程序结构复杂度的主要因素，为此，我们需要对每个判定节点处的判定表达式展开测试，保证判定表达式的构成是符合程序设计的。</a:t>
            </a:r>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同时判定节点引入程序执行的分支，单个判定节点的引入，将局部导致程序执行方式和执行子路径数量发生变化。</a:t>
            </a:r>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例如图中判定节点</a:t>
            </a:r>
            <a:r>
              <a:rPr lang="en-US" altLang="zh-CN" sz="1200" kern="1200" dirty="0" smtClean="0">
                <a:solidFill>
                  <a:schemeClr val="tx1"/>
                </a:solidFill>
                <a:effectLst/>
                <a:latin typeface="Arial" charset="0"/>
                <a:ea typeface="宋体" pitchFamily="2" charset="-122"/>
                <a:cs typeface="+mn-cs"/>
              </a:rPr>
              <a:t>a</a:t>
            </a:r>
            <a:r>
              <a:rPr lang="zh-CN" altLang="zh-CN" sz="1200" kern="1200" dirty="0" smtClean="0">
                <a:solidFill>
                  <a:schemeClr val="tx1"/>
                </a:solidFill>
                <a:effectLst/>
                <a:latin typeface="Arial" charset="0"/>
                <a:ea typeface="宋体" pitchFamily="2" charset="-122"/>
                <a:cs typeface="+mn-cs"/>
              </a:rPr>
              <a:t>的引入，形成左右两条子路径分支。判定节点之间的串联或嵌套关系，还会进一步增大程序执行路径的规模。例如图中判定节点</a:t>
            </a:r>
            <a:r>
              <a:rPr lang="en-US" altLang="zh-CN" sz="1200" kern="1200" dirty="0" smtClean="0">
                <a:solidFill>
                  <a:schemeClr val="tx1"/>
                </a:solidFill>
                <a:effectLst/>
                <a:latin typeface="Arial" charset="0"/>
                <a:ea typeface="宋体" pitchFamily="2" charset="-122"/>
                <a:cs typeface="+mn-cs"/>
              </a:rPr>
              <a:t>c</a:t>
            </a:r>
            <a:r>
              <a:rPr lang="zh-CN" altLang="zh-CN" sz="1200" kern="1200" dirty="0" smtClean="0">
                <a:solidFill>
                  <a:schemeClr val="tx1"/>
                </a:solidFill>
                <a:effectLst/>
                <a:latin typeface="Arial" charset="0"/>
                <a:ea typeface="宋体" pitchFamily="2" charset="-122"/>
                <a:cs typeface="+mn-cs"/>
              </a:rPr>
              <a:t>和</a:t>
            </a:r>
            <a:r>
              <a:rPr lang="en-US" altLang="zh-CN" sz="1200" kern="1200" dirty="0" smtClean="0">
                <a:solidFill>
                  <a:schemeClr val="tx1"/>
                </a:solidFill>
                <a:effectLst/>
                <a:latin typeface="Arial" charset="0"/>
                <a:ea typeface="宋体" pitchFamily="2" charset="-122"/>
                <a:cs typeface="+mn-cs"/>
              </a:rPr>
              <a:t>d</a:t>
            </a:r>
            <a:r>
              <a:rPr lang="zh-CN" altLang="zh-CN" sz="1200" kern="1200" dirty="0" smtClean="0">
                <a:solidFill>
                  <a:schemeClr val="tx1"/>
                </a:solidFill>
                <a:effectLst/>
                <a:latin typeface="Arial" charset="0"/>
                <a:ea typeface="宋体" pitchFamily="2" charset="-122"/>
                <a:cs typeface="+mn-cs"/>
              </a:rPr>
              <a:t>形成</a:t>
            </a:r>
            <a:r>
              <a:rPr lang="zh-CN" altLang="en-US" sz="1200" kern="1200" dirty="0" smtClean="0">
                <a:solidFill>
                  <a:schemeClr val="tx1"/>
                </a:solidFill>
                <a:effectLst/>
                <a:latin typeface="Arial" charset="0"/>
                <a:ea typeface="宋体" pitchFamily="2" charset="-122"/>
                <a:cs typeface="+mn-cs"/>
              </a:rPr>
              <a:t>串联</a:t>
            </a:r>
            <a:r>
              <a:rPr lang="zh-CN" altLang="zh-CN" sz="1200" kern="1200" dirty="0" smtClean="0">
                <a:solidFill>
                  <a:schemeClr val="tx1"/>
                </a:solidFill>
                <a:effectLst/>
                <a:latin typeface="Arial" charset="0"/>
                <a:ea typeface="宋体" pitchFamily="2" charset="-122"/>
                <a:cs typeface="+mn-cs"/>
              </a:rPr>
              <a:t>关系，且</a:t>
            </a:r>
            <a:r>
              <a:rPr lang="en-US" altLang="zh-CN" sz="1200" kern="1200" dirty="0" smtClean="0">
                <a:solidFill>
                  <a:schemeClr val="tx1"/>
                </a:solidFill>
                <a:effectLst/>
                <a:latin typeface="Arial" charset="0"/>
                <a:ea typeface="宋体" pitchFamily="2" charset="-122"/>
                <a:cs typeface="+mn-cs"/>
              </a:rPr>
              <a:t>c</a:t>
            </a:r>
            <a:r>
              <a:rPr lang="zh-CN" altLang="zh-CN" sz="1200" kern="1200" dirty="0" smtClean="0">
                <a:solidFill>
                  <a:schemeClr val="tx1"/>
                </a:solidFill>
                <a:effectLst/>
                <a:latin typeface="Arial" charset="0"/>
                <a:ea typeface="宋体" pitchFamily="2" charset="-122"/>
                <a:cs typeface="+mn-cs"/>
              </a:rPr>
              <a:t>和</a:t>
            </a:r>
            <a:r>
              <a:rPr lang="en-US" altLang="zh-CN" sz="1200" kern="1200" dirty="0" smtClean="0">
                <a:solidFill>
                  <a:schemeClr val="tx1"/>
                </a:solidFill>
                <a:effectLst/>
                <a:latin typeface="Arial" charset="0"/>
                <a:ea typeface="宋体" pitchFamily="2" charset="-122"/>
                <a:cs typeface="+mn-cs"/>
              </a:rPr>
              <a:t>d</a:t>
            </a:r>
            <a:r>
              <a:rPr lang="zh-CN" altLang="zh-CN" sz="1200" kern="1200" dirty="0" smtClean="0">
                <a:solidFill>
                  <a:schemeClr val="tx1"/>
                </a:solidFill>
                <a:effectLst/>
                <a:latin typeface="Arial" charset="0"/>
                <a:ea typeface="宋体" pitchFamily="2" charset="-122"/>
                <a:cs typeface="+mn-cs"/>
              </a:rPr>
              <a:t>具有两个执行分支，则仅包含节点</a:t>
            </a:r>
            <a:r>
              <a:rPr lang="en-US" altLang="zh-CN" sz="1200" kern="1200" dirty="0" smtClean="0">
                <a:solidFill>
                  <a:schemeClr val="tx1"/>
                </a:solidFill>
                <a:effectLst/>
                <a:latin typeface="Arial" charset="0"/>
                <a:ea typeface="宋体" pitchFamily="2" charset="-122"/>
                <a:cs typeface="+mn-cs"/>
              </a:rPr>
              <a:t>c</a:t>
            </a:r>
            <a:r>
              <a:rPr lang="zh-CN" altLang="zh-CN" sz="1200" kern="1200" dirty="0" smtClean="0">
                <a:solidFill>
                  <a:schemeClr val="tx1"/>
                </a:solidFill>
                <a:effectLst/>
                <a:latin typeface="Arial" charset="0"/>
                <a:ea typeface="宋体" pitchFamily="2" charset="-122"/>
                <a:cs typeface="+mn-cs"/>
              </a:rPr>
              <a:t>和</a:t>
            </a:r>
            <a:r>
              <a:rPr lang="en-US" altLang="zh-CN" sz="1200" kern="1200" dirty="0" smtClean="0">
                <a:solidFill>
                  <a:schemeClr val="tx1"/>
                </a:solidFill>
                <a:effectLst/>
                <a:latin typeface="Arial" charset="0"/>
                <a:ea typeface="宋体" pitchFamily="2" charset="-122"/>
                <a:cs typeface="+mn-cs"/>
              </a:rPr>
              <a:t>d</a:t>
            </a:r>
            <a:r>
              <a:rPr lang="zh-CN" altLang="zh-CN" sz="1200" kern="1200" dirty="0" smtClean="0">
                <a:solidFill>
                  <a:schemeClr val="tx1"/>
                </a:solidFill>
                <a:effectLst/>
                <a:latin typeface="Arial" charset="0"/>
                <a:ea typeface="宋体" pitchFamily="2" charset="-122"/>
                <a:cs typeface="+mn-cs"/>
              </a:rPr>
              <a:t>的程序片段将具有</a:t>
            </a:r>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条子路径。所以我们还需要对程序路径的执行进行测试，保证路径执行是按照设计的预期进行的。这就是路径测试。</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来看这张图，这是对一段源代码的控制流图。要想测试这段代码的所有路径，首先需要估计一下路径的规模。就程序结构来看，共有</a:t>
            </a:r>
            <a:r>
              <a:rPr lang="en-US" altLang="zh-CN" sz="1200" kern="1200" dirty="0" smtClean="0">
                <a:solidFill>
                  <a:schemeClr val="tx1"/>
                </a:solidFill>
                <a:effectLst/>
                <a:latin typeface="Arial" charset="0"/>
                <a:ea typeface="宋体" pitchFamily="2" charset="-122"/>
                <a:cs typeface="+mn-cs"/>
              </a:rPr>
              <a:t>5</a:t>
            </a:r>
            <a:r>
              <a:rPr lang="zh-CN" altLang="zh-CN" sz="1200" kern="1200" dirty="0" smtClean="0">
                <a:solidFill>
                  <a:schemeClr val="tx1"/>
                </a:solidFill>
                <a:effectLst/>
                <a:latin typeface="Arial" charset="0"/>
                <a:ea typeface="宋体" pitchFamily="2" charset="-122"/>
                <a:cs typeface="+mn-cs"/>
              </a:rPr>
              <a:t>个两分支的判定节点，其中</a:t>
            </a:r>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个判定节点是条件判定结构，且形成条件判定的嵌套关系。剩下一个是循环结构。分析可知，这段代码的路径总数为庞大的路径集。测试人员要想完成穷尽路径测试，无疑是天方夜谭。</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因此，</a:t>
            </a:r>
            <a:r>
              <a:rPr lang="zh-CN" altLang="en-US" sz="1200" dirty="0" smtClean="0"/>
              <a:t>即便一个不复杂的程序，特别是有循环存在的情况下，其路径的组合都可能是一个天文数字！</a:t>
            </a:r>
            <a:r>
              <a:rPr lang="zh-CN" altLang="en-US" sz="1200" dirty="0" smtClean="0">
                <a:solidFill>
                  <a:srgbClr val="FF0000"/>
                </a:solidFill>
              </a:rPr>
              <a:t>要进行完全测试是不可能的</a:t>
            </a:r>
            <a:r>
              <a:rPr lang="zh-CN" altLang="en-US" sz="1200" dirty="0" smtClean="0"/>
              <a:t>。</a:t>
            </a:r>
            <a:endParaRPr lang="zh-CN"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如何设计测试用例，才能将不可穷尽的路径控制在有限范围之内，并达到最好的测试效果呢？</a:t>
            </a:r>
            <a:endParaRPr lang="zh-CN" altLang="zh-CN" sz="1200" kern="1200" dirty="0">
              <a:solidFill>
                <a:schemeClr val="tx1"/>
              </a:solidFill>
              <a:effectLst/>
              <a:latin typeface="Arial" charset="0"/>
              <a:ea typeface="宋体" pitchFamily="2" charset="-122"/>
              <a:cs typeface="+mn-cs"/>
            </a:endParaRPr>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50</a:t>
            </a:fld>
            <a:endParaRPr lang="en-US"/>
          </a:p>
        </p:txBody>
      </p:sp>
    </p:spTree>
    <p:extLst>
      <p:ext uri="{BB962C8B-B14F-4D97-AF65-F5344CB8AC3E}">
        <p14:creationId xmlns:p14="http://schemas.microsoft.com/office/powerpoint/2010/main" val="1762479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要做到</a:t>
            </a:r>
            <a:r>
              <a:rPr lang="zh-CN" altLang="en-US" sz="1200" kern="1200" dirty="0" smtClean="0">
                <a:solidFill>
                  <a:schemeClr val="tx1"/>
                </a:solidFill>
                <a:effectLst/>
                <a:latin typeface="Arial" charset="0"/>
                <a:ea typeface="宋体" pitchFamily="2" charset="-122"/>
                <a:cs typeface="+mn-cs"/>
              </a:rPr>
              <a:t>路径</a:t>
            </a:r>
            <a:r>
              <a:rPr lang="zh-CN" altLang="zh-CN" sz="1200" kern="1200" dirty="0" smtClean="0">
                <a:solidFill>
                  <a:schemeClr val="tx1"/>
                </a:solidFill>
                <a:effectLst/>
                <a:latin typeface="Arial" charset="0"/>
                <a:ea typeface="宋体" pitchFamily="2" charset="-122"/>
                <a:cs typeface="+mn-cs"/>
              </a:rPr>
              <a:t>，测试人员需要寻找</a:t>
            </a:r>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件法宝。</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第一，一张用于记录程序路径的地图。</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第二，地图内的最少线性无关路径数，以避免走重复路线。</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第三，找到所有可能迅速找到缺陷的最佳独立路径。</a:t>
            </a:r>
            <a:endParaRPr lang="en-US" altLang="zh-CN" sz="1200" kern="1200" dirty="0" smtClean="0">
              <a:solidFill>
                <a:schemeClr val="tx1"/>
              </a:solidFill>
              <a:effectLst/>
              <a:latin typeface="Arial" charset="0"/>
              <a:ea typeface="宋体" pitchFamily="2" charset="-122"/>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回顾线性代数中有关向量空间和向量基的定义，我们可知，若将向量空间视作向量组，则基就是向量组的极大线性无关组。维数就是向量组的秩，而且在向量空间内的任意向量都可以用这组向量基来线性表示。利用向量空间和向量基的概念，如果将所有路径构成的集合看作是一个向量空间的话，若能找到由有限条路径构成的</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组向量基，这组向量基对应的路径线性无关，或者说这组路径相互独立，那么路径集合中其余的非独立路径都可以用这组向量基来表达。也就是说，</a:t>
            </a:r>
            <a:r>
              <a:rPr lang="zh-CN" altLang="en-US" sz="2400" dirty="0" smtClean="0"/>
              <a:t>如果基没有问题，则可以希望能够用基表达的一切都是没有问题的。所以，</a:t>
            </a:r>
            <a:r>
              <a:rPr lang="zh-CN" altLang="zh-CN" sz="1200" kern="1200" dirty="0" smtClean="0">
                <a:solidFill>
                  <a:schemeClr val="tx1"/>
                </a:solidFill>
                <a:effectLst/>
                <a:latin typeface="Arial" charset="0"/>
                <a:ea typeface="宋体" pitchFamily="2" charset="-122"/>
                <a:cs typeface="+mn-cs"/>
              </a:rPr>
              <a:t>只需要测试这组向量基所对应的独立路径，就等同于对整个路径集合进行了测试，同样也可以保证最终测试没有漏洞，没有冗余。</a:t>
            </a:r>
          </a:p>
          <a:p>
            <a:r>
              <a:rPr lang="zh-CN" altLang="zh-CN" sz="1200" kern="1200" dirty="0" smtClean="0">
                <a:solidFill>
                  <a:schemeClr val="tx1"/>
                </a:solidFill>
                <a:effectLst/>
                <a:latin typeface="Arial" charset="0"/>
                <a:ea typeface="宋体" pitchFamily="2" charset="-122"/>
                <a:cs typeface="+mn-cs"/>
              </a:rPr>
              <a:t>简单的说，基于独立路径的测试就是在路径集合中直接提取若干条独立路径进行测试，但要求确保这些独立路径构成</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组向量基，进而确保路径中任意一条非独立路径都可以用这组向量基来表示。就测试用例设计而言，得到独立路径后，就可以根据独立路径设计测试用例了，这一思路的关键在于给定路径集合如何确定该向量空间的维数，以及如何找到这组独立路径以确保构成向量基。</a:t>
            </a:r>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51</a:t>
            </a:fld>
            <a:endParaRPr lang="en-US"/>
          </a:p>
        </p:txBody>
      </p:sp>
    </p:spTree>
    <p:extLst>
      <p:ext uri="{BB962C8B-B14F-4D97-AF65-F5344CB8AC3E}">
        <p14:creationId xmlns:p14="http://schemas.microsoft.com/office/powerpoint/2010/main" val="3566465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52</a:t>
            </a:fld>
            <a:endParaRPr lang="en-US"/>
          </a:p>
        </p:txBody>
      </p:sp>
    </p:spTree>
    <p:extLst>
      <p:ext uri="{BB962C8B-B14F-4D97-AF65-F5344CB8AC3E}">
        <p14:creationId xmlns:p14="http://schemas.microsoft.com/office/powerpoint/2010/main" val="25698998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en-US" dirty="0" smtClean="0"/>
              <a:t>基本路径测试方法是在控制流图的基础上，通过分析控制结构的环路复杂度，导出执行路径的基本集，再从该基本集设计测试用例。基本路径测试方法包括以下</a:t>
            </a:r>
            <a:r>
              <a:rPr lang="en-US" altLang="zh-CN" dirty="0" smtClean="0"/>
              <a:t>4</a:t>
            </a:r>
            <a:r>
              <a:rPr lang="zh-CN" altLang="en-US" dirty="0" smtClean="0"/>
              <a:t>个步骤：</a:t>
            </a:r>
          </a:p>
          <a:p>
            <a:r>
              <a:rPr lang="en-US" altLang="zh-CN" dirty="0" smtClean="0"/>
              <a:t>(1)</a:t>
            </a:r>
            <a:r>
              <a:rPr lang="zh-CN" altLang="en-US" dirty="0" smtClean="0"/>
              <a:t>画出程序的控制流图。</a:t>
            </a:r>
          </a:p>
          <a:p>
            <a:r>
              <a:rPr lang="en-US" altLang="zh-CN" dirty="0" smtClean="0"/>
              <a:t>(2)</a:t>
            </a:r>
            <a:r>
              <a:rPr lang="zh-CN" altLang="en-US" dirty="0" smtClean="0"/>
              <a:t>计算程序的环路复杂度，导出程序基本路径集中的独立路径条数，这是确定程序中每个可执行语句至少执行一次所必须的测试用例数目的上界。</a:t>
            </a:r>
          </a:p>
          <a:p>
            <a:r>
              <a:rPr lang="en-US" altLang="zh-CN" dirty="0" smtClean="0"/>
              <a:t>(3)</a:t>
            </a:r>
            <a:r>
              <a:rPr lang="zh-CN" altLang="en-US" dirty="0" smtClean="0"/>
              <a:t>导出基本路径集，确定程序的独立路径。</a:t>
            </a:r>
          </a:p>
          <a:p>
            <a:r>
              <a:rPr lang="en-US" altLang="zh-CN" dirty="0" smtClean="0"/>
              <a:t>(4)</a:t>
            </a:r>
            <a:r>
              <a:rPr lang="zh-CN" altLang="en-US" dirty="0" smtClean="0"/>
              <a:t>根据</a:t>
            </a:r>
            <a:r>
              <a:rPr lang="en-US" altLang="zh-CN" dirty="0" smtClean="0"/>
              <a:t>(3)</a:t>
            </a:r>
            <a:r>
              <a:rPr lang="zh-CN" altLang="en-US" dirty="0" smtClean="0"/>
              <a:t>中的独立路径，设计测试用例的输入数据和预期输出。</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53</a:t>
            </a:fld>
            <a:endParaRPr lang="en-US"/>
          </a:p>
        </p:txBody>
      </p:sp>
    </p:spTree>
    <p:extLst>
      <p:ext uri="{BB962C8B-B14F-4D97-AF65-F5344CB8AC3E}">
        <p14:creationId xmlns:p14="http://schemas.microsoft.com/office/powerpoint/2010/main" val="1420963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为了更加突出程序的内部结构，便于测试人员理解源代码，可以对程序流程图进行简化，生成控制流图。简化后的控制流图是由节点和控制流组成的。</a:t>
            </a:r>
          </a:p>
          <a:p>
            <a:r>
              <a:rPr lang="en-US" altLang="zh-CN" sz="1200" kern="1200" dirty="0" smtClean="0">
                <a:solidFill>
                  <a:schemeClr val="tx1"/>
                </a:solidFill>
                <a:effectLst/>
                <a:latin typeface="Arial" charset="0"/>
                <a:ea typeface="宋体" pitchFamily="2" charset="-122"/>
                <a:cs typeface="+mn-cs"/>
              </a:rPr>
              <a:t>1.</a:t>
            </a:r>
            <a:r>
              <a:rPr lang="zh-CN" altLang="en-US" sz="1200" kern="1200" dirty="0" smtClean="0">
                <a:solidFill>
                  <a:schemeClr val="tx1"/>
                </a:solidFill>
                <a:effectLst/>
                <a:latin typeface="Arial" charset="0"/>
                <a:ea typeface="宋体" pitchFamily="2" charset="-122"/>
                <a:cs typeface="+mn-cs"/>
              </a:rPr>
              <a:t>节点由带标号的圆圈表示，可代表一个或多个语句、一个处理框序列和一个条件判定框</a:t>
            </a:r>
            <a:r>
              <a:rPr lang="en-US" altLang="zh-CN"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假设不包含复合条件</a:t>
            </a:r>
            <a:r>
              <a:rPr lang="en-US" altLang="zh-CN"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a:t>
            </a:r>
          </a:p>
          <a:p>
            <a:r>
              <a:rPr lang="zh-CN" altLang="en-US" sz="1200" kern="1200" dirty="0" smtClean="0">
                <a:solidFill>
                  <a:schemeClr val="tx1"/>
                </a:solidFill>
                <a:effectLst/>
                <a:latin typeface="Arial" charset="0"/>
                <a:ea typeface="宋体" pitchFamily="2" charset="-122"/>
                <a:cs typeface="+mn-cs"/>
              </a:rPr>
              <a:t>控制流图具有唯一入口节点，即源节点，表示程序段的开始语句；具有唯一出口节点，即汇节点，表示程序段的结束语句。</a:t>
            </a:r>
          </a:p>
          <a:p>
            <a:r>
              <a:rPr lang="en-US" altLang="zh-CN" sz="1200" kern="1200" dirty="0" smtClean="0">
                <a:solidFill>
                  <a:schemeClr val="tx1"/>
                </a:solidFill>
                <a:effectLst/>
                <a:latin typeface="Arial" charset="0"/>
                <a:ea typeface="宋体" pitchFamily="2" charset="-122"/>
                <a:cs typeface="+mn-cs"/>
              </a:rPr>
              <a:t>2.</a:t>
            </a:r>
            <a:r>
              <a:rPr lang="zh-CN" altLang="en-US" sz="1200" kern="1200" dirty="0" smtClean="0">
                <a:solidFill>
                  <a:schemeClr val="tx1"/>
                </a:solidFill>
                <a:effectLst/>
                <a:latin typeface="Arial" charset="0"/>
                <a:ea typeface="宋体" pitchFamily="2" charset="-122"/>
                <a:cs typeface="+mn-cs"/>
              </a:rPr>
              <a:t>控制流由带箭头的弧或线表示，可称为边。它指示了程序控制的转移过程，代表程序中的控制流。</a:t>
            </a:r>
          </a:p>
          <a:p>
            <a:r>
              <a:rPr lang="zh-CN" altLang="en-US" sz="1200" kern="1200" dirty="0" smtClean="0">
                <a:solidFill>
                  <a:schemeClr val="tx1"/>
                </a:solidFill>
                <a:effectLst/>
                <a:latin typeface="Arial" charset="0"/>
                <a:ea typeface="宋体" pitchFamily="2" charset="-122"/>
                <a:cs typeface="+mn-cs"/>
              </a:rPr>
              <a:t>每条边必须终止于某一节点</a:t>
            </a:r>
          </a:p>
          <a:p>
            <a:r>
              <a:rPr lang="en-US" altLang="zh-CN" sz="1200" kern="1200" dirty="0" smtClean="0">
                <a:solidFill>
                  <a:schemeClr val="tx1"/>
                </a:solidFill>
                <a:effectLst/>
                <a:latin typeface="Arial" charset="0"/>
                <a:ea typeface="宋体" pitchFamily="2" charset="-122"/>
                <a:cs typeface="+mn-cs"/>
              </a:rPr>
              <a:t>3.</a:t>
            </a:r>
            <a:r>
              <a:rPr lang="zh-CN" altLang="en-US" sz="1200" kern="1200" dirty="0" smtClean="0">
                <a:solidFill>
                  <a:schemeClr val="tx1"/>
                </a:solidFill>
                <a:effectLst/>
                <a:latin typeface="Arial" charset="0"/>
                <a:ea typeface="宋体" pitchFamily="2" charset="-122"/>
                <a:cs typeface="+mn-cs"/>
              </a:rPr>
              <a:t>区域：由边和节点所围成的范围被称为区域。</a:t>
            </a:r>
          </a:p>
          <a:p>
            <a:r>
              <a:rPr lang="en-US" altLang="zh-CN" sz="1200" kern="1200" dirty="0" smtClean="0">
                <a:solidFill>
                  <a:schemeClr val="tx1"/>
                </a:solidFill>
                <a:effectLst/>
                <a:latin typeface="Arial" charset="0"/>
                <a:ea typeface="宋体" pitchFamily="2" charset="-122"/>
                <a:cs typeface="+mn-cs"/>
              </a:rPr>
              <a:t>4.</a:t>
            </a:r>
            <a:r>
              <a:rPr lang="zh-CN" altLang="en-US" sz="1200" kern="1200" dirty="0" smtClean="0">
                <a:solidFill>
                  <a:schemeClr val="tx1"/>
                </a:solidFill>
                <a:effectLst/>
                <a:latin typeface="Arial" charset="0"/>
                <a:ea typeface="宋体" pitchFamily="2" charset="-122"/>
                <a:cs typeface="+mn-cs"/>
              </a:rPr>
              <a:t>对于复合条件的判定框，可将其分解为一系列只有单个条件的嵌套的判断并映射成控制流图。</a:t>
            </a:r>
          </a:p>
          <a:p>
            <a:endParaRPr lang="en-US" altLang="zh-CN" sz="1200" kern="1200" dirty="0" smtClean="0">
              <a:solidFill>
                <a:schemeClr val="tx1"/>
              </a:solidFill>
              <a:effectLst/>
              <a:latin typeface="Arial" charset="0"/>
              <a:ea typeface="宋体" pitchFamily="2" charset="-122"/>
              <a:cs typeface="+mn-cs"/>
            </a:endParaRPr>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54</a:t>
            </a:fld>
            <a:endParaRPr lang="en-US"/>
          </a:p>
        </p:txBody>
      </p:sp>
    </p:spTree>
    <p:extLst>
      <p:ext uri="{BB962C8B-B14F-4D97-AF65-F5344CB8AC3E}">
        <p14:creationId xmlns:p14="http://schemas.microsoft.com/office/powerpoint/2010/main" val="4769944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我们知道程序的流程图是对程序执行流程的抽象表现，其形式也是一种有向图。流程图完全可以反映程序的结构，那么为什么还需要控制流图呢？控制流图的作用是体现程序的基本结构，反映其结构复杂度，而不关心源代码的细节。</a:t>
            </a:r>
          </a:p>
          <a:p>
            <a:r>
              <a:rPr lang="zh-CN" altLang="zh-CN" sz="1200" kern="1200" dirty="0" smtClean="0">
                <a:solidFill>
                  <a:schemeClr val="tx1"/>
                </a:solidFill>
                <a:effectLst/>
                <a:latin typeface="Arial" charset="0"/>
                <a:ea typeface="宋体" pitchFamily="2" charset="-122"/>
                <a:cs typeface="+mn-cs"/>
              </a:rPr>
              <a:t>控制流图实际上可以看作是简化压缩的流程图，其简化主要体现在对节点形状的简化。流程图对不同性质的语句采用不同形式的节点，开始和结束节点用圆角矩形表示，判定语句用菱形框表示，普通语句用直角矩形表示。而控制流图不区分语句的含义，对所有节点都采用相同的形状，即圆圈表示。</a:t>
            </a:r>
            <a:endParaRPr lang="en-US" altLang="zh-CN" sz="1200" kern="1200" dirty="0" smtClean="0">
              <a:solidFill>
                <a:schemeClr val="tx1"/>
              </a:solidFill>
              <a:effectLst/>
              <a:latin typeface="Arial" charset="0"/>
              <a:ea typeface="宋体" pitchFamily="2" charset="-122"/>
              <a:cs typeface="+mn-cs"/>
            </a:endParaRPr>
          </a:p>
          <a:p>
            <a:r>
              <a:rPr lang="zh-CN" altLang="en-US" sz="1200" dirty="0" smtClean="0"/>
              <a:t>分支结构中分支的</a:t>
            </a:r>
            <a:r>
              <a:rPr lang="zh-CN" altLang="en-US" sz="1200" dirty="0" smtClean="0">
                <a:solidFill>
                  <a:srgbClr val="0000CC"/>
                </a:solidFill>
              </a:rPr>
              <a:t>汇集处</a:t>
            </a:r>
            <a:r>
              <a:rPr lang="zh-CN" altLang="en-US" sz="1200" dirty="0" smtClean="0"/>
              <a:t>，即使汇集处没有执行语句，也</a:t>
            </a:r>
            <a:r>
              <a:rPr lang="zh-CN" altLang="en-US" sz="1200" dirty="0" smtClean="0">
                <a:solidFill>
                  <a:srgbClr val="0000CC"/>
                </a:solidFill>
              </a:rPr>
              <a:t>应该</a:t>
            </a:r>
            <a:r>
              <a:rPr lang="zh-CN" altLang="en-US" sz="1200" dirty="0" smtClean="0"/>
              <a:t>添加一个</a:t>
            </a:r>
            <a:r>
              <a:rPr lang="zh-CN" altLang="en-US" sz="1200" dirty="0" smtClean="0">
                <a:solidFill>
                  <a:srgbClr val="0000CC"/>
                </a:solidFill>
              </a:rPr>
              <a:t>汇聚节点</a:t>
            </a:r>
            <a:endParaRPr lang="zh-CN" altLang="en-US" sz="1200" dirty="0" smtClean="0"/>
          </a:p>
          <a:p>
            <a:r>
              <a:rPr lang="zh-CN" altLang="en-US" sz="1200" dirty="0" smtClean="0">
                <a:solidFill>
                  <a:srgbClr val="0000CC"/>
                </a:solidFill>
              </a:rPr>
              <a:t>一个节点</a:t>
            </a:r>
            <a:r>
              <a:rPr lang="zh-CN" altLang="en-US" sz="1200" dirty="0" smtClean="0"/>
              <a:t>可以表示</a:t>
            </a:r>
            <a:r>
              <a:rPr lang="zh-CN" altLang="en-US" sz="1200" dirty="0" smtClean="0">
                <a:solidFill>
                  <a:srgbClr val="0000CC"/>
                </a:solidFill>
              </a:rPr>
              <a:t>顺序执行的多条语句</a:t>
            </a:r>
            <a:r>
              <a:rPr lang="zh-CN" altLang="en-US" sz="1200" dirty="0" smtClean="0"/>
              <a:t>，更</a:t>
            </a:r>
            <a:r>
              <a:rPr lang="zh-CN" altLang="en-US" sz="1200" dirty="0" smtClean="0">
                <a:solidFill>
                  <a:srgbClr val="0000CC"/>
                </a:solidFill>
              </a:rPr>
              <a:t>简洁</a:t>
            </a:r>
            <a:r>
              <a:rPr lang="zh-CN" altLang="en-US" sz="1200" dirty="0" smtClean="0"/>
              <a:t>易分析。</a:t>
            </a:r>
            <a:endParaRPr lang="zh-CN"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控制流图同时也可以看作是压缩的流程图，其压缩主要体现在</a:t>
            </a:r>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个方面。</a:t>
            </a:r>
          </a:p>
          <a:p>
            <a:r>
              <a:rPr lang="zh-CN" altLang="zh-CN" sz="1200" kern="1200" dirty="0" smtClean="0">
                <a:solidFill>
                  <a:schemeClr val="tx1"/>
                </a:solidFill>
                <a:effectLst/>
                <a:latin typeface="Arial" charset="0"/>
                <a:ea typeface="宋体" pitchFamily="2" charset="-122"/>
                <a:cs typeface="+mn-cs"/>
              </a:rPr>
              <a:t>首先，忽略数据声明</a:t>
            </a:r>
            <a:r>
              <a:rPr lang="zh-CN" altLang="en-US"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源代码中对变量的声明语句</a:t>
            </a:r>
            <a:r>
              <a:rPr lang="zh-CN" altLang="en-US" sz="1200" kern="1200" dirty="0" smtClean="0">
                <a:solidFill>
                  <a:schemeClr val="tx1"/>
                </a:solidFill>
                <a:effectLst/>
                <a:latin typeface="Arial" charset="0"/>
                <a:ea typeface="宋体" pitchFamily="2" charset="-122"/>
                <a:cs typeface="+mn-cs"/>
              </a:rPr>
              <a:t>，</a:t>
            </a:r>
            <a:r>
              <a:rPr lang="zh-CN" altLang="zh-CN" sz="1200" kern="1200" dirty="0" smtClean="0">
                <a:solidFill>
                  <a:schemeClr val="tx1"/>
                </a:solidFill>
                <a:effectLst/>
                <a:latin typeface="Arial" charset="0"/>
                <a:ea typeface="宋体" pitchFamily="2" charset="-122"/>
                <a:cs typeface="+mn-cs"/>
              </a:rPr>
              <a:t>若不包含赋值操作，控制流图将忽略这类语句，认为这些语句对结构的复杂度无任何影响。</a:t>
            </a:r>
          </a:p>
          <a:p>
            <a:r>
              <a:rPr lang="zh-CN" altLang="zh-CN" sz="1200" kern="1200" dirty="0" smtClean="0">
                <a:solidFill>
                  <a:schemeClr val="tx1"/>
                </a:solidFill>
                <a:effectLst/>
                <a:latin typeface="Arial" charset="0"/>
                <a:ea typeface="宋体" pitchFamily="2" charset="-122"/>
                <a:cs typeface="+mn-cs"/>
              </a:rPr>
              <a:t>其次，忽略注释语句。注释语句不参与程序编译和运行，控制流图也将忽略这类语句。</a:t>
            </a:r>
          </a:p>
          <a:p>
            <a:r>
              <a:rPr lang="zh-CN" altLang="zh-CN" sz="1200" kern="1200" dirty="0" smtClean="0">
                <a:solidFill>
                  <a:schemeClr val="tx1"/>
                </a:solidFill>
                <a:effectLst/>
                <a:latin typeface="Arial" charset="0"/>
                <a:ea typeface="宋体" pitchFamily="2" charset="-122"/>
                <a:cs typeface="+mn-cs"/>
              </a:rPr>
              <a:t>第三，压缩串行语句。从程序结构来看，串行语句无论多少都仅对应一条子路径，因此可忽略串行语句的数量，将连续的串行语句压缩为一个节点。</a:t>
            </a:r>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第四，压缩循环次数。对于循环结构，控制流图忽略循环次数，仅考虑执行循环体和不执行循环体这两种情况。</a:t>
            </a:r>
          </a:p>
          <a:p>
            <a:endParaRPr lang="zh-CN"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如图所示，左侧是流程图，右侧是相同源代码对应的控制流图。显然，控制流图看起来更加简洁。</a:t>
            </a:r>
            <a:endParaRPr lang="en-US" altLang="zh-CN" sz="1200" kern="1200" dirty="0" smtClean="0">
              <a:solidFill>
                <a:schemeClr val="tx1"/>
              </a:solidFill>
              <a:effectLst/>
              <a:latin typeface="Arial"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55</a:t>
            </a:fld>
            <a:endParaRPr lang="en-US"/>
          </a:p>
        </p:txBody>
      </p:sp>
    </p:spTree>
    <p:extLst>
      <p:ext uri="{BB962C8B-B14F-4D97-AF65-F5344CB8AC3E}">
        <p14:creationId xmlns:p14="http://schemas.microsoft.com/office/powerpoint/2010/main" val="391343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solidFill>
                  <a:schemeClr val="bg2"/>
                </a:solidFill>
                <a:ea typeface="微软雅黑" pitchFamily="34" charset="-122"/>
              </a:rPr>
              <a:t>如果程序中的条件判断表达式是由一个或多个逻辑运算符</a:t>
            </a:r>
            <a:r>
              <a:rPr lang="en-US" altLang="zh-CN" sz="1200" dirty="0" smtClean="0">
                <a:solidFill>
                  <a:schemeClr val="bg2"/>
                </a:solidFill>
                <a:ea typeface="微软雅黑" pitchFamily="34" charset="-122"/>
              </a:rPr>
              <a:t>(or</a:t>
            </a:r>
            <a:r>
              <a:rPr lang="zh-CN" altLang="en-US" sz="1200" dirty="0" smtClean="0">
                <a:solidFill>
                  <a:schemeClr val="bg2"/>
                </a:solidFill>
                <a:ea typeface="微软雅黑" pitchFamily="34" charset="-122"/>
              </a:rPr>
              <a:t>，</a:t>
            </a:r>
            <a:r>
              <a:rPr lang="en-US" altLang="zh-CN" sz="1200" dirty="0" smtClean="0">
                <a:solidFill>
                  <a:schemeClr val="bg2"/>
                </a:solidFill>
                <a:ea typeface="微软雅黑" pitchFamily="34" charset="-122"/>
              </a:rPr>
              <a:t>and</a:t>
            </a:r>
            <a:r>
              <a:rPr lang="zh-CN" altLang="en-US" sz="1200" dirty="0" smtClean="0">
                <a:solidFill>
                  <a:schemeClr val="bg2"/>
                </a:solidFill>
                <a:ea typeface="微软雅黑" pitchFamily="34" charset="-122"/>
              </a:rPr>
              <a:t>，</a:t>
            </a:r>
            <a:r>
              <a:rPr lang="en-US" altLang="zh-CN" sz="1200" dirty="0" smtClean="0">
                <a:solidFill>
                  <a:schemeClr val="bg2"/>
                </a:solidFill>
                <a:ea typeface="微软雅黑" pitchFamily="34" charset="-122"/>
              </a:rPr>
              <a:t>not)</a:t>
            </a:r>
            <a:r>
              <a:rPr lang="zh-CN" altLang="en-US" sz="1200" dirty="0" smtClean="0">
                <a:solidFill>
                  <a:schemeClr val="bg2"/>
                </a:solidFill>
                <a:ea typeface="微软雅黑" pitchFamily="34" charset="-122"/>
              </a:rPr>
              <a:t>连接的复合条件表达式，则需要变换为一系列只有单个条件的嵌套的判断。</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CN" sz="1200" dirty="0" smtClean="0">
              <a:solidFill>
                <a:schemeClr val="bg2"/>
              </a:solidFill>
              <a:ea typeface="微软雅黑" pitchFamily="34" charset="-12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solidFill>
                  <a:schemeClr val="bg2"/>
                </a:solidFill>
                <a:ea typeface="微软雅黑" pitchFamily="34" charset="-122"/>
              </a:rPr>
              <a:t>程序行</a:t>
            </a:r>
            <a:r>
              <a:rPr lang="en-US" altLang="zh-CN" sz="1200" dirty="0" smtClean="0">
                <a:solidFill>
                  <a:schemeClr val="bg2"/>
                </a:solidFill>
                <a:ea typeface="微软雅黑" pitchFamily="34" charset="-122"/>
              </a:rPr>
              <a:t>1</a:t>
            </a:r>
            <a:r>
              <a:rPr lang="zh-CN" altLang="en-US" sz="1200" dirty="0" smtClean="0">
                <a:solidFill>
                  <a:schemeClr val="bg2"/>
                </a:solidFill>
                <a:ea typeface="微软雅黑" pitchFamily="34" charset="-122"/>
              </a:rPr>
              <a:t>的</a:t>
            </a:r>
            <a:r>
              <a:rPr lang="en-US" altLang="zh-CN" sz="1200" dirty="0" smtClean="0">
                <a:solidFill>
                  <a:schemeClr val="bg2"/>
                </a:solidFill>
                <a:ea typeface="微软雅黑" pitchFamily="34" charset="-122"/>
              </a:rPr>
              <a:t>a</a:t>
            </a:r>
            <a:r>
              <a:rPr lang="zh-CN" altLang="en-US" sz="1200" dirty="0" smtClean="0">
                <a:solidFill>
                  <a:schemeClr val="bg2"/>
                </a:solidFill>
                <a:ea typeface="微软雅黑" pitchFamily="34" charset="-122"/>
              </a:rPr>
              <a:t>，</a:t>
            </a:r>
            <a:r>
              <a:rPr lang="en-US" altLang="zh-CN" sz="1200" dirty="0" smtClean="0">
                <a:solidFill>
                  <a:schemeClr val="bg2"/>
                </a:solidFill>
                <a:ea typeface="微软雅黑" pitchFamily="34" charset="-122"/>
              </a:rPr>
              <a:t>b</a:t>
            </a:r>
            <a:r>
              <a:rPr lang="zh-CN" altLang="en-US" sz="1200" dirty="0" smtClean="0">
                <a:solidFill>
                  <a:schemeClr val="bg2"/>
                </a:solidFill>
                <a:ea typeface="微软雅黑" pitchFamily="34" charset="-122"/>
              </a:rPr>
              <a:t>都是独立的判断节点，所以需要将它转换成单个条件的嵌套判断。</a:t>
            </a:r>
            <a:endParaRPr lang="en-US" altLang="zh-CN" sz="1200" dirty="0" smtClean="0">
              <a:solidFill>
                <a:schemeClr val="bg2"/>
              </a:solidFill>
              <a:ea typeface="微软雅黑" pitchFamily="34"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56</a:t>
            </a:fld>
            <a:endParaRPr lang="en-US"/>
          </a:p>
        </p:txBody>
      </p:sp>
    </p:spTree>
    <p:extLst>
      <p:ext uri="{BB962C8B-B14F-4D97-AF65-F5344CB8AC3E}">
        <p14:creationId xmlns:p14="http://schemas.microsoft.com/office/powerpoint/2010/main" val="86203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此方法把测试对象看做一个透明的盒子，它允许测试人员利用程序内部的逻辑结构及有关信息，设计或选择测试用例，对程序所有逻辑路径进行测试。</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1.</a:t>
            </a:r>
            <a:r>
              <a:rPr lang="zh-CN" altLang="en-US" sz="1200" kern="1200" dirty="0" smtClean="0">
                <a:solidFill>
                  <a:schemeClr val="tx1"/>
                </a:solidFill>
                <a:effectLst/>
                <a:latin typeface="Arial" charset="0"/>
                <a:ea typeface="宋体" pitchFamily="2" charset="-122"/>
                <a:cs typeface="+mn-cs"/>
              </a:rPr>
              <a:t>通过在不同点检查程序的状态，确定实际的状态是否与预期的状态一致。</a:t>
            </a: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白盒测试又称为结构测试或逻辑驱动测试。</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zh-CN" sz="1200" kern="1200" dirty="0" smtClean="0">
              <a:solidFill>
                <a:schemeClr val="tx1"/>
              </a:solidFill>
              <a:effectLst/>
              <a:latin typeface="Arial"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5</a:t>
            </a:fld>
            <a:endParaRPr lang="en-US"/>
          </a:p>
        </p:txBody>
      </p:sp>
    </p:spTree>
    <p:extLst>
      <p:ext uri="{BB962C8B-B14F-4D97-AF65-F5344CB8AC3E}">
        <p14:creationId xmlns:p14="http://schemas.microsoft.com/office/powerpoint/2010/main" val="11174180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环复杂度的确定方式有</a:t>
            </a:r>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种，分别是直观观察法、公式计算法和判定节点法。</a:t>
            </a:r>
          </a:p>
          <a:p>
            <a:r>
              <a:rPr lang="zh-CN" altLang="zh-CN" sz="1200" kern="1200" dirty="0" smtClean="0">
                <a:solidFill>
                  <a:schemeClr val="tx1"/>
                </a:solidFill>
                <a:effectLst/>
                <a:latin typeface="Arial" charset="0"/>
                <a:ea typeface="宋体" pitchFamily="2" charset="-122"/>
                <a:cs typeface="+mn-cs"/>
              </a:rPr>
              <a:t>直观观察法就是观察控制流图，将二维平面分割为封闭区域和开放区域的个数。由节点</a:t>
            </a:r>
            <a:r>
              <a:rPr lang="en-US" altLang="zh-CN" sz="1200" kern="1200" dirty="0" smtClean="0">
                <a:solidFill>
                  <a:schemeClr val="tx1"/>
                </a:solidFill>
                <a:effectLst/>
                <a:latin typeface="Arial" charset="0"/>
                <a:ea typeface="宋体" pitchFamily="2" charset="-122"/>
                <a:cs typeface="+mn-cs"/>
              </a:rPr>
              <a:t>568</a:t>
            </a:r>
            <a:r>
              <a:rPr lang="zh-CN" altLang="zh-CN" sz="1200" kern="1200" dirty="0" smtClean="0">
                <a:solidFill>
                  <a:schemeClr val="tx1"/>
                </a:solidFill>
                <a:effectLst/>
                <a:latin typeface="Arial" charset="0"/>
                <a:ea typeface="宋体" pitchFamily="2" charset="-122"/>
                <a:cs typeface="+mn-cs"/>
              </a:rPr>
              <a:t>围成封闭区域</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，节点</a:t>
            </a:r>
            <a:r>
              <a:rPr lang="en-US" altLang="zh-CN" sz="1200" kern="1200" dirty="0" smtClean="0">
                <a:solidFill>
                  <a:schemeClr val="tx1"/>
                </a:solidFill>
                <a:effectLst/>
                <a:latin typeface="Arial" charset="0"/>
                <a:ea typeface="宋体" pitchFamily="2" charset="-122"/>
                <a:cs typeface="+mn-cs"/>
              </a:rPr>
              <a:t>678</a:t>
            </a:r>
            <a:r>
              <a:rPr lang="zh-CN" altLang="zh-CN" sz="1200" kern="1200" dirty="0" smtClean="0">
                <a:solidFill>
                  <a:schemeClr val="tx1"/>
                </a:solidFill>
                <a:effectLst/>
                <a:latin typeface="Arial" charset="0"/>
                <a:ea typeface="宋体" pitchFamily="2" charset="-122"/>
                <a:cs typeface="+mn-cs"/>
              </a:rPr>
              <a:t>围成封闭区域</a:t>
            </a:r>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，节点</a:t>
            </a:r>
            <a:r>
              <a:rPr lang="en-US" altLang="zh-CN" sz="1200" kern="1200" dirty="0" smtClean="0">
                <a:solidFill>
                  <a:schemeClr val="tx1"/>
                </a:solidFill>
                <a:effectLst/>
                <a:latin typeface="Arial" charset="0"/>
                <a:ea typeface="宋体" pitchFamily="2" charset="-122"/>
                <a:cs typeface="+mn-cs"/>
              </a:rPr>
              <a:t>2345678</a:t>
            </a:r>
            <a:r>
              <a:rPr lang="zh-CN" altLang="zh-CN" sz="1200" kern="1200" dirty="0" smtClean="0">
                <a:solidFill>
                  <a:schemeClr val="tx1"/>
                </a:solidFill>
                <a:effectLst/>
                <a:latin typeface="Arial" charset="0"/>
                <a:ea typeface="宋体" pitchFamily="2" charset="-122"/>
                <a:cs typeface="+mn-cs"/>
              </a:rPr>
              <a:t>围成封闭区域</a:t>
            </a:r>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，节点</a:t>
            </a:r>
            <a:r>
              <a:rPr lang="en-US" altLang="zh-CN" sz="1200" kern="1200" dirty="0" smtClean="0">
                <a:solidFill>
                  <a:schemeClr val="tx1"/>
                </a:solidFill>
                <a:effectLst/>
                <a:latin typeface="Arial" charset="0"/>
                <a:ea typeface="宋体" pitchFamily="2" charset="-122"/>
                <a:cs typeface="+mn-cs"/>
              </a:rPr>
              <a:t>239</a:t>
            </a:r>
            <a:r>
              <a:rPr lang="zh-CN" altLang="zh-CN" sz="1200" kern="1200" dirty="0" smtClean="0">
                <a:solidFill>
                  <a:schemeClr val="tx1"/>
                </a:solidFill>
                <a:effectLst/>
                <a:latin typeface="Arial" charset="0"/>
                <a:ea typeface="宋体" pitchFamily="2" charset="-122"/>
                <a:cs typeface="+mn-cs"/>
              </a:rPr>
              <a:t>围成封闭区域</a:t>
            </a:r>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，节点</a:t>
            </a:r>
            <a:r>
              <a:rPr lang="en-US" altLang="zh-CN" sz="1200" kern="1200" dirty="0" smtClean="0">
                <a:solidFill>
                  <a:schemeClr val="tx1"/>
                </a:solidFill>
                <a:effectLst/>
                <a:latin typeface="Arial" charset="0"/>
                <a:ea typeface="宋体" pitchFamily="2" charset="-122"/>
                <a:cs typeface="+mn-cs"/>
              </a:rPr>
              <a:t>9</a:t>
            </a:r>
            <a:r>
              <a:rPr lang="zh-CN" altLang="en-US"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10</a:t>
            </a:r>
            <a:r>
              <a:rPr lang="zh-CN" altLang="en-US"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11</a:t>
            </a:r>
            <a:r>
              <a:rPr lang="zh-CN" altLang="en-US"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12</a:t>
            </a:r>
            <a:r>
              <a:rPr lang="zh-CN" altLang="zh-CN" sz="1200" kern="1200" dirty="0" smtClean="0">
                <a:solidFill>
                  <a:schemeClr val="tx1"/>
                </a:solidFill>
                <a:effectLst/>
                <a:latin typeface="Arial" charset="0"/>
                <a:ea typeface="宋体" pitchFamily="2" charset="-122"/>
                <a:cs typeface="+mn-cs"/>
              </a:rPr>
              <a:t>围成封闭区域</a:t>
            </a:r>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，剩下</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个外部的开放区域</a:t>
            </a:r>
            <a:r>
              <a:rPr lang="en-US" altLang="zh-CN" sz="1200" kern="1200" dirty="0" smtClean="0">
                <a:solidFill>
                  <a:schemeClr val="tx1"/>
                </a:solidFill>
                <a:effectLst/>
                <a:latin typeface="Arial" charset="0"/>
                <a:ea typeface="宋体" pitchFamily="2" charset="-122"/>
                <a:cs typeface="+mn-cs"/>
              </a:rPr>
              <a:t>6</a:t>
            </a:r>
            <a:r>
              <a:rPr lang="zh-CN" altLang="zh-CN" sz="1200" kern="1200" dirty="0" smtClean="0">
                <a:solidFill>
                  <a:schemeClr val="tx1"/>
                </a:solidFill>
                <a:effectLst/>
                <a:latin typeface="Arial" charset="0"/>
                <a:ea typeface="宋体" pitchFamily="2" charset="-122"/>
                <a:cs typeface="+mn-cs"/>
              </a:rPr>
              <a:t>。因此环复杂度等于</a:t>
            </a:r>
            <a:r>
              <a:rPr lang="en-US" altLang="zh-CN" sz="1200" kern="1200" dirty="0" smtClean="0">
                <a:solidFill>
                  <a:schemeClr val="tx1"/>
                </a:solidFill>
                <a:effectLst/>
                <a:latin typeface="Arial" charset="0"/>
                <a:ea typeface="宋体" pitchFamily="2" charset="-122"/>
                <a:cs typeface="+mn-cs"/>
              </a:rPr>
              <a:t>6</a:t>
            </a:r>
            <a:r>
              <a:rPr lang="zh-CN" altLang="zh-CN" sz="1200" kern="1200" dirty="0" smtClean="0">
                <a:solidFill>
                  <a:schemeClr val="tx1"/>
                </a:solidFill>
                <a:effectLst/>
                <a:latin typeface="Arial" charset="0"/>
                <a:ea typeface="宋体" pitchFamily="2" charset="-122"/>
                <a:cs typeface="+mn-cs"/>
              </a:rPr>
              <a:t>。</a:t>
            </a:r>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公式计算法就是利用控制流图包含的边和顶点的数量来计算环复杂度。具体公式为，环复杂度</a:t>
            </a:r>
            <a:r>
              <a:rPr lang="en-US" altLang="zh-CN" sz="1200" kern="1200" dirty="0" smtClean="0">
                <a:solidFill>
                  <a:schemeClr val="tx1"/>
                </a:solidFill>
                <a:effectLst/>
                <a:latin typeface="Arial" charset="0"/>
                <a:ea typeface="宋体" pitchFamily="2" charset="-122"/>
                <a:cs typeface="+mn-cs"/>
              </a:rPr>
              <a:t>V(G) = e-n+2</a:t>
            </a:r>
            <a:r>
              <a:rPr lang="zh-CN" altLang="zh-CN" sz="1200" kern="1200" dirty="0" smtClean="0">
                <a:solidFill>
                  <a:schemeClr val="tx1"/>
                </a:solidFill>
                <a:effectLst/>
                <a:latin typeface="Arial" charset="0"/>
                <a:ea typeface="宋体" pitchFamily="2" charset="-122"/>
                <a:cs typeface="+mn-cs"/>
              </a:rPr>
              <a:t>，其中</a:t>
            </a:r>
            <a:r>
              <a:rPr lang="en-US" altLang="zh-CN" sz="1200" kern="1200" dirty="0" smtClean="0">
                <a:solidFill>
                  <a:schemeClr val="tx1"/>
                </a:solidFill>
                <a:effectLst/>
                <a:latin typeface="Arial" charset="0"/>
                <a:ea typeface="宋体" pitchFamily="2" charset="-122"/>
                <a:cs typeface="+mn-cs"/>
              </a:rPr>
              <a:t>E</a:t>
            </a:r>
            <a:r>
              <a:rPr lang="zh-CN" altLang="zh-CN" sz="1200" kern="1200" dirty="0" smtClean="0">
                <a:solidFill>
                  <a:schemeClr val="tx1"/>
                </a:solidFill>
                <a:effectLst/>
                <a:latin typeface="Arial" charset="0"/>
                <a:ea typeface="宋体" pitchFamily="2" charset="-122"/>
                <a:cs typeface="+mn-cs"/>
              </a:rPr>
              <a:t>表示边的数量，</a:t>
            </a:r>
            <a:r>
              <a:rPr lang="en-US" altLang="zh-CN" sz="1200" kern="1200" dirty="0" smtClean="0">
                <a:solidFill>
                  <a:schemeClr val="tx1"/>
                </a:solidFill>
                <a:effectLst/>
                <a:latin typeface="Arial" charset="0"/>
                <a:ea typeface="宋体" pitchFamily="2" charset="-122"/>
                <a:cs typeface="+mn-cs"/>
              </a:rPr>
              <a:t>N</a:t>
            </a:r>
            <a:r>
              <a:rPr lang="zh-CN" altLang="zh-CN" sz="1200" kern="1200" dirty="0" smtClean="0">
                <a:solidFill>
                  <a:schemeClr val="tx1"/>
                </a:solidFill>
                <a:effectLst/>
                <a:latin typeface="Arial" charset="0"/>
                <a:ea typeface="宋体" pitchFamily="2" charset="-122"/>
                <a:cs typeface="+mn-cs"/>
              </a:rPr>
              <a:t>表示节点的数量。但公式计算必须满足控制流图中没有孤立节点。</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第三种确定环复杂度的方式是判定节点法。导致程序结构复杂的根本原因是引入判定节点，当不存在判定节点时，程序只有一条路径，环复杂度就等于</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。程序中每引入一个新的判定节点，控制流图增加</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个新的封闭区域，环复杂度增加</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，因此环复杂度可以用判定节点的数量加</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来计算得到。其本质是通过计算每加入一个判定结构而导致路径分支数的变化来计算环复杂度，因此这里的判定节点只能是</a:t>
            </a:r>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分支的判定节点。</a:t>
            </a:r>
            <a:endParaRPr lang="zh-CN" altLang="zh-CN" sz="1200" kern="1200" dirty="0">
              <a:solidFill>
                <a:schemeClr val="tx1"/>
              </a:solidFill>
              <a:effectLst/>
              <a:latin typeface="Arial" charset="0"/>
              <a:ea typeface="宋体" pitchFamily="2" charset="-122"/>
              <a:cs typeface="+mn-cs"/>
            </a:endParaRPr>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57</a:t>
            </a:fld>
            <a:endParaRPr lang="en-US"/>
          </a:p>
        </p:txBody>
      </p:sp>
    </p:spTree>
    <p:extLst>
      <p:ext uri="{BB962C8B-B14F-4D97-AF65-F5344CB8AC3E}">
        <p14:creationId xmlns:p14="http://schemas.microsoft.com/office/powerpoint/2010/main" val="25082166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如图所示的数据流图的环路复杂性是多少？</a:t>
            </a:r>
          </a:p>
          <a:p>
            <a:endParaRPr lang="zh-CN" alt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如图所示的数据流图有几条独立路径？请写出这些独立路径。</a:t>
            </a:r>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58</a:t>
            </a:fld>
            <a:endParaRPr lang="en-US"/>
          </a:p>
        </p:txBody>
      </p:sp>
    </p:spTree>
    <p:extLst>
      <p:ext uri="{BB962C8B-B14F-4D97-AF65-F5344CB8AC3E}">
        <p14:creationId xmlns:p14="http://schemas.microsoft.com/office/powerpoint/2010/main" val="2707955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如图所示的数据流图的环路复杂性是多少？</a:t>
            </a:r>
          </a:p>
          <a:p>
            <a:endParaRPr lang="zh-CN" alt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如图所示的数据流图有几条独立路径？请写出这些独立路径。</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60</a:t>
            </a:fld>
            <a:endParaRPr lang="en-US"/>
          </a:p>
        </p:txBody>
      </p:sp>
    </p:spTree>
    <p:extLst>
      <p:ext uri="{BB962C8B-B14F-4D97-AF65-F5344CB8AC3E}">
        <p14:creationId xmlns:p14="http://schemas.microsoft.com/office/powerpoint/2010/main" val="20085313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环复杂度的确定方式有</a:t>
            </a:r>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种，分别是直观观察法、公式计算法和判定节点法。</a:t>
            </a:r>
          </a:p>
          <a:p>
            <a:r>
              <a:rPr lang="zh-CN" altLang="zh-CN" sz="1200" kern="1200" dirty="0" smtClean="0">
                <a:solidFill>
                  <a:schemeClr val="tx1"/>
                </a:solidFill>
                <a:effectLst/>
                <a:latin typeface="Arial" charset="0"/>
                <a:ea typeface="宋体" pitchFamily="2" charset="-122"/>
                <a:cs typeface="+mn-cs"/>
              </a:rPr>
              <a:t>直观观察法就是观察控制流图，将二维平面分割为封闭区域和开放区域的个数。由节点</a:t>
            </a:r>
            <a:r>
              <a:rPr lang="en-US" altLang="zh-CN" sz="1200" kern="1200" dirty="0" smtClean="0">
                <a:solidFill>
                  <a:schemeClr val="tx1"/>
                </a:solidFill>
                <a:effectLst/>
                <a:latin typeface="Arial" charset="0"/>
                <a:ea typeface="宋体" pitchFamily="2" charset="-122"/>
                <a:cs typeface="+mn-cs"/>
              </a:rPr>
              <a:t>568</a:t>
            </a:r>
            <a:r>
              <a:rPr lang="zh-CN" altLang="zh-CN" sz="1200" kern="1200" dirty="0" smtClean="0">
                <a:solidFill>
                  <a:schemeClr val="tx1"/>
                </a:solidFill>
                <a:effectLst/>
                <a:latin typeface="Arial" charset="0"/>
                <a:ea typeface="宋体" pitchFamily="2" charset="-122"/>
                <a:cs typeface="+mn-cs"/>
              </a:rPr>
              <a:t>围成封闭区域</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，节点</a:t>
            </a:r>
            <a:r>
              <a:rPr lang="en-US" altLang="zh-CN" sz="1200" kern="1200" dirty="0" smtClean="0">
                <a:solidFill>
                  <a:schemeClr val="tx1"/>
                </a:solidFill>
                <a:effectLst/>
                <a:latin typeface="Arial" charset="0"/>
                <a:ea typeface="宋体" pitchFamily="2" charset="-122"/>
                <a:cs typeface="+mn-cs"/>
              </a:rPr>
              <a:t>678</a:t>
            </a:r>
            <a:r>
              <a:rPr lang="zh-CN" altLang="zh-CN" sz="1200" kern="1200" dirty="0" smtClean="0">
                <a:solidFill>
                  <a:schemeClr val="tx1"/>
                </a:solidFill>
                <a:effectLst/>
                <a:latin typeface="Arial" charset="0"/>
                <a:ea typeface="宋体" pitchFamily="2" charset="-122"/>
                <a:cs typeface="+mn-cs"/>
              </a:rPr>
              <a:t>围成封闭区域</a:t>
            </a:r>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，节点</a:t>
            </a:r>
            <a:r>
              <a:rPr lang="en-US" altLang="zh-CN" sz="1200" kern="1200" dirty="0" smtClean="0">
                <a:solidFill>
                  <a:schemeClr val="tx1"/>
                </a:solidFill>
                <a:effectLst/>
                <a:latin typeface="Arial" charset="0"/>
                <a:ea typeface="宋体" pitchFamily="2" charset="-122"/>
                <a:cs typeface="+mn-cs"/>
              </a:rPr>
              <a:t>2345678</a:t>
            </a:r>
            <a:r>
              <a:rPr lang="zh-CN" altLang="zh-CN" sz="1200" kern="1200" dirty="0" smtClean="0">
                <a:solidFill>
                  <a:schemeClr val="tx1"/>
                </a:solidFill>
                <a:effectLst/>
                <a:latin typeface="Arial" charset="0"/>
                <a:ea typeface="宋体" pitchFamily="2" charset="-122"/>
                <a:cs typeface="+mn-cs"/>
              </a:rPr>
              <a:t>围成封闭区域</a:t>
            </a:r>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，节点</a:t>
            </a:r>
            <a:r>
              <a:rPr lang="en-US" altLang="zh-CN" sz="1200" kern="1200" dirty="0" smtClean="0">
                <a:solidFill>
                  <a:schemeClr val="tx1"/>
                </a:solidFill>
                <a:effectLst/>
                <a:latin typeface="Arial" charset="0"/>
                <a:ea typeface="宋体" pitchFamily="2" charset="-122"/>
                <a:cs typeface="+mn-cs"/>
              </a:rPr>
              <a:t>239</a:t>
            </a:r>
            <a:r>
              <a:rPr lang="zh-CN" altLang="zh-CN" sz="1200" kern="1200" dirty="0" smtClean="0">
                <a:solidFill>
                  <a:schemeClr val="tx1"/>
                </a:solidFill>
                <a:effectLst/>
                <a:latin typeface="Arial" charset="0"/>
                <a:ea typeface="宋体" pitchFamily="2" charset="-122"/>
                <a:cs typeface="+mn-cs"/>
              </a:rPr>
              <a:t>围成封闭区域</a:t>
            </a:r>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，节点</a:t>
            </a:r>
            <a:r>
              <a:rPr lang="en-US" altLang="zh-CN" sz="1200" kern="1200" dirty="0" smtClean="0">
                <a:solidFill>
                  <a:schemeClr val="tx1"/>
                </a:solidFill>
                <a:effectLst/>
                <a:latin typeface="Arial" charset="0"/>
                <a:ea typeface="宋体" pitchFamily="2" charset="-122"/>
                <a:cs typeface="+mn-cs"/>
              </a:rPr>
              <a:t>9</a:t>
            </a:r>
            <a:r>
              <a:rPr lang="zh-CN" altLang="en-US"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10</a:t>
            </a:r>
            <a:r>
              <a:rPr lang="zh-CN" altLang="en-US"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11</a:t>
            </a:r>
            <a:r>
              <a:rPr lang="zh-CN" altLang="en-US" sz="1200" kern="1200" dirty="0" smtClean="0">
                <a:solidFill>
                  <a:schemeClr val="tx1"/>
                </a:solidFill>
                <a:effectLst/>
                <a:latin typeface="Arial" charset="0"/>
                <a:ea typeface="宋体" pitchFamily="2" charset="-122"/>
                <a:cs typeface="+mn-cs"/>
              </a:rPr>
              <a:t>、</a:t>
            </a:r>
            <a:r>
              <a:rPr lang="en-US" altLang="zh-CN" sz="1200" kern="1200" dirty="0" smtClean="0">
                <a:solidFill>
                  <a:schemeClr val="tx1"/>
                </a:solidFill>
                <a:effectLst/>
                <a:latin typeface="Arial" charset="0"/>
                <a:ea typeface="宋体" pitchFamily="2" charset="-122"/>
                <a:cs typeface="+mn-cs"/>
              </a:rPr>
              <a:t>12</a:t>
            </a:r>
            <a:r>
              <a:rPr lang="zh-CN" altLang="zh-CN" sz="1200" kern="1200" dirty="0" smtClean="0">
                <a:solidFill>
                  <a:schemeClr val="tx1"/>
                </a:solidFill>
                <a:effectLst/>
                <a:latin typeface="Arial" charset="0"/>
                <a:ea typeface="宋体" pitchFamily="2" charset="-122"/>
                <a:cs typeface="+mn-cs"/>
              </a:rPr>
              <a:t>围成封闭区域</a:t>
            </a:r>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，剩下</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个外部的开放区域</a:t>
            </a:r>
            <a:r>
              <a:rPr lang="en-US" altLang="zh-CN" sz="1200" kern="1200" dirty="0" smtClean="0">
                <a:solidFill>
                  <a:schemeClr val="tx1"/>
                </a:solidFill>
                <a:effectLst/>
                <a:latin typeface="Arial" charset="0"/>
                <a:ea typeface="宋体" pitchFamily="2" charset="-122"/>
                <a:cs typeface="+mn-cs"/>
              </a:rPr>
              <a:t>6</a:t>
            </a:r>
            <a:r>
              <a:rPr lang="zh-CN" altLang="zh-CN" sz="1200" kern="1200" dirty="0" smtClean="0">
                <a:solidFill>
                  <a:schemeClr val="tx1"/>
                </a:solidFill>
                <a:effectLst/>
                <a:latin typeface="Arial" charset="0"/>
                <a:ea typeface="宋体" pitchFamily="2" charset="-122"/>
                <a:cs typeface="+mn-cs"/>
              </a:rPr>
              <a:t>。因此环复杂度等于</a:t>
            </a:r>
            <a:r>
              <a:rPr lang="en-US" altLang="zh-CN" sz="1200" kern="1200" dirty="0" smtClean="0">
                <a:solidFill>
                  <a:schemeClr val="tx1"/>
                </a:solidFill>
                <a:effectLst/>
                <a:latin typeface="Arial" charset="0"/>
                <a:ea typeface="宋体" pitchFamily="2" charset="-122"/>
                <a:cs typeface="+mn-cs"/>
              </a:rPr>
              <a:t>6</a:t>
            </a:r>
            <a:r>
              <a:rPr lang="zh-CN" altLang="zh-CN" sz="1200" kern="1200" dirty="0" smtClean="0">
                <a:solidFill>
                  <a:schemeClr val="tx1"/>
                </a:solidFill>
                <a:effectLst/>
                <a:latin typeface="Arial" charset="0"/>
                <a:ea typeface="宋体" pitchFamily="2" charset="-122"/>
                <a:cs typeface="+mn-cs"/>
              </a:rPr>
              <a:t>。</a:t>
            </a:r>
            <a:endParaRPr lang="en-US" altLang="zh-CN" sz="1200" kern="1200" dirty="0" smtClean="0">
              <a:solidFill>
                <a:schemeClr val="tx1"/>
              </a:solidFill>
              <a:effectLst/>
              <a:latin typeface="Arial" charset="0"/>
              <a:ea typeface="宋体" pitchFamily="2" charset="-122"/>
              <a:cs typeface="+mn-cs"/>
            </a:endParaRPr>
          </a:p>
          <a:p>
            <a:r>
              <a:rPr lang="zh-CN" altLang="zh-CN" sz="1200" kern="1200" dirty="0" smtClean="0">
                <a:solidFill>
                  <a:schemeClr val="tx1"/>
                </a:solidFill>
                <a:effectLst/>
                <a:latin typeface="Arial" charset="0"/>
                <a:ea typeface="宋体" pitchFamily="2" charset="-122"/>
                <a:cs typeface="+mn-cs"/>
              </a:rPr>
              <a:t>公式计算法就是利用控制流图包含的边和顶点的数量来计算环复杂度。具体公式为，环复杂度</a:t>
            </a:r>
            <a:r>
              <a:rPr lang="en-US" altLang="zh-CN" sz="1200" kern="1200" dirty="0" smtClean="0">
                <a:solidFill>
                  <a:schemeClr val="tx1"/>
                </a:solidFill>
                <a:effectLst/>
                <a:latin typeface="Arial" charset="0"/>
                <a:ea typeface="宋体" pitchFamily="2" charset="-122"/>
                <a:cs typeface="+mn-cs"/>
              </a:rPr>
              <a:t>V(G) = e-n+2</a:t>
            </a:r>
            <a:r>
              <a:rPr lang="zh-CN" altLang="zh-CN" sz="1200" kern="1200" dirty="0" smtClean="0">
                <a:solidFill>
                  <a:schemeClr val="tx1"/>
                </a:solidFill>
                <a:effectLst/>
                <a:latin typeface="Arial" charset="0"/>
                <a:ea typeface="宋体" pitchFamily="2" charset="-122"/>
                <a:cs typeface="+mn-cs"/>
              </a:rPr>
              <a:t>，其中</a:t>
            </a:r>
            <a:r>
              <a:rPr lang="en-US" altLang="zh-CN" sz="1200" kern="1200" dirty="0" smtClean="0">
                <a:solidFill>
                  <a:schemeClr val="tx1"/>
                </a:solidFill>
                <a:effectLst/>
                <a:latin typeface="Arial" charset="0"/>
                <a:ea typeface="宋体" pitchFamily="2" charset="-122"/>
                <a:cs typeface="+mn-cs"/>
              </a:rPr>
              <a:t>E</a:t>
            </a:r>
            <a:r>
              <a:rPr lang="zh-CN" altLang="zh-CN" sz="1200" kern="1200" dirty="0" smtClean="0">
                <a:solidFill>
                  <a:schemeClr val="tx1"/>
                </a:solidFill>
                <a:effectLst/>
                <a:latin typeface="Arial" charset="0"/>
                <a:ea typeface="宋体" pitchFamily="2" charset="-122"/>
                <a:cs typeface="+mn-cs"/>
              </a:rPr>
              <a:t>表示边的数量，</a:t>
            </a:r>
            <a:r>
              <a:rPr lang="en-US" altLang="zh-CN" sz="1200" kern="1200" dirty="0" smtClean="0">
                <a:solidFill>
                  <a:schemeClr val="tx1"/>
                </a:solidFill>
                <a:effectLst/>
                <a:latin typeface="Arial" charset="0"/>
                <a:ea typeface="宋体" pitchFamily="2" charset="-122"/>
                <a:cs typeface="+mn-cs"/>
              </a:rPr>
              <a:t>N</a:t>
            </a:r>
            <a:r>
              <a:rPr lang="zh-CN" altLang="zh-CN" sz="1200" kern="1200" dirty="0" smtClean="0">
                <a:solidFill>
                  <a:schemeClr val="tx1"/>
                </a:solidFill>
                <a:effectLst/>
                <a:latin typeface="Arial" charset="0"/>
                <a:ea typeface="宋体" pitchFamily="2" charset="-122"/>
                <a:cs typeface="+mn-cs"/>
              </a:rPr>
              <a:t>表示节点的数量。但公式计算必须满足控制流图中没有孤立节点。</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effectLst/>
                <a:latin typeface="Arial" charset="0"/>
                <a:ea typeface="宋体" pitchFamily="2" charset="-122"/>
                <a:cs typeface="+mn-cs"/>
              </a:rPr>
              <a:t>第三种确定环复杂度的方式是判定节点法。导致程序结构复杂的根本原因是引入判定节点，当不存在判定节点时，程序只有一条路径，环复杂度就等于</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。程序中每引入一个新的判定节点，控制流图增加</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个新的封闭区域，环复杂度增加</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，因此环复杂度可以用判定节点的数量加</a:t>
            </a: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来计算得到。其本质是通过计算每加入一个判定结构而导致路径分支数的变化来计算环复杂度，因此这里的判定节点只能是</a:t>
            </a:r>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分支的判定节点。</a:t>
            </a:r>
            <a:endParaRPr lang="zh-CN" altLang="zh-CN" sz="1200" kern="1200" dirty="0">
              <a:solidFill>
                <a:schemeClr val="tx1"/>
              </a:solidFill>
              <a:effectLst/>
              <a:latin typeface="Arial" charset="0"/>
              <a:ea typeface="宋体" pitchFamily="2" charset="-122"/>
              <a:cs typeface="+mn-cs"/>
            </a:endParaRPr>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61</a:t>
            </a:fld>
            <a:endParaRPr lang="en-US"/>
          </a:p>
        </p:txBody>
      </p:sp>
    </p:spTree>
    <p:extLst>
      <p:ext uri="{BB962C8B-B14F-4D97-AF65-F5344CB8AC3E}">
        <p14:creationId xmlns:p14="http://schemas.microsoft.com/office/powerpoint/2010/main" val="33534481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62</a:t>
            </a:fld>
            <a:endParaRPr lang="en-US"/>
          </a:p>
        </p:txBody>
      </p:sp>
    </p:spTree>
    <p:extLst>
      <p:ext uri="{BB962C8B-B14F-4D97-AF65-F5344CB8AC3E}">
        <p14:creationId xmlns:p14="http://schemas.microsoft.com/office/powerpoint/2010/main" val="13974774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endParaRPr lang="zh-CN" altLang="en-US" dirty="0" smtClean="0"/>
          </a:p>
          <a:p>
            <a:r>
              <a:rPr lang="zh-CN" altLang="en-US" dirty="0" smtClean="0"/>
              <a:t>独立路径法设计测试用例的具体步骤为：</a:t>
            </a:r>
          </a:p>
          <a:p>
            <a:r>
              <a:rPr lang="en-US" altLang="zh-CN" dirty="0" smtClean="0"/>
              <a:t>A.</a:t>
            </a:r>
            <a:r>
              <a:rPr lang="zh-CN" altLang="en-US" dirty="0" smtClean="0"/>
              <a:t>根据上一步中的独立路径，设计测试用例的输入数据和预期输出。</a:t>
            </a:r>
          </a:p>
          <a:p>
            <a:r>
              <a:rPr lang="en-US" altLang="zh-CN" dirty="0" smtClean="0"/>
              <a:t>B.</a:t>
            </a:r>
            <a:r>
              <a:rPr lang="zh-CN" altLang="en-US" dirty="0" smtClean="0"/>
              <a:t>画出程序的控制流图。</a:t>
            </a:r>
          </a:p>
          <a:p>
            <a:r>
              <a:rPr lang="en-US" altLang="zh-CN" dirty="0" smtClean="0"/>
              <a:t>C.</a:t>
            </a:r>
            <a:r>
              <a:rPr lang="zh-CN" altLang="en-US" dirty="0" smtClean="0"/>
              <a:t>导出基本路径集，确定程序的独立路径。</a:t>
            </a:r>
          </a:p>
          <a:p>
            <a:r>
              <a:rPr lang="en-US" altLang="zh-CN" dirty="0" smtClean="0"/>
              <a:t>D.</a:t>
            </a:r>
            <a:r>
              <a:rPr lang="zh-CN" altLang="en-US" dirty="0" smtClean="0"/>
              <a:t>计算程序的环形复杂度。</a:t>
            </a:r>
          </a:p>
          <a:p>
            <a:endParaRPr lang="zh-CN" altLang="en-US" dirty="0" smtClean="0"/>
          </a:p>
          <a:p>
            <a:endParaRPr lang="zh-CN" altLang="en-US" dirty="0" smtClean="0"/>
          </a:p>
          <a:p>
            <a:r>
              <a:rPr lang="zh-CN" altLang="en-US" dirty="0" smtClean="0"/>
              <a:t>请说明确定环路复杂度的方法有哪些？</a:t>
            </a:r>
          </a:p>
          <a:p>
            <a:endParaRPr lang="zh-CN" altLang="en-US" smtClean="0"/>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69</a:t>
            </a:fld>
            <a:endParaRPr lang="en-US"/>
          </a:p>
        </p:txBody>
      </p:sp>
    </p:spTree>
    <p:extLst>
      <p:ext uri="{BB962C8B-B14F-4D97-AF65-F5344CB8AC3E}">
        <p14:creationId xmlns:p14="http://schemas.microsoft.com/office/powerpoint/2010/main" val="33080681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TextEdit="1"/>
          </p:cNvSpPr>
          <p:nvPr>
            <p:ph type="sldImg"/>
          </p:nvPr>
        </p:nvSpPr>
        <p:spPr>
          <a:xfrm>
            <a:off x="1144588" y="687388"/>
            <a:ext cx="4568825" cy="3425825"/>
          </a:xfrm>
        </p:spPr>
      </p:sp>
      <p:sp>
        <p:nvSpPr>
          <p:cNvPr id="107523" name="备注占位符 2"/>
          <p:cNvSpPr>
            <a:spLocks noGrp="1"/>
          </p:cNvSpPr>
          <p:nvPr>
            <p:ph type="body" idx="1"/>
          </p:nvPr>
        </p:nvSpPr>
        <p:spPr>
          <a:noFill/>
        </p:spPr>
        <p:txBody>
          <a:bodyPr/>
          <a:lstStyle/>
          <a:p>
            <a:endParaRPr lang="zh-CN" altLang="en-US" smtClean="0"/>
          </a:p>
        </p:txBody>
      </p:sp>
      <p:sp>
        <p:nvSpPr>
          <p:cNvPr id="107524" name="灯片编号占位符 3"/>
          <p:cNvSpPr>
            <a:spLocks noGrp="1"/>
          </p:cNvSpPr>
          <p:nvPr>
            <p:ph type="sldNum" sz="quarter" idx="5"/>
          </p:nvPr>
        </p:nvSpPr>
        <p:spPr>
          <a:noFill/>
        </p:spPr>
        <p:txBody>
          <a:bodyPr/>
          <a:lstStyle>
            <a:lvl1pPr defTabSz="917575" eaLnBrk="0" hangingPunct="0">
              <a:defRPr b="1">
                <a:solidFill>
                  <a:srgbClr val="C0C0C0"/>
                </a:solidFill>
                <a:latin typeface="Arial" charset="0"/>
                <a:ea typeface="楷体_GB2312" pitchFamily="49" charset="-122"/>
              </a:defRPr>
            </a:lvl1pPr>
            <a:lvl2pPr marL="742950" indent="-285750" defTabSz="917575" eaLnBrk="0" hangingPunct="0">
              <a:defRPr b="1">
                <a:solidFill>
                  <a:srgbClr val="C0C0C0"/>
                </a:solidFill>
                <a:latin typeface="Arial" charset="0"/>
                <a:ea typeface="楷体_GB2312" pitchFamily="49" charset="-122"/>
              </a:defRPr>
            </a:lvl2pPr>
            <a:lvl3pPr marL="1143000" indent="-228600" defTabSz="917575" eaLnBrk="0" hangingPunct="0">
              <a:defRPr b="1">
                <a:solidFill>
                  <a:srgbClr val="C0C0C0"/>
                </a:solidFill>
                <a:latin typeface="Arial" charset="0"/>
                <a:ea typeface="楷体_GB2312" pitchFamily="49" charset="-122"/>
              </a:defRPr>
            </a:lvl3pPr>
            <a:lvl4pPr marL="1600200" indent="-228600" defTabSz="917575" eaLnBrk="0" hangingPunct="0">
              <a:defRPr b="1">
                <a:solidFill>
                  <a:srgbClr val="C0C0C0"/>
                </a:solidFill>
                <a:latin typeface="Arial" charset="0"/>
                <a:ea typeface="楷体_GB2312" pitchFamily="49" charset="-122"/>
              </a:defRPr>
            </a:lvl4pPr>
            <a:lvl5pPr marL="2057400" indent="-228600" defTabSz="917575" eaLnBrk="0" hangingPunct="0">
              <a:defRPr b="1">
                <a:solidFill>
                  <a:srgbClr val="C0C0C0"/>
                </a:solidFill>
                <a:latin typeface="Arial" charset="0"/>
                <a:ea typeface="楷体_GB2312" pitchFamily="49" charset="-122"/>
              </a:defRPr>
            </a:lvl5pPr>
            <a:lvl6pPr marL="25146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fld id="{904431E7-ED36-4915-A17F-8EF957FE3017}" type="slidenum">
              <a:rPr lang="en-US" altLang="zh-CN" b="0" smtClean="0">
                <a:solidFill>
                  <a:schemeClr val="tx1"/>
                </a:solidFill>
                <a:ea typeface="宋体" pitchFamily="2" charset="-122"/>
              </a:rPr>
              <a:pPr eaLnBrk="1" hangingPunct="1"/>
              <a:t>72</a:t>
            </a:fld>
            <a:endParaRPr lang="en-US" altLang="zh-CN" b="0" smtClean="0">
              <a:solidFill>
                <a:schemeClr val="tx1"/>
              </a:solidFill>
              <a:ea typeface="宋体" pitchFamily="2"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17575" eaLnBrk="0" hangingPunct="0">
              <a:defRPr b="1">
                <a:solidFill>
                  <a:srgbClr val="C0C0C0"/>
                </a:solidFill>
                <a:latin typeface="Arial" charset="0"/>
                <a:ea typeface="楷体_GB2312" pitchFamily="49" charset="-122"/>
              </a:defRPr>
            </a:lvl1pPr>
            <a:lvl2pPr marL="742950" indent="-285750" defTabSz="917575" eaLnBrk="0" hangingPunct="0">
              <a:defRPr b="1">
                <a:solidFill>
                  <a:srgbClr val="C0C0C0"/>
                </a:solidFill>
                <a:latin typeface="Arial" charset="0"/>
                <a:ea typeface="楷体_GB2312" pitchFamily="49" charset="-122"/>
              </a:defRPr>
            </a:lvl2pPr>
            <a:lvl3pPr marL="1143000" indent="-228600" defTabSz="917575" eaLnBrk="0" hangingPunct="0">
              <a:defRPr b="1">
                <a:solidFill>
                  <a:srgbClr val="C0C0C0"/>
                </a:solidFill>
                <a:latin typeface="Arial" charset="0"/>
                <a:ea typeface="楷体_GB2312" pitchFamily="49" charset="-122"/>
              </a:defRPr>
            </a:lvl3pPr>
            <a:lvl4pPr marL="1600200" indent="-228600" defTabSz="917575" eaLnBrk="0" hangingPunct="0">
              <a:defRPr b="1">
                <a:solidFill>
                  <a:srgbClr val="C0C0C0"/>
                </a:solidFill>
                <a:latin typeface="Arial" charset="0"/>
                <a:ea typeface="楷体_GB2312" pitchFamily="49" charset="-122"/>
              </a:defRPr>
            </a:lvl4pPr>
            <a:lvl5pPr marL="2057400" indent="-228600" defTabSz="917575" eaLnBrk="0" hangingPunct="0">
              <a:defRPr b="1">
                <a:solidFill>
                  <a:srgbClr val="C0C0C0"/>
                </a:solidFill>
                <a:latin typeface="Arial" charset="0"/>
                <a:ea typeface="楷体_GB2312" pitchFamily="49" charset="-122"/>
              </a:defRPr>
            </a:lvl5pPr>
            <a:lvl6pPr marL="25146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fld id="{5D4A329A-D0A2-43BB-8100-D70B541583F9}" type="slidenum">
              <a:rPr lang="en-US" altLang="zh-CN" b="0" smtClean="0">
                <a:solidFill>
                  <a:schemeClr val="tx1"/>
                </a:solidFill>
                <a:ea typeface="宋体" pitchFamily="2" charset="-122"/>
              </a:rPr>
              <a:pPr eaLnBrk="1" hangingPunct="1"/>
              <a:t>73</a:t>
            </a:fld>
            <a:endParaRPr lang="en-US" altLang="zh-CN" b="0" smtClean="0">
              <a:solidFill>
                <a:schemeClr val="tx1"/>
              </a:solidFill>
              <a:ea typeface="宋体" pitchFamily="2" charset="-122"/>
            </a:endParaRPr>
          </a:p>
        </p:txBody>
      </p:sp>
      <p:sp>
        <p:nvSpPr>
          <p:cNvPr id="98307"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9830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zh-CN" altLang="zh-CN"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17575" eaLnBrk="0" hangingPunct="0">
              <a:defRPr b="1">
                <a:solidFill>
                  <a:srgbClr val="C0C0C0"/>
                </a:solidFill>
                <a:latin typeface="Arial" charset="0"/>
                <a:ea typeface="楷体_GB2312" pitchFamily="49" charset="-122"/>
              </a:defRPr>
            </a:lvl1pPr>
            <a:lvl2pPr marL="742950" indent="-285750" defTabSz="917575" eaLnBrk="0" hangingPunct="0">
              <a:defRPr b="1">
                <a:solidFill>
                  <a:srgbClr val="C0C0C0"/>
                </a:solidFill>
                <a:latin typeface="Arial" charset="0"/>
                <a:ea typeface="楷体_GB2312" pitchFamily="49" charset="-122"/>
              </a:defRPr>
            </a:lvl2pPr>
            <a:lvl3pPr marL="1143000" indent="-228600" defTabSz="917575" eaLnBrk="0" hangingPunct="0">
              <a:defRPr b="1">
                <a:solidFill>
                  <a:srgbClr val="C0C0C0"/>
                </a:solidFill>
                <a:latin typeface="Arial" charset="0"/>
                <a:ea typeface="楷体_GB2312" pitchFamily="49" charset="-122"/>
              </a:defRPr>
            </a:lvl3pPr>
            <a:lvl4pPr marL="1600200" indent="-228600" defTabSz="917575" eaLnBrk="0" hangingPunct="0">
              <a:defRPr b="1">
                <a:solidFill>
                  <a:srgbClr val="C0C0C0"/>
                </a:solidFill>
                <a:latin typeface="Arial" charset="0"/>
                <a:ea typeface="楷体_GB2312" pitchFamily="49" charset="-122"/>
              </a:defRPr>
            </a:lvl4pPr>
            <a:lvl5pPr marL="2057400" indent="-228600" defTabSz="917575" eaLnBrk="0" hangingPunct="0">
              <a:defRPr b="1">
                <a:solidFill>
                  <a:srgbClr val="C0C0C0"/>
                </a:solidFill>
                <a:latin typeface="Arial" charset="0"/>
                <a:ea typeface="楷体_GB2312" pitchFamily="49" charset="-122"/>
              </a:defRPr>
            </a:lvl5pPr>
            <a:lvl6pPr marL="25146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fld id="{26CAAF1F-5DC7-468E-B1D8-BE01795ACE68}" type="slidenum">
              <a:rPr lang="en-US" altLang="zh-CN" b="0" smtClean="0">
                <a:solidFill>
                  <a:schemeClr val="tx1"/>
                </a:solidFill>
                <a:ea typeface="宋体" pitchFamily="2" charset="-122"/>
              </a:rPr>
              <a:pPr eaLnBrk="1" hangingPunct="1"/>
              <a:t>75</a:t>
            </a:fld>
            <a:endParaRPr lang="en-US" altLang="zh-CN" b="0" smtClean="0">
              <a:solidFill>
                <a:schemeClr val="tx1"/>
              </a:solidFill>
              <a:ea typeface="宋体" pitchFamily="2" charset="-122"/>
            </a:endParaRPr>
          </a:p>
        </p:txBody>
      </p:sp>
      <p:sp>
        <p:nvSpPr>
          <p:cNvPr id="99331"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9933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zh-CN" altLang="zh-CN"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17575" eaLnBrk="0" hangingPunct="0">
              <a:defRPr b="1">
                <a:solidFill>
                  <a:srgbClr val="C0C0C0"/>
                </a:solidFill>
                <a:latin typeface="Arial" charset="0"/>
                <a:ea typeface="楷体_GB2312" pitchFamily="49" charset="-122"/>
              </a:defRPr>
            </a:lvl1pPr>
            <a:lvl2pPr marL="742950" indent="-285750" defTabSz="917575" eaLnBrk="0" hangingPunct="0">
              <a:defRPr b="1">
                <a:solidFill>
                  <a:srgbClr val="C0C0C0"/>
                </a:solidFill>
                <a:latin typeface="Arial" charset="0"/>
                <a:ea typeface="楷体_GB2312" pitchFamily="49" charset="-122"/>
              </a:defRPr>
            </a:lvl2pPr>
            <a:lvl3pPr marL="1143000" indent="-228600" defTabSz="917575" eaLnBrk="0" hangingPunct="0">
              <a:defRPr b="1">
                <a:solidFill>
                  <a:srgbClr val="C0C0C0"/>
                </a:solidFill>
                <a:latin typeface="Arial" charset="0"/>
                <a:ea typeface="楷体_GB2312" pitchFamily="49" charset="-122"/>
              </a:defRPr>
            </a:lvl3pPr>
            <a:lvl4pPr marL="1600200" indent="-228600" defTabSz="917575" eaLnBrk="0" hangingPunct="0">
              <a:defRPr b="1">
                <a:solidFill>
                  <a:srgbClr val="C0C0C0"/>
                </a:solidFill>
                <a:latin typeface="Arial" charset="0"/>
                <a:ea typeface="楷体_GB2312" pitchFamily="49" charset="-122"/>
              </a:defRPr>
            </a:lvl4pPr>
            <a:lvl5pPr marL="2057400" indent="-228600" defTabSz="917575" eaLnBrk="0" hangingPunct="0">
              <a:defRPr b="1">
                <a:solidFill>
                  <a:srgbClr val="C0C0C0"/>
                </a:solidFill>
                <a:latin typeface="Arial" charset="0"/>
                <a:ea typeface="楷体_GB2312" pitchFamily="49" charset="-122"/>
              </a:defRPr>
            </a:lvl5pPr>
            <a:lvl6pPr marL="25146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fld id="{DF9E67DB-6699-4448-AFB7-21385E49B82E}" type="slidenum">
              <a:rPr lang="en-US" altLang="zh-CN" b="0" smtClean="0">
                <a:solidFill>
                  <a:schemeClr val="tx1"/>
                </a:solidFill>
                <a:ea typeface="宋体" pitchFamily="2" charset="-122"/>
              </a:rPr>
              <a:pPr eaLnBrk="1" hangingPunct="1"/>
              <a:t>76</a:t>
            </a:fld>
            <a:endParaRPr lang="en-US" altLang="zh-CN" b="0" smtClean="0">
              <a:solidFill>
                <a:schemeClr val="tx1"/>
              </a:solidFill>
              <a:ea typeface="宋体" pitchFamily="2" charset="-122"/>
            </a:endParaRPr>
          </a:p>
        </p:txBody>
      </p:sp>
      <p:sp>
        <p:nvSpPr>
          <p:cNvPr id="100355"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10035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白盒测试主要关注两方面的对象。一方面是源代码，即通过直接阅读源代码检验代码的规范性，并对照函数功能，查找代码的逻辑缺陷、内存管理缺陷、数据定义和使用缺陷等。</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另一方面是程序结构，即通过使用与程序设计相关的图表，例如函数调用图、算法、流程图等，试图找到程序设计的缺陷</a:t>
            </a:r>
            <a:endParaRPr lang="en-US" altLang="zh-CN" sz="1200" kern="1200" dirty="0" smtClean="0">
              <a:solidFill>
                <a:schemeClr val="tx1"/>
              </a:solidFill>
              <a:effectLst/>
              <a:latin typeface="Arial" charset="0"/>
              <a:ea typeface="宋体" pitchFamily="2" charset="-122"/>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3.</a:t>
            </a:r>
            <a:r>
              <a:rPr lang="zh-CN" altLang="en-US" sz="1200" kern="1200" dirty="0" smtClean="0">
                <a:solidFill>
                  <a:schemeClr val="tx1"/>
                </a:solidFill>
                <a:effectLst/>
                <a:latin typeface="Arial" charset="0"/>
                <a:ea typeface="宋体" pitchFamily="2" charset="-122"/>
                <a:cs typeface="+mn-cs"/>
              </a:rPr>
              <a:t>白盒测试的目的</a:t>
            </a: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	检测软件程序内部结构，程序书写是否规范、是否按照项目需求规格说明正常运行。</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Arial" charset="0"/>
                <a:ea typeface="宋体" pitchFamily="2" charset="-122"/>
                <a:cs typeface="+mn-cs"/>
              </a:rPr>
              <a:t>4</a:t>
            </a:r>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6</a:t>
            </a:fld>
            <a:endParaRPr lang="en-US"/>
          </a:p>
        </p:txBody>
      </p:sp>
    </p:spTree>
    <p:extLst>
      <p:ext uri="{BB962C8B-B14F-4D97-AF65-F5344CB8AC3E}">
        <p14:creationId xmlns:p14="http://schemas.microsoft.com/office/powerpoint/2010/main" val="20677275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17575" eaLnBrk="0" hangingPunct="0">
              <a:defRPr b="1">
                <a:solidFill>
                  <a:srgbClr val="C0C0C0"/>
                </a:solidFill>
                <a:latin typeface="Arial" charset="0"/>
                <a:ea typeface="楷体_GB2312" pitchFamily="49" charset="-122"/>
              </a:defRPr>
            </a:lvl1pPr>
            <a:lvl2pPr marL="742950" indent="-285750" defTabSz="917575" eaLnBrk="0" hangingPunct="0">
              <a:defRPr b="1">
                <a:solidFill>
                  <a:srgbClr val="C0C0C0"/>
                </a:solidFill>
                <a:latin typeface="Arial" charset="0"/>
                <a:ea typeface="楷体_GB2312" pitchFamily="49" charset="-122"/>
              </a:defRPr>
            </a:lvl2pPr>
            <a:lvl3pPr marL="1143000" indent="-228600" defTabSz="917575" eaLnBrk="0" hangingPunct="0">
              <a:defRPr b="1">
                <a:solidFill>
                  <a:srgbClr val="C0C0C0"/>
                </a:solidFill>
                <a:latin typeface="Arial" charset="0"/>
                <a:ea typeface="楷体_GB2312" pitchFamily="49" charset="-122"/>
              </a:defRPr>
            </a:lvl3pPr>
            <a:lvl4pPr marL="1600200" indent="-228600" defTabSz="917575" eaLnBrk="0" hangingPunct="0">
              <a:defRPr b="1">
                <a:solidFill>
                  <a:srgbClr val="C0C0C0"/>
                </a:solidFill>
                <a:latin typeface="Arial" charset="0"/>
                <a:ea typeface="楷体_GB2312" pitchFamily="49" charset="-122"/>
              </a:defRPr>
            </a:lvl4pPr>
            <a:lvl5pPr marL="2057400" indent="-228600" defTabSz="917575" eaLnBrk="0" hangingPunct="0">
              <a:defRPr b="1">
                <a:solidFill>
                  <a:srgbClr val="C0C0C0"/>
                </a:solidFill>
                <a:latin typeface="Arial" charset="0"/>
                <a:ea typeface="楷体_GB2312" pitchFamily="49" charset="-122"/>
              </a:defRPr>
            </a:lvl5pPr>
            <a:lvl6pPr marL="25146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fld id="{3D2AAE16-3D0C-4A95-B8EC-731E3600D4C6}" type="slidenum">
              <a:rPr lang="en-US" altLang="zh-CN" b="0" smtClean="0">
                <a:solidFill>
                  <a:schemeClr val="tx1"/>
                </a:solidFill>
                <a:ea typeface="宋体" pitchFamily="2" charset="-122"/>
              </a:rPr>
              <a:pPr eaLnBrk="1" hangingPunct="1"/>
              <a:t>77</a:t>
            </a:fld>
            <a:endParaRPr lang="en-US" altLang="zh-CN" b="0" smtClean="0">
              <a:solidFill>
                <a:schemeClr val="tx1"/>
              </a:solidFill>
              <a:ea typeface="宋体" pitchFamily="2" charset="-122"/>
            </a:endParaRPr>
          </a:p>
        </p:txBody>
      </p:sp>
      <p:sp>
        <p:nvSpPr>
          <p:cNvPr id="101379"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10138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zh-CN" altLang="zh-CN"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17575" eaLnBrk="0" hangingPunct="0">
              <a:defRPr b="1">
                <a:solidFill>
                  <a:srgbClr val="C0C0C0"/>
                </a:solidFill>
                <a:latin typeface="Arial" charset="0"/>
                <a:ea typeface="楷体_GB2312" pitchFamily="49" charset="-122"/>
              </a:defRPr>
            </a:lvl1pPr>
            <a:lvl2pPr marL="742950" indent="-285750" defTabSz="917575" eaLnBrk="0" hangingPunct="0">
              <a:defRPr b="1">
                <a:solidFill>
                  <a:srgbClr val="C0C0C0"/>
                </a:solidFill>
                <a:latin typeface="Arial" charset="0"/>
                <a:ea typeface="楷体_GB2312" pitchFamily="49" charset="-122"/>
              </a:defRPr>
            </a:lvl2pPr>
            <a:lvl3pPr marL="1143000" indent="-228600" defTabSz="917575" eaLnBrk="0" hangingPunct="0">
              <a:defRPr b="1">
                <a:solidFill>
                  <a:srgbClr val="C0C0C0"/>
                </a:solidFill>
                <a:latin typeface="Arial" charset="0"/>
                <a:ea typeface="楷体_GB2312" pitchFamily="49" charset="-122"/>
              </a:defRPr>
            </a:lvl3pPr>
            <a:lvl4pPr marL="1600200" indent="-228600" defTabSz="917575" eaLnBrk="0" hangingPunct="0">
              <a:defRPr b="1">
                <a:solidFill>
                  <a:srgbClr val="C0C0C0"/>
                </a:solidFill>
                <a:latin typeface="Arial" charset="0"/>
                <a:ea typeface="楷体_GB2312" pitchFamily="49" charset="-122"/>
              </a:defRPr>
            </a:lvl4pPr>
            <a:lvl5pPr marL="2057400" indent="-228600" defTabSz="917575" eaLnBrk="0" hangingPunct="0">
              <a:defRPr b="1">
                <a:solidFill>
                  <a:srgbClr val="C0C0C0"/>
                </a:solidFill>
                <a:latin typeface="Arial" charset="0"/>
                <a:ea typeface="楷体_GB2312" pitchFamily="49" charset="-122"/>
              </a:defRPr>
            </a:lvl5pPr>
            <a:lvl6pPr marL="25146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fld id="{B57FBE84-AB30-43F9-9559-525F116BD870}" type="slidenum">
              <a:rPr lang="en-US" altLang="zh-CN" b="0" smtClean="0">
                <a:solidFill>
                  <a:schemeClr val="tx1"/>
                </a:solidFill>
                <a:ea typeface="宋体" pitchFamily="2" charset="-122"/>
              </a:rPr>
              <a:pPr eaLnBrk="1" hangingPunct="1"/>
              <a:t>78</a:t>
            </a:fld>
            <a:endParaRPr lang="en-US" altLang="zh-CN" b="0" smtClean="0">
              <a:solidFill>
                <a:schemeClr val="tx1"/>
              </a:solidFill>
              <a:ea typeface="宋体" pitchFamily="2" charset="-122"/>
            </a:endParaRPr>
          </a:p>
        </p:txBody>
      </p:sp>
      <p:sp>
        <p:nvSpPr>
          <p:cNvPr id="102403"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102404"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zh-CN" altLang="zh-CN"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17575" eaLnBrk="0" hangingPunct="0">
              <a:defRPr b="1">
                <a:solidFill>
                  <a:srgbClr val="C0C0C0"/>
                </a:solidFill>
                <a:latin typeface="Arial" charset="0"/>
                <a:ea typeface="楷体_GB2312" pitchFamily="49" charset="-122"/>
              </a:defRPr>
            </a:lvl1pPr>
            <a:lvl2pPr marL="742950" indent="-285750" defTabSz="917575" eaLnBrk="0" hangingPunct="0">
              <a:defRPr b="1">
                <a:solidFill>
                  <a:srgbClr val="C0C0C0"/>
                </a:solidFill>
                <a:latin typeface="Arial" charset="0"/>
                <a:ea typeface="楷体_GB2312" pitchFamily="49" charset="-122"/>
              </a:defRPr>
            </a:lvl2pPr>
            <a:lvl3pPr marL="1143000" indent="-228600" defTabSz="917575" eaLnBrk="0" hangingPunct="0">
              <a:defRPr b="1">
                <a:solidFill>
                  <a:srgbClr val="C0C0C0"/>
                </a:solidFill>
                <a:latin typeface="Arial" charset="0"/>
                <a:ea typeface="楷体_GB2312" pitchFamily="49" charset="-122"/>
              </a:defRPr>
            </a:lvl3pPr>
            <a:lvl4pPr marL="1600200" indent="-228600" defTabSz="917575" eaLnBrk="0" hangingPunct="0">
              <a:defRPr b="1">
                <a:solidFill>
                  <a:srgbClr val="C0C0C0"/>
                </a:solidFill>
                <a:latin typeface="Arial" charset="0"/>
                <a:ea typeface="楷体_GB2312" pitchFamily="49" charset="-122"/>
              </a:defRPr>
            </a:lvl4pPr>
            <a:lvl5pPr marL="2057400" indent="-228600" defTabSz="917575" eaLnBrk="0" hangingPunct="0">
              <a:defRPr b="1">
                <a:solidFill>
                  <a:srgbClr val="C0C0C0"/>
                </a:solidFill>
                <a:latin typeface="Arial" charset="0"/>
                <a:ea typeface="楷体_GB2312" pitchFamily="49" charset="-122"/>
              </a:defRPr>
            </a:lvl5pPr>
            <a:lvl6pPr marL="25146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fld id="{8BF85783-8AE6-4E2C-B29F-984940AC09F7}" type="slidenum">
              <a:rPr lang="en-US" altLang="zh-CN" b="0" smtClean="0">
                <a:solidFill>
                  <a:schemeClr val="tx1"/>
                </a:solidFill>
                <a:ea typeface="宋体" pitchFamily="2" charset="-122"/>
              </a:rPr>
              <a:pPr eaLnBrk="1" hangingPunct="1"/>
              <a:t>79</a:t>
            </a:fld>
            <a:endParaRPr lang="en-US" altLang="zh-CN" b="0" smtClean="0">
              <a:solidFill>
                <a:schemeClr val="tx1"/>
              </a:solidFill>
              <a:ea typeface="宋体" pitchFamily="2" charset="-122"/>
            </a:endParaRPr>
          </a:p>
        </p:txBody>
      </p:sp>
      <p:sp>
        <p:nvSpPr>
          <p:cNvPr id="103427"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103428"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zh-CN" altLang="zh-CN"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17575" eaLnBrk="0" hangingPunct="0">
              <a:defRPr b="1">
                <a:solidFill>
                  <a:srgbClr val="C0C0C0"/>
                </a:solidFill>
                <a:latin typeface="Arial" charset="0"/>
                <a:ea typeface="楷体_GB2312" pitchFamily="49" charset="-122"/>
              </a:defRPr>
            </a:lvl1pPr>
            <a:lvl2pPr marL="742950" indent="-285750" defTabSz="917575" eaLnBrk="0" hangingPunct="0">
              <a:defRPr b="1">
                <a:solidFill>
                  <a:srgbClr val="C0C0C0"/>
                </a:solidFill>
                <a:latin typeface="Arial" charset="0"/>
                <a:ea typeface="楷体_GB2312" pitchFamily="49" charset="-122"/>
              </a:defRPr>
            </a:lvl2pPr>
            <a:lvl3pPr marL="1143000" indent="-228600" defTabSz="917575" eaLnBrk="0" hangingPunct="0">
              <a:defRPr b="1">
                <a:solidFill>
                  <a:srgbClr val="C0C0C0"/>
                </a:solidFill>
                <a:latin typeface="Arial" charset="0"/>
                <a:ea typeface="楷体_GB2312" pitchFamily="49" charset="-122"/>
              </a:defRPr>
            </a:lvl3pPr>
            <a:lvl4pPr marL="1600200" indent="-228600" defTabSz="917575" eaLnBrk="0" hangingPunct="0">
              <a:defRPr b="1">
                <a:solidFill>
                  <a:srgbClr val="C0C0C0"/>
                </a:solidFill>
                <a:latin typeface="Arial" charset="0"/>
                <a:ea typeface="楷体_GB2312" pitchFamily="49" charset="-122"/>
              </a:defRPr>
            </a:lvl4pPr>
            <a:lvl5pPr marL="2057400" indent="-228600" defTabSz="917575" eaLnBrk="0" hangingPunct="0">
              <a:defRPr b="1">
                <a:solidFill>
                  <a:srgbClr val="C0C0C0"/>
                </a:solidFill>
                <a:latin typeface="Arial" charset="0"/>
                <a:ea typeface="楷体_GB2312" pitchFamily="49" charset="-122"/>
              </a:defRPr>
            </a:lvl5pPr>
            <a:lvl6pPr marL="25146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fld id="{E2851F1B-07C4-4F29-9115-3CCC9B5EC088}" type="slidenum">
              <a:rPr lang="en-US" altLang="zh-CN" b="0" smtClean="0">
                <a:solidFill>
                  <a:schemeClr val="tx1"/>
                </a:solidFill>
                <a:ea typeface="宋体" pitchFamily="2" charset="-122"/>
              </a:rPr>
              <a:pPr eaLnBrk="1" hangingPunct="1"/>
              <a:t>80</a:t>
            </a:fld>
            <a:endParaRPr lang="en-US" altLang="zh-CN" b="0" smtClean="0">
              <a:solidFill>
                <a:schemeClr val="tx1"/>
              </a:solidFill>
              <a:ea typeface="宋体" pitchFamily="2" charset="-122"/>
            </a:endParaRPr>
          </a:p>
        </p:txBody>
      </p:sp>
      <p:sp>
        <p:nvSpPr>
          <p:cNvPr id="104451"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104452"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zh-CN" altLang="zh-CN"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17575" eaLnBrk="0" hangingPunct="0">
              <a:defRPr b="1">
                <a:solidFill>
                  <a:srgbClr val="C0C0C0"/>
                </a:solidFill>
                <a:latin typeface="Arial" charset="0"/>
                <a:ea typeface="楷体_GB2312" pitchFamily="49" charset="-122"/>
              </a:defRPr>
            </a:lvl1pPr>
            <a:lvl2pPr marL="742950" indent="-285750" defTabSz="917575" eaLnBrk="0" hangingPunct="0">
              <a:defRPr b="1">
                <a:solidFill>
                  <a:srgbClr val="C0C0C0"/>
                </a:solidFill>
                <a:latin typeface="Arial" charset="0"/>
                <a:ea typeface="楷体_GB2312" pitchFamily="49" charset="-122"/>
              </a:defRPr>
            </a:lvl2pPr>
            <a:lvl3pPr marL="1143000" indent="-228600" defTabSz="917575" eaLnBrk="0" hangingPunct="0">
              <a:defRPr b="1">
                <a:solidFill>
                  <a:srgbClr val="C0C0C0"/>
                </a:solidFill>
                <a:latin typeface="Arial" charset="0"/>
                <a:ea typeface="楷体_GB2312" pitchFamily="49" charset="-122"/>
              </a:defRPr>
            </a:lvl3pPr>
            <a:lvl4pPr marL="1600200" indent="-228600" defTabSz="917575" eaLnBrk="0" hangingPunct="0">
              <a:defRPr b="1">
                <a:solidFill>
                  <a:srgbClr val="C0C0C0"/>
                </a:solidFill>
                <a:latin typeface="Arial" charset="0"/>
                <a:ea typeface="楷体_GB2312" pitchFamily="49" charset="-122"/>
              </a:defRPr>
            </a:lvl4pPr>
            <a:lvl5pPr marL="2057400" indent="-228600" defTabSz="917575" eaLnBrk="0" hangingPunct="0">
              <a:defRPr b="1">
                <a:solidFill>
                  <a:srgbClr val="C0C0C0"/>
                </a:solidFill>
                <a:latin typeface="Arial" charset="0"/>
                <a:ea typeface="楷体_GB2312" pitchFamily="49" charset="-122"/>
              </a:defRPr>
            </a:lvl5pPr>
            <a:lvl6pPr marL="25146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fld id="{EF4D9FE0-62B8-43B0-AADC-2C380AF15EB7}" type="slidenum">
              <a:rPr lang="en-US" altLang="zh-CN" b="0" smtClean="0">
                <a:solidFill>
                  <a:schemeClr val="tx1"/>
                </a:solidFill>
                <a:ea typeface="宋体" pitchFamily="2" charset="-122"/>
              </a:rPr>
              <a:pPr eaLnBrk="1" hangingPunct="1"/>
              <a:t>81</a:t>
            </a:fld>
            <a:endParaRPr lang="en-US" altLang="zh-CN" b="0" smtClean="0">
              <a:solidFill>
                <a:schemeClr val="tx1"/>
              </a:solidFill>
              <a:ea typeface="宋体" pitchFamily="2" charset="-122"/>
            </a:endParaRPr>
          </a:p>
        </p:txBody>
      </p:sp>
      <p:sp>
        <p:nvSpPr>
          <p:cNvPr id="105475"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105476"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zh-CN" altLang="zh-CN"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17575" eaLnBrk="0" hangingPunct="0">
              <a:defRPr b="1">
                <a:solidFill>
                  <a:srgbClr val="C0C0C0"/>
                </a:solidFill>
                <a:latin typeface="Arial" charset="0"/>
                <a:ea typeface="楷体_GB2312" pitchFamily="49" charset="-122"/>
              </a:defRPr>
            </a:lvl1pPr>
            <a:lvl2pPr marL="742950" indent="-285750" defTabSz="917575" eaLnBrk="0" hangingPunct="0">
              <a:defRPr b="1">
                <a:solidFill>
                  <a:srgbClr val="C0C0C0"/>
                </a:solidFill>
                <a:latin typeface="Arial" charset="0"/>
                <a:ea typeface="楷体_GB2312" pitchFamily="49" charset="-122"/>
              </a:defRPr>
            </a:lvl2pPr>
            <a:lvl3pPr marL="1143000" indent="-228600" defTabSz="917575" eaLnBrk="0" hangingPunct="0">
              <a:defRPr b="1">
                <a:solidFill>
                  <a:srgbClr val="C0C0C0"/>
                </a:solidFill>
                <a:latin typeface="Arial" charset="0"/>
                <a:ea typeface="楷体_GB2312" pitchFamily="49" charset="-122"/>
              </a:defRPr>
            </a:lvl3pPr>
            <a:lvl4pPr marL="1600200" indent="-228600" defTabSz="917575" eaLnBrk="0" hangingPunct="0">
              <a:defRPr b="1">
                <a:solidFill>
                  <a:srgbClr val="C0C0C0"/>
                </a:solidFill>
                <a:latin typeface="Arial" charset="0"/>
                <a:ea typeface="楷体_GB2312" pitchFamily="49" charset="-122"/>
              </a:defRPr>
            </a:lvl4pPr>
            <a:lvl5pPr marL="2057400" indent="-228600" defTabSz="917575" eaLnBrk="0" hangingPunct="0">
              <a:defRPr b="1">
                <a:solidFill>
                  <a:srgbClr val="C0C0C0"/>
                </a:solidFill>
                <a:latin typeface="Arial" charset="0"/>
                <a:ea typeface="楷体_GB2312" pitchFamily="49" charset="-122"/>
              </a:defRPr>
            </a:lvl5pPr>
            <a:lvl6pPr marL="25146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defTabSz="917575"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fld id="{5284847D-B484-46C0-87FE-57A171F3E3B8}" type="slidenum">
              <a:rPr lang="en-US" altLang="zh-CN" b="0" smtClean="0">
                <a:solidFill>
                  <a:schemeClr val="tx1"/>
                </a:solidFill>
                <a:ea typeface="宋体" pitchFamily="2" charset="-122"/>
              </a:rPr>
              <a:pPr eaLnBrk="1" hangingPunct="1"/>
              <a:t>82</a:t>
            </a:fld>
            <a:endParaRPr lang="en-US" altLang="zh-CN" b="0" smtClean="0">
              <a:solidFill>
                <a:schemeClr val="tx1"/>
              </a:solidFill>
              <a:ea typeface="宋体" pitchFamily="2" charset="-122"/>
            </a:endParaRPr>
          </a:p>
        </p:txBody>
      </p:sp>
      <p:sp>
        <p:nvSpPr>
          <p:cNvPr id="106499"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106500" name="Rectangle 3"/>
          <p:cNvSpPr>
            <a:spLocks noGrp="1" noChangeArrowheads="1"/>
          </p:cNvSpPr>
          <p:nvPr>
            <p:ph type="body" idx="1"/>
          </p:nvPr>
        </p:nvSpPr>
        <p:spPr>
          <a:xfrm>
            <a:off x="914400" y="4343400"/>
            <a:ext cx="5029200" cy="4114800"/>
          </a:xfrm>
          <a:solidFill>
            <a:srgbClr val="FFFFFF"/>
          </a:solidFill>
          <a:ln>
            <a:solidFill>
              <a:srgbClr val="000000"/>
            </a:solidFill>
            <a:miter lim="800000"/>
            <a:headEnd/>
            <a:tailEnd/>
          </a:ln>
        </p:spPr>
        <p:txBody>
          <a:bodyPr/>
          <a:lstStyle/>
          <a:p>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白盒测试方法的优势体现在很多方面。</a:t>
            </a:r>
          </a:p>
          <a:p>
            <a:r>
              <a:rPr lang="zh-CN" altLang="zh-CN" sz="1200" kern="1200" dirty="0" smtClean="0">
                <a:solidFill>
                  <a:schemeClr val="tx1"/>
                </a:solidFill>
                <a:effectLst/>
                <a:latin typeface="Arial" charset="0"/>
                <a:ea typeface="宋体" pitchFamily="2" charset="-122"/>
                <a:cs typeface="+mn-cs"/>
              </a:rPr>
              <a:t>首先，由于直接对代码进行测试，所以白盒测试的针对性很强，且白盒测试的对象往往是在函数级别，而黑盒测试往往对应功能级别的测试。相比之下，白盒测试更加简单，涉及的因素更少，因而更加容易定位缺陷。</a:t>
            </a: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其次，白盒测试方法在函数级别开始测试工作，缺陷修复的成本较低。</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第三，白盒测试方法是在覆盖指标的指导下设计测试用例。覆盖指标有助于衡量对被测对象的测试覆盖程度。</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最后，白盒测试方法直接对源代码或程序结构展开检查。一旦发现程序结构不合理，可以在代码开发开始之前，及时修改和优化代码结构，从而有利于降低程序结构的复杂度，减少编码中引入缺陷的风险。</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7</a:t>
            </a:fld>
            <a:endParaRPr lang="en-US"/>
          </a:p>
        </p:txBody>
      </p:sp>
    </p:spTree>
    <p:extLst>
      <p:ext uri="{BB962C8B-B14F-4D97-AF65-F5344CB8AC3E}">
        <p14:creationId xmlns:p14="http://schemas.microsoft.com/office/powerpoint/2010/main" val="1256969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当然，有利必有弊。</a:t>
            </a:r>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与黑盒测试不同，白盒测试支持严格的定义、数学分析和精确的度量，所以测试人员需要具备一定的编程经验，才能胜任白盒测试工作。</a:t>
            </a:r>
            <a:endParaRPr lang="en-US" altLang="zh-CN" sz="1200" kern="1200" dirty="0" smtClean="0">
              <a:solidFill>
                <a:schemeClr val="tx1"/>
              </a:solidFill>
              <a:effectLst/>
              <a:latin typeface="Arial" charset="0"/>
              <a:ea typeface="宋体" pitchFamily="2" charset="-122"/>
              <a:cs typeface="+mn-cs"/>
            </a:endParaRPr>
          </a:p>
          <a:p>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白盒测试工程师往往需要具备比开发工程师更加广博的知识面，才能胜任测试工作。</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而且白盒测试的准备时间比较长，如果要覆盖全部程序语句、分支或者路径的测试，所需的时间往往比编码的时间还要更长，这使得白盒测试的测试成本相比黑盒测试往往更高一些。</a:t>
            </a:r>
          </a:p>
          <a:p>
            <a:endParaRPr lang="en-US" altLang="zh-CN" sz="1200" kern="1200" dirty="0" smtClean="0">
              <a:solidFill>
                <a:schemeClr val="tx1"/>
              </a:solidFill>
              <a:effectLst/>
              <a:latin typeface="Arial" charset="0"/>
              <a:ea typeface="宋体" pitchFamily="2" charset="-122"/>
              <a:cs typeface="+mn-cs"/>
            </a:endParaRPr>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8</a:t>
            </a:fld>
            <a:endParaRPr lang="en-US"/>
          </a:p>
        </p:txBody>
      </p:sp>
    </p:spTree>
    <p:extLst>
      <p:ext uri="{BB962C8B-B14F-4D97-AF65-F5344CB8AC3E}">
        <p14:creationId xmlns:p14="http://schemas.microsoft.com/office/powerpoint/2010/main" val="1626274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4588" y="687388"/>
            <a:ext cx="4568825" cy="3425825"/>
          </a:xfrm>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Arial" charset="0"/>
                <a:ea typeface="宋体" pitchFamily="2" charset="-122"/>
                <a:cs typeface="+mn-cs"/>
              </a:rPr>
              <a:t>我们曾经谈过，通过测试无法证明被测系统是没有缺陷的。我们必须在开始</a:t>
            </a:r>
            <a:r>
              <a:rPr lang="zh-CN" altLang="en-US" sz="1200" kern="1200" dirty="0" smtClean="0">
                <a:solidFill>
                  <a:schemeClr val="tx1"/>
                </a:solidFill>
                <a:effectLst/>
                <a:latin typeface="Arial" charset="0"/>
                <a:ea typeface="宋体" pitchFamily="2" charset="-122"/>
                <a:cs typeface="+mn-cs"/>
              </a:rPr>
              <a:t>测试</a:t>
            </a:r>
            <a:r>
              <a:rPr lang="zh-CN" altLang="zh-CN" sz="1200" kern="1200" dirty="0" smtClean="0">
                <a:solidFill>
                  <a:schemeClr val="tx1"/>
                </a:solidFill>
                <a:effectLst/>
                <a:latin typeface="Arial" charset="0"/>
                <a:ea typeface="宋体" pitchFamily="2" charset="-122"/>
                <a:cs typeface="+mn-cs"/>
              </a:rPr>
              <a:t>之前建立某种策略，黑盒测试就是其中之一，而白盒测试则是另外一种策略。</a:t>
            </a:r>
          </a:p>
          <a:p>
            <a:r>
              <a:rPr lang="zh-CN" altLang="zh-CN" sz="1200" kern="1200" dirty="0" smtClean="0">
                <a:solidFill>
                  <a:schemeClr val="tx1"/>
                </a:solidFill>
                <a:effectLst/>
                <a:latin typeface="Arial" charset="0"/>
                <a:ea typeface="宋体" pitchFamily="2" charset="-122"/>
                <a:cs typeface="+mn-cs"/>
              </a:rPr>
              <a:t>一种朴素的想法就是穷尽路径测试，对每一种可能的执行路径进行测试。这可行吗？</a:t>
            </a:r>
            <a:endParaRPr lang="en-US" altLang="zh-CN" sz="1200" kern="1200" dirty="0" smtClean="0">
              <a:solidFill>
                <a:schemeClr val="tx1"/>
              </a:solidFill>
              <a:effectLst/>
              <a:latin typeface="Arial" charset="0"/>
              <a:ea typeface="宋体" pitchFamily="2" charset="-122"/>
              <a:cs typeface="+mn-cs"/>
            </a:endParaRPr>
          </a:p>
          <a:p>
            <a:r>
              <a:rPr lang="en-US" altLang="zh-CN" sz="1200" kern="1200" dirty="0" smtClean="0">
                <a:solidFill>
                  <a:schemeClr val="tx1"/>
                </a:solidFill>
                <a:effectLst/>
                <a:latin typeface="Arial" charset="0"/>
                <a:ea typeface="宋体" pitchFamily="2" charset="-122"/>
                <a:cs typeface="+mn-cs"/>
              </a:rPr>
              <a:t>4.</a:t>
            </a:r>
            <a:r>
              <a:rPr lang="zh-CN" altLang="zh-CN" sz="1200" kern="1200" dirty="0" smtClean="0">
                <a:solidFill>
                  <a:schemeClr val="tx1"/>
                </a:solidFill>
                <a:effectLst/>
                <a:latin typeface="Arial" charset="0"/>
                <a:ea typeface="宋体" pitchFamily="2" charset="-122"/>
                <a:cs typeface="+mn-cs"/>
              </a:rPr>
              <a:t>对于刚才大家所看到的程序结构可能的路径数目是</a:t>
            </a:r>
            <a:r>
              <a:rPr lang="en-US" altLang="zh-CN" sz="1200" kern="1200" dirty="0" smtClean="0">
                <a:solidFill>
                  <a:schemeClr val="tx1"/>
                </a:solidFill>
                <a:effectLst/>
                <a:latin typeface="Arial" charset="0"/>
                <a:ea typeface="宋体" pitchFamily="2" charset="-122"/>
                <a:cs typeface="+mn-cs"/>
              </a:rPr>
              <a:t>5</a:t>
            </a:r>
            <a:r>
              <a:rPr lang="zh-CN" altLang="zh-CN" sz="1200" kern="1200" dirty="0" smtClean="0">
                <a:solidFill>
                  <a:schemeClr val="tx1"/>
                </a:solidFill>
                <a:effectLst/>
                <a:latin typeface="Arial" charset="0"/>
                <a:ea typeface="宋体" pitchFamily="2" charset="-122"/>
                <a:cs typeface="+mn-cs"/>
              </a:rPr>
              <a:t>的</a:t>
            </a:r>
            <a:r>
              <a:rPr lang="en-US" altLang="zh-CN" sz="1200" kern="1200" dirty="0" smtClean="0">
                <a:solidFill>
                  <a:schemeClr val="tx1"/>
                </a:solidFill>
                <a:effectLst/>
                <a:latin typeface="Arial" charset="0"/>
                <a:ea typeface="宋体" pitchFamily="2" charset="-122"/>
                <a:cs typeface="+mn-cs"/>
              </a:rPr>
              <a:t>20</a:t>
            </a:r>
            <a:r>
              <a:rPr lang="zh-CN" altLang="zh-CN" sz="1200" kern="1200" dirty="0" smtClean="0">
                <a:solidFill>
                  <a:schemeClr val="tx1"/>
                </a:solidFill>
                <a:effectLst/>
                <a:latin typeface="Arial" charset="0"/>
                <a:ea typeface="宋体" pitchFamily="2" charset="-122"/>
                <a:cs typeface="+mn-cs"/>
              </a:rPr>
              <a:t>次方。这样庞大的路径集合，我们是没有精力去做到穷尽路径测试的。</a:t>
            </a:r>
          </a:p>
          <a:p>
            <a:r>
              <a:rPr lang="zh-CN" altLang="zh-CN" sz="1200" kern="1200" dirty="0" smtClean="0">
                <a:solidFill>
                  <a:schemeClr val="tx1"/>
                </a:solidFill>
                <a:effectLst/>
                <a:latin typeface="Arial" charset="0"/>
                <a:ea typeface="宋体" pitchFamily="2" charset="-122"/>
                <a:cs typeface="+mn-cs"/>
              </a:rPr>
              <a:t>无论是使用黑盒测试，还是使用白盒测试，都无法达到穷尽测试，软件测试一定是有风险的。使用白盒测试方法来设计测试用例的目的仍然是要提高测试效率，降低测试风险，并在代码级别上提高软件的质量。</a:t>
            </a:r>
            <a:endParaRPr lang="en-US" altLang="zh-CN" sz="1200" kern="1200" dirty="0" smtClean="0">
              <a:solidFill>
                <a:schemeClr val="tx1"/>
              </a:solidFill>
              <a:effectLst/>
              <a:latin typeface="Arial" charset="0"/>
              <a:ea typeface="宋体" pitchFamily="2" charset="-122"/>
              <a:cs typeface="+mn-cs"/>
            </a:endParaRPr>
          </a:p>
          <a:p>
            <a:endParaRPr lang="zh-CN" altLang="en-US" dirty="0" smtClean="0"/>
          </a:p>
          <a:p>
            <a:r>
              <a:rPr lang="zh-CN" altLang="en-US" dirty="0" smtClean="0"/>
              <a:t>重要说明</a:t>
            </a:r>
          </a:p>
          <a:p>
            <a:r>
              <a:rPr lang="zh-CN" altLang="en-US" dirty="0" smtClean="0"/>
              <a:t>即使每条路径都测试过了，仍然可能存在错误。</a:t>
            </a:r>
          </a:p>
          <a:p>
            <a:r>
              <a:rPr lang="en-US" altLang="zh-CN" dirty="0" smtClean="0"/>
              <a:t>1.</a:t>
            </a:r>
            <a:r>
              <a:rPr lang="zh-CN" altLang="en-US" dirty="0" smtClean="0"/>
              <a:t>原因在于：</a:t>
            </a:r>
          </a:p>
          <a:p>
            <a:r>
              <a:rPr lang="en-US" altLang="zh-CN" dirty="0" smtClean="0"/>
              <a:t>2.</a:t>
            </a:r>
            <a:r>
              <a:rPr lang="zh-CN" altLang="en-US" dirty="0" smtClean="0"/>
              <a:t>穷举路径测试无法检查出程序本身是否违反了设计规范，即程序是否是一个错误的程序。</a:t>
            </a:r>
          </a:p>
          <a:p>
            <a:r>
              <a:rPr lang="zh-CN" altLang="en-US" dirty="0" smtClean="0"/>
              <a:t>穷举路径测试不可能查出程序因遗漏路径而出错。</a:t>
            </a:r>
          </a:p>
          <a:p>
            <a:r>
              <a:rPr lang="zh-CN" altLang="en-US" dirty="0" smtClean="0"/>
              <a:t>穷举路径测试发现不了一些与数据相关的错误。</a:t>
            </a:r>
          </a:p>
          <a:p>
            <a:r>
              <a:rPr lang="zh-CN" altLang="en-US" dirty="0" smtClean="0"/>
              <a:t>多数质量机构把分支覆盖准则作为测试覆盖的最低可接受级别。</a:t>
            </a:r>
          </a:p>
          <a:p>
            <a:endParaRPr lang="zh-CN" altLang="en-US" dirty="0"/>
          </a:p>
        </p:txBody>
      </p:sp>
      <p:sp>
        <p:nvSpPr>
          <p:cNvPr id="4" name="灯片编号占位符 3"/>
          <p:cNvSpPr>
            <a:spLocks noGrp="1"/>
          </p:cNvSpPr>
          <p:nvPr>
            <p:ph type="sldNum" sz="quarter" idx="10"/>
          </p:nvPr>
        </p:nvSpPr>
        <p:spPr/>
        <p:txBody>
          <a:bodyPr/>
          <a:lstStyle/>
          <a:p>
            <a:pPr>
              <a:defRPr/>
            </a:pPr>
            <a:fld id="{BEC36D90-F9B1-4FC8-82C3-769A84B0A8A6}" type="slidenum">
              <a:rPr lang="en-US" smtClean="0"/>
              <a:pPr>
                <a:defRPr/>
              </a:pPr>
              <a:t>9</a:t>
            </a:fld>
            <a:endParaRPr lang="en-US"/>
          </a:p>
        </p:txBody>
      </p:sp>
    </p:spTree>
    <p:extLst>
      <p:ext uri="{BB962C8B-B14F-4D97-AF65-F5344CB8AC3E}">
        <p14:creationId xmlns:p14="http://schemas.microsoft.com/office/powerpoint/2010/main" val="204580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924800" y="6400800"/>
            <a:ext cx="46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rgbClr val="C0C0C0"/>
                </a:solidFill>
                <a:latin typeface="Arial" pitchFamily="34" charset="0"/>
                <a:ea typeface="楷体_GB2312" pitchFamily="49" charset="-122"/>
              </a:defRPr>
            </a:lvl1pPr>
            <a:lvl2pPr marL="742950" indent="-285750" eaLnBrk="0" hangingPunct="0">
              <a:defRPr b="1">
                <a:solidFill>
                  <a:srgbClr val="C0C0C0"/>
                </a:solidFill>
                <a:latin typeface="Arial" pitchFamily="34" charset="0"/>
                <a:ea typeface="楷体_GB2312" pitchFamily="49" charset="-122"/>
              </a:defRPr>
            </a:lvl2pPr>
            <a:lvl3pPr marL="1143000" indent="-228600" eaLnBrk="0" hangingPunct="0">
              <a:defRPr b="1">
                <a:solidFill>
                  <a:srgbClr val="C0C0C0"/>
                </a:solidFill>
                <a:latin typeface="Arial" pitchFamily="34" charset="0"/>
                <a:ea typeface="楷体_GB2312" pitchFamily="49" charset="-122"/>
              </a:defRPr>
            </a:lvl3pPr>
            <a:lvl4pPr marL="1600200" indent="-228600" eaLnBrk="0" hangingPunct="0">
              <a:defRPr b="1">
                <a:solidFill>
                  <a:srgbClr val="C0C0C0"/>
                </a:solidFill>
                <a:latin typeface="Arial" pitchFamily="34" charset="0"/>
                <a:ea typeface="楷体_GB2312" pitchFamily="49" charset="-122"/>
              </a:defRPr>
            </a:lvl4pPr>
            <a:lvl5pPr marL="2057400" indent="-228600" eaLnBrk="0" hangingPunct="0">
              <a:defRPr b="1">
                <a:solidFill>
                  <a:srgbClr val="C0C0C0"/>
                </a:solidFill>
                <a:latin typeface="Arial" pitchFamily="34" charset="0"/>
                <a:ea typeface="楷体_GB2312" pitchFamily="49" charset="-122"/>
              </a:defRPr>
            </a:lvl5pPr>
            <a:lvl6pPr marL="2514600" indent="-228600" eaLnBrk="0" fontAlgn="base" hangingPunct="0">
              <a:spcBef>
                <a:spcPct val="0"/>
              </a:spcBef>
              <a:spcAft>
                <a:spcPct val="0"/>
              </a:spcAft>
              <a:buFont typeface="Arial" pitchFamily="34" charset="0"/>
              <a:defRPr b="1">
                <a:solidFill>
                  <a:srgbClr val="C0C0C0"/>
                </a:solidFill>
                <a:latin typeface="Arial" pitchFamily="34" charset="0"/>
                <a:ea typeface="楷体_GB2312" pitchFamily="49" charset="-122"/>
              </a:defRPr>
            </a:lvl6pPr>
            <a:lvl7pPr marL="2971800" indent="-228600" eaLnBrk="0" fontAlgn="base" hangingPunct="0">
              <a:spcBef>
                <a:spcPct val="0"/>
              </a:spcBef>
              <a:spcAft>
                <a:spcPct val="0"/>
              </a:spcAft>
              <a:buFont typeface="Arial" pitchFamily="34" charset="0"/>
              <a:defRPr b="1">
                <a:solidFill>
                  <a:srgbClr val="C0C0C0"/>
                </a:solidFill>
                <a:latin typeface="Arial" pitchFamily="34" charset="0"/>
                <a:ea typeface="楷体_GB2312" pitchFamily="49" charset="-122"/>
              </a:defRPr>
            </a:lvl7pPr>
            <a:lvl8pPr marL="3429000" indent="-228600" eaLnBrk="0" fontAlgn="base" hangingPunct="0">
              <a:spcBef>
                <a:spcPct val="0"/>
              </a:spcBef>
              <a:spcAft>
                <a:spcPct val="0"/>
              </a:spcAft>
              <a:buFont typeface="Arial" pitchFamily="34" charset="0"/>
              <a:defRPr b="1">
                <a:solidFill>
                  <a:srgbClr val="C0C0C0"/>
                </a:solidFill>
                <a:latin typeface="Arial" pitchFamily="34" charset="0"/>
                <a:ea typeface="楷体_GB2312" pitchFamily="49" charset="-122"/>
              </a:defRPr>
            </a:lvl8pPr>
            <a:lvl9pPr marL="3886200" indent="-228600" eaLnBrk="0" fontAlgn="base" hangingPunct="0">
              <a:spcBef>
                <a:spcPct val="0"/>
              </a:spcBef>
              <a:spcAft>
                <a:spcPct val="0"/>
              </a:spcAft>
              <a:buFont typeface="Arial" pitchFamily="34" charset="0"/>
              <a:defRPr b="1">
                <a:solidFill>
                  <a:srgbClr val="C0C0C0"/>
                </a:solidFill>
                <a:latin typeface="Arial" pitchFamily="34" charset="0"/>
                <a:ea typeface="楷体_GB2312" pitchFamily="49" charset="-122"/>
              </a:defRPr>
            </a:lvl9pPr>
          </a:lstStyle>
          <a:p>
            <a:pPr eaLnBrk="1" hangingPunct="1">
              <a:buFont typeface="Arial" pitchFamily="34" charset="0"/>
              <a:buNone/>
              <a:defRPr/>
            </a:pPr>
            <a:fld id="{23929C54-593E-4D36-B0FD-799E1A9C7973}" type="slidenum">
              <a:rPr lang="zh-CN" altLang="en-US" smtClean="0">
                <a:solidFill>
                  <a:schemeClr val="bg2"/>
                </a:solidFill>
              </a:rPr>
              <a:pPr eaLnBrk="1" hangingPunct="1">
                <a:buFont typeface="Arial" pitchFamily="34" charset="0"/>
                <a:buNone/>
                <a:defRPr/>
              </a:pPr>
              <a:t>‹#›</a:t>
            </a:fld>
            <a:endParaRPr lang="zh-CN" altLang="en-US" smtClean="0">
              <a:solidFill>
                <a:schemeClr val="bg2"/>
              </a:solidFill>
            </a:endParaRPr>
          </a:p>
        </p:txBody>
      </p:sp>
      <p:sp>
        <p:nvSpPr>
          <p:cNvPr id="2" name="标题 1"/>
          <p:cNvSpPr>
            <a:spLocks noGrp="1"/>
          </p:cNvSpPr>
          <p:nvPr>
            <p:ph type="title"/>
          </p:nvPr>
        </p:nvSpPr>
        <p:spPr>
          <a:xfrm>
            <a:off x="457200" y="609674"/>
            <a:ext cx="8229600" cy="609584"/>
          </a:xfrm>
          <a:prstGeom prst="rect">
            <a:avLst/>
          </a:prstGeom>
        </p:spPr>
        <p:txBody>
          <a:bodyPr/>
          <a:lstStyle>
            <a:lvl1pPr algn="l">
              <a:defRPr sz="36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57200" y="1600200"/>
            <a:ext cx="8229600" cy="4525963"/>
          </a:xfrm>
          <a:prstGeom prst="rect">
            <a:avLst/>
          </a:prstGeom>
        </p:spPr>
        <p:txBody>
          <a:bodyPr/>
          <a:lstStyle>
            <a:lvl1pPr marL="342900" indent="-342900">
              <a:buClrTx/>
              <a:buFont typeface="Wingdings" pitchFamily="2" charset="2"/>
              <a:buChar char="l"/>
              <a:defRPr>
                <a:solidFill>
                  <a:schemeClr val="bg2"/>
                </a:solidFill>
              </a:defRPr>
            </a:lvl1pPr>
            <a:lvl2pPr marL="742950" indent="-285750">
              <a:buClrTx/>
              <a:buFont typeface="Wingdings" pitchFamily="2" charset="2"/>
              <a:buChar char="l"/>
              <a:defRPr>
                <a:solidFill>
                  <a:schemeClr val="bg2"/>
                </a:solidFill>
              </a:defRPr>
            </a:lvl2pPr>
            <a:lvl3pPr marL="1143000" indent="-228600">
              <a:buClrTx/>
              <a:buFont typeface="Wingdings" pitchFamily="2" charset="2"/>
              <a:buChar char="l"/>
              <a:defRPr>
                <a:solidFill>
                  <a:schemeClr val="bg2"/>
                </a:solidFill>
              </a:defRPr>
            </a:lvl3pPr>
            <a:lvl4pPr marL="1600200" indent="-228600">
              <a:buClrTx/>
              <a:buFont typeface="Wingdings" pitchFamily="2" charset="2"/>
              <a:buChar char="l"/>
              <a:defRPr>
                <a:solidFill>
                  <a:schemeClr val="bg2"/>
                </a:solidFill>
              </a:defRPr>
            </a:lvl4pPr>
            <a:lvl5pPr marL="2057400" indent="-228600">
              <a:buClrTx/>
              <a:buFont typeface="Wingdings" pitchFamily="2" charset="2"/>
              <a:buChar char="l"/>
              <a:defRPr>
                <a:solidFill>
                  <a:schemeClr val="bg2"/>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657513327"/>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85800" y="6248400"/>
            <a:ext cx="1905000" cy="457200"/>
          </a:xfrm>
          <a:prstGeom prst="rect">
            <a:avLst/>
          </a:prstGeom>
        </p:spPr>
        <p:txBody>
          <a:bodyPr/>
          <a:lstStyle>
            <a:lvl1pPr>
              <a:buFont typeface="Arial" charset="0"/>
              <a:buNone/>
              <a:defRPr>
                <a:latin typeface="Arial" charset="0"/>
              </a:defRPr>
            </a:lvl1pPr>
          </a:lstStyle>
          <a:p>
            <a:pPr>
              <a:defRPr/>
            </a:pPr>
            <a:endParaRPr lang="en-US" altLang="zh-CN"/>
          </a:p>
        </p:txBody>
      </p:sp>
      <p:sp>
        <p:nvSpPr>
          <p:cNvPr id="5" name="页脚占位符 4"/>
          <p:cNvSpPr>
            <a:spLocks noGrp="1"/>
          </p:cNvSpPr>
          <p:nvPr>
            <p:ph type="ftr" sz="quarter" idx="11"/>
          </p:nvPr>
        </p:nvSpPr>
        <p:spPr>
          <a:xfrm>
            <a:off x="3124200" y="6248400"/>
            <a:ext cx="2895600" cy="457200"/>
          </a:xfrm>
          <a:prstGeom prst="rect">
            <a:avLst/>
          </a:prstGeom>
        </p:spPr>
        <p:txBody>
          <a:bodyPr/>
          <a:lstStyle>
            <a:lvl1pPr>
              <a:buFont typeface="Arial" charset="0"/>
              <a:buNone/>
              <a:defRPr>
                <a:latin typeface="Arial" charset="0"/>
              </a:defRPr>
            </a:lvl1pPr>
          </a:lstStyle>
          <a:p>
            <a:pPr>
              <a:defRPr/>
            </a:pPr>
            <a:endParaRPr lang="en-US" altLang="zh-CN"/>
          </a:p>
        </p:txBody>
      </p:sp>
      <p:sp>
        <p:nvSpPr>
          <p:cNvPr id="6" name="灯片编号占位符 5"/>
          <p:cNvSpPr>
            <a:spLocks noGrp="1"/>
          </p:cNvSpPr>
          <p:nvPr>
            <p:ph type="sldNum" sz="quarter" idx="12"/>
          </p:nvPr>
        </p:nvSpPr>
        <p:spPr>
          <a:xfrm>
            <a:off x="6553200" y="6248400"/>
            <a:ext cx="1905000" cy="457200"/>
          </a:xfrm>
          <a:prstGeom prst="rect">
            <a:avLst/>
          </a:prstGeom>
        </p:spPr>
        <p:txBody>
          <a:bodyPr/>
          <a:lstStyle>
            <a:lvl1pPr>
              <a:buFont typeface="Arial" charset="0"/>
              <a:buNone/>
              <a:defRPr>
                <a:latin typeface="Arial" charset="0"/>
              </a:defRPr>
            </a:lvl1pPr>
          </a:lstStyle>
          <a:p>
            <a:pPr>
              <a:defRPr/>
            </a:pPr>
            <a:fld id="{8A47C8B8-BF05-413A-A294-D527C8269C8F}" type="slidenum">
              <a:rPr lang="en-US" altLang="zh-CN"/>
              <a:pPr>
                <a:defRPr/>
              </a:pPr>
              <a:t>‹#›</a:t>
            </a:fld>
            <a:endParaRPr lang="en-US" altLang="zh-CN"/>
          </a:p>
        </p:txBody>
      </p:sp>
    </p:spTree>
    <p:extLst>
      <p:ext uri="{BB962C8B-B14F-4D97-AF65-F5344CB8AC3E}">
        <p14:creationId xmlns:p14="http://schemas.microsoft.com/office/powerpoint/2010/main" val="164705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Rectangle 16"/>
          <p:cNvSpPr>
            <a:spLocks noGrp="1" noChangeArrowheads="1"/>
          </p:cNvSpPr>
          <p:nvPr>
            <p:ph type="sldNum" sz="quarter" idx="10"/>
          </p:nvPr>
        </p:nvSpPr>
        <p:spPr>
          <a:xfrm>
            <a:off x="7813675" y="6553200"/>
            <a:ext cx="1295400" cy="260350"/>
          </a:xfrm>
          <a:prstGeom prst="rect">
            <a:avLst/>
          </a:prstGeom>
          <a:ln/>
        </p:spPr>
        <p:txBody>
          <a:bodyPr/>
          <a:lstStyle>
            <a:lvl1pPr>
              <a:defRPr/>
            </a:lvl1pPr>
          </a:lstStyle>
          <a:p>
            <a:pPr>
              <a:defRPr/>
            </a:pPr>
            <a:r>
              <a:rPr lang="zh-CN" altLang="en-GB"/>
              <a:t>  </a:t>
            </a:r>
            <a:fld id="{B203EADB-C122-497E-A2BA-439D83A1F302}" type="slidenum">
              <a:rPr lang="zh-CN" altLang="en-GB"/>
              <a:pPr>
                <a:defRPr/>
              </a:pPr>
              <a:t>‹#›</a:t>
            </a:fld>
            <a:endParaRPr lang="en-US" altLang="zh-CN"/>
          </a:p>
        </p:txBody>
      </p:sp>
    </p:spTree>
    <p:extLst>
      <p:ext uri="{BB962C8B-B14F-4D97-AF65-F5344CB8AC3E}">
        <p14:creationId xmlns:p14="http://schemas.microsoft.com/office/powerpoint/2010/main" val="3265531070"/>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92618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468313" y="260350"/>
            <a:ext cx="8229600" cy="1139825"/>
          </a:xfrm>
          <a:prstGeom prst="rect">
            <a:avLst/>
          </a:prstGeom>
        </p:spPr>
        <p:txBody>
          <a:bodyPr/>
          <a:lstStyle/>
          <a:p>
            <a:r>
              <a:rPr lang="zh-CN" altLang="en-US" smtClean="0"/>
              <a:t>单击此处编辑母版标题样式</a:t>
            </a:r>
            <a:endParaRPr lang="zh-CN" altLang="en-US"/>
          </a:p>
        </p:txBody>
      </p:sp>
      <p:sp>
        <p:nvSpPr>
          <p:cNvPr id="3" name="剪贴画占位符 2"/>
          <p:cNvSpPr>
            <a:spLocks noGrp="1"/>
          </p:cNvSpPr>
          <p:nvPr>
            <p:ph type="clipArt" sz="half" idx="1"/>
          </p:nvPr>
        </p:nvSpPr>
        <p:spPr>
          <a:xfrm>
            <a:off x="468313" y="1592263"/>
            <a:ext cx="4038600" cy="4530725"/>
          </a:xfrm>
          <a:prstGeom prst="rect">
            <a:avLst/>
          </a:prstGeom>
        </p:spPr>
        <p:txBody>
          <a:bodyPr/>
          <a:lstStyle/>
          <a:p>
            <a:pPr lvl="0"/>
            <a:endParaRPr lang="zh-CN" altLang="en-US" noProof="0" smtClean="0"/>
          </a:p>
        </p:txBody>
      </p:sp>
      <p:sp>
        <p:nvSpPr>
          <p:cNvPr id="4" name="文本占位符 3"/>
          <p:cNvSpPr>
            <a:spLocks noGrp="1"/>
          </p:cNvSpPr>
          <p:nvPr>
            <p:ph type="body" sz="half" idx="2"/>
          </p:nvPr>
        </p:nvSpPr>
        <p:spPr>
          <a:xfrm>
            <a:off x="4659313" y="1592263"/>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3"/>
          <p:cNvSpPr>
            <a:spLocks noGrp="1" noChangeArrowheads="1"/>
          </p:cNvSpPr>
          <p:nvPr>
            <p:ph type="ftr" sz="quarter" idx="10"/>
          </p:nvPr>
        </p:nvSpPr>
        <p:spPr>
          <a:xfrm>
            <a:off x="395288" y="6324600"/>
            <a:ext cx="8353425" cy="457200"/>
          </a:xfrm>
          <a:prstGeom prst="rect">
            <a:avLst/>
          </a:prstGeom>
        </p:spPr>
        <p:txBody>
          <a:bodyPr/>
          <a:lstStyle>
            <a:lvl1pPr>
              <a:buFont typeface="Arial" pitchFamily="34" charset="0"/>
              <a:buNone/>
              <a:defRPr>
                <a:latin typeface="Arial" pitchFamily="34" charset="0"/>
              </a:defRPr>
            </a:lvl1pPr>
          </a:lstStyle>
          <a:p>
            <a:pPr>
              <a:defRPr/>
            </a:pPr>
            <a:endParaRPr lang="en-US" altLang="zh-CN"/>
          </a:p>
        </p:txBody>
      </p:sp>
    </p:spTree>
    <p:extLst>
      <p:ext uri="{BB962C8B-B14F-4D97-AF65-F5344CB8AC3E}">
        <p14:creationId xmlns:p14="http://schemas.microsoft.com/office/powerpoint/2010/main" val="403352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smtClean="0"/>
              <a:t>单击此处编辑母版标题样式</a:t>
            </a:r>
            <a:endParaRPr lang="zh-CN" altLang="en-US"/>
          </a:p>
        </p:txBody>
      </p:sp>
      <p:sp>
        <p:nvSpPr>
          <p:cNvPr id="3" name="Rectangle 11"/>
          <p:cNvSpPr>
            <a:spLocks noGrp="1" noChangeArrowheads="1"/>
          </p:cNvSpPr>
          <p:nvPr>
            <p:ph type="dt" sz="half" idx="10"/>
          </p:nvPr>
        </p:nvSpPr>
        <p:spPr>
          <a:xfrm>
            <a:off x="1162050" y="6243638"/>
            <a:ext cx="1905000" cy="457200"/>
          </a:xfrm>
          <a:prstGeom prst="rect">
            <a:avLst/>
          </a:prstGeom>
        </p:spPr>
        <p:txBody>
          <a:bodyPr/>
          <a:lstStyle>
            <a:lvl1pPr>
              <a:buFont typeface="Arial" pitchFamily="34" charset="0"/>
              <a:buNone/>
              <a:defRPr>
                <a:latin typeface="Arial" pitchFamily="34" charset="0"/>
              </a:defRPr>
            </a:lvl1pPr>
          </a:lstStyle>
          <a:p>
            <a:pPr>
              <a:defRPr/>
            </a:pPr>
            <a:endParaRPr lang="en-US" altLang="zh-CN"/>
          </a:p>
        </p:txBody>
      </p:sp>
      <p:sp>
        <p:nvSpPr>
          <p:cNvPr id="4" name="Rectangle 12"/>
          <p:cNvSpPr>
            <a:spLocks noGrp="1" noChangeArrowheads="1"/>
          </p:cNvSpPr>
          <p:nvPr>
            <p:ph type="ftr" sz="quarter" idx="11"/>
          </p:nvPr>
        </p:nvSpPr>
        <p:spPr>
          <a:xfrm>
            <a:off x="6248400" y="6237288"/>
            <a:ext cx="2895600" cy="457200"/>
          </a:xfrm>
          <a:prstGeom prst="rect">
            <a:avLst/>
          </a:prstGeom>
        </p:spPr>
        <p:txBody>
          <a:bodyPr/>
          <a:lstStyle>
            <a:lvl1pPr>
              <a:buFont typeface="Arial" pitchFamily="34" charset="0"/>
              <a:buNone/>
              <a:defRPr>
                <a:latin typeface="Arial" pitchFamily="34" charset="0"/>
              </a:defRPr>
            </a:lvl1pPr>
          </a:lstStyle>
          <a:p>
            <a:pPr>
              <a:defRPr/>
            </a:pPr>
            <a:endParaRPr lang="zh-CN" altLang="en-US"/>
          </a:p>
        </p:txBody>
      </p:sp>
      <p:sp>
        <p:nvSpPr>
          <p:cNvPr id="5" name="Rectangle 13"/>
          <p:cNvSpPr>
            <a:spLocks noGrp="1" noChangeArrowheads="1"/>
          </p:cNvSpPr>
          <p:nvPr>
            <p:ph type="sldNum" sz="quarter" idx="12"/>
          </p:nvPr>
        </p:nvSpPr>
        <p:spPr>
          <a:xfrm>
            <a:off x="7042150" y="6243638"/>
            <a:ext cx="1905000" cy="457200"/>
          </a:xfrm>
          <a:prstGeom prst="rect">
            <a:avLst/>
          </a:prstGeom>
        </p:spPr>
        <p:txBody>
          <a:bodyPr/>
          <a:lstStyle>
            <a:lvl1pPr>
              <a:buFont typeface="Arial" pitchFamily="34" charset="0"/>
              <a:buNone/>
              <a:defRPr>
                <a:latin typeface="Arial" pitchFamily="34" charset="0"/>
              </a:defRPr>
            </a:lvl1pPr>
          </a:lstStyle>
          <a:p>
            <a:pPr>
              <a:defRPr/>
            </a:pPr>
            <a:fld id="{DAB26670-C3F6-4DE2-A53C-23639A49EEB0}" type="slidenum">
              <a:rPr lang="en-US" altLang="zh-CN"/>
              <a:pPr>
                <a:defRPr/>
              </a:pPr>
              <a:t>‹#›</a:t>
            </a:fld>
            <a:endParaRPr lang="en-US" altLang="zh-CN"/>
          </a:p>
        </p:txBody>
      </p:sp>
    </p:spTree>
    <p:extLst>
      <p:ext uri="{BB962C8B-B14F-4D97-AF65-F5344CB8AC3E}">
        <p14:creationId xmlns:p14="http://schemas.microsoft.com/office/powerpoint/2010/main" val="77766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68313" y="260350"/>
            <a:ext cx="8229600" cy="1139825"/>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592263"/>
            <a:ext cx="8229600" cy="2189162"/>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313" y="3933825"/>
            <a:ext cx="8229600" cy="21891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3"/>
          <p:cNvSpPr>
            <a:spLocks noGrp="1" noChangeArrowheads="1"/>
          </p:cNvSpPr>
          <p:nvPr>
            <p:ph type="ftr" sz="quarter" idx="10"/>
          </p:nvPr>
        </p:nvSpPr>
        <p:spPr>
          <a:xfrm>
            <a:off x="395288" y="6324600"/>
            <a:ext cx="8353425" cy="457200"/>
          </a:xfrm>
          <a:prstGeom prst="rect">
            <a:avLst/>
          </a:prstGeom>
        </p:spPr>
        <p:txBody>
          <a:bodyPr/>
          <a:lstStyle>
            <a:lvl1pPr>
              <a:buFont typeface="Arial" pitchFamily="34" charset="0"/>
              <a:buNone/>
              <a:defRPr>
                <a:latin typeface="Arial" pitchFamily="34" charset="0"/>
              </a:defRPr>
            </a:lvl1pPr>
          </a:lstStyle>
          <a:p>
            <a:pPr>
              <a:defRPr/>
            </a:pPr>
            <a:endParaRPr lang="en-US" altLang="zh-CN"/>
          </a:p>
        </p:txBody>
      </p:sp>
    </p:spTree>
    <p:extLst>
      <p:ext uri="{BB962C8B-B14F-4D97-AF65-F5344CB8AC3E}">
        <p14:creationId xmlns:p14="http://schemas.microsoft.com/office/powerpoint/2010/main" val="365872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27088" y="71438"/>
            <a:ext cx="7786687" cy="765175"/>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38200" y="1052513"/>
            <a:ext cx="8054975" cy="5184775"/>
          </a:xfrm>
          <a:prstGeom prst="rect">
            <a:avLst/>
          </a:prstGeom>
        </p:spPr>
        <p:txBody>
          <a:bodyPr rtlCol="0">
            <a:normAutofit/>
          </a:bodyPr>
          <a:lstStyle/>
          <a:p>
            <a:pPr lvl="0"/>
            <a:endParaRPr lang="zh-CN" altLang="en-US" noProof="0" smtClean="0"/>
          </a:p>
        </p:txBody>
      </p:sp>
      <p:sp>
        <p:nvSpPr>
          <p:cNvPr id="4" name="页脚占位符 3"/>
          <p:cNvSpPr>
            <a:spLocks noGrp="1"/>
          </p:cNvSpPr>
          <p:nvPr>
            <p:ph type="ftr" sz="quarter" idx="10"/>
          </p:nvPr>
        </p:nvSpPr>
        <p:spPr>
          <a:xfrm>
            <a:off x="5580063" y="6330950"/>
            <a:ext cx="3313112" cy="474663"/>
          </a:xfrm>
          <a:prstGeom prst="rect">
            <a:avLst/>
          </a:prstGeom>
        </p:spPr>
        <p:txBody>
          <a:bodyPr/>
          <a:lstStyle>
            <a:lvl1pPr>
              <a:buFont typeface="Arial" pitchFamily="34" charset="0"/>
              <a:buNone/>
              <a:defRPr>
                <a:latin typeface="Arial" pitchFamily="34" charset="0"/>
              </a:defRPr>
            </a:lvl1pPr>
          </a:lstStyle>
          <a:p>
            <a:pPr>
              <a:defRPr/>
            </a:pPr>
            <a:endParaRPr lang="en-US" altLang="zh-CN"/>
          </a:p>
        </p:txBody>
      </p:sp>
      <p:sp>
        <p:nvSpPr>
          <p:cNvPr id="5" name="灯片编号占位符 4"/>
          <p:cNvSpPr>
            <a:spLocks noGrp="1"/>
          </p:cNvSpPr>
          <p:nvPr>
            <p:ph type="sldNum" sz="quarter" idx="11"/>
          </p:nvPr>
        </p:nvSpPr>
        <p:spPr>
          <a:xfrm>
            <a:off x="0" y="6324600"/>
            <a:ext cx="827088" cy="488950"/>
          </a:xfrm>
          <a:prstGeom prst="rect">
            <a:avLst/>
          </a:prstGeom>
        </p:spPr>
        <p:txBody>
          <a:bodyPr/>
          <a:lstStyle>
            <a:lvl1pPr>
              <a:buFont typeface="Arial" pitchFamily="34" charset="0"/>
              <a:buNone/>
              <a:defRPr>
                <a:latin typeface="Arial" pitchFamily="34" charset="0"/>
              </a:defRPr>
            </a:lvl1pPr>
          </a:lstStyle>
          <a:p>
            <a:pPr>
              <a:defRPr/>
            </a:pPr>
            <a:fld id="{6B92F172-4CA2-4131-AD5B-AC44A484E8EA}" type="slidenum">
              <a:rPr lang="en-US" altLang="zh-CN"/>
              <a:pPr>
                <a:defRPr/>
              </a:pPr>
              <a:t>‹#›</a:t>
            </a:fld>
            <a:endParaRPr lang="en-US" altLang="zh-CN"/>
          </a:p>
        </p:txBody>
      </p:sp>
    </p:spTree>
    <p:extLst>
      <p:ext uri="{BB962C8B-B14F-4D97-AF65-F5344CB8AC3E}">
        <p14:creationId xmlns:p14="http://schemas.microsoft.com/office/powerpoint/2010/main" val="113948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27088" y="71438"/>
            <a:ext cx="8066087" cy="616585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页脚占位符 2"/>
          <p:cNvSpPr>
            <a:spLocks noGrp="1"/>
          </p:cNvSpPr>
          <p:nvPr>
            <p:ph type="ftr" sz="quarter" idx="10"/>
          </p:nvPr>
        </p:nvSpPr>
        <p:spPr>
          <a:xfrm>
            <a:off x="5580063" y="6330950"/>
            <a:ext cx="3313112" cy="474663"/>
          </a:xfrm>
          <a:prstGeom prst="rect">
            <a:avLst/>
          </a:prstGeom>
        </p:spPr>
        <p:txBody>
          <a:bodyPr/>
          <a:lstStyle>
            <a:lvl1pPr>
              <a:buFont typeface="Arial" pitchFamily="34" charset="0"/>
              <a:buNone/>
              <a:defRPr>
                <a:latin typeface="Arial" pitchFamily="34" charset="0"/>
              </a:defRPr>
            </a:lvl1pPr>
          </a:lstStyle>
          <a:p>
            <a:pPr>
              <a:defRPr/>
            </a:pPr>
            <a:endParaRPr lang="en-US" altLang="zh-CN"/>
          </a:p>
        </p:txBody>
      </p:sp>
      <p:sp>
        <p:nvSpPr>
          <p:cNvPr id="4" name="灯片编号占位符 3"/>
          <p:cNvSpPr>
            <a:spLocks noGrp="1"/>
          </p:cNvSpPr>
          <p:nvPr>
            <p:ph type="sldNum" sz="quarter" idx="11"/>
          </p:nvPr>
        </p:nvSpPr>
        <p:spPr>
          <a:xfrm>
            <a:off x="0" y="6324600"/>
            <a:ext cx="827088" cy="488950"/>
          </a:xfrm>
          <a:prstGeom prst="rect">
            <a:avLst/>
          </a:prstGeom>
        </p:spPr>
        <p:txBody>
          <a:bodyPr/>
          <a:lstStyle>
            <a:lvl1pPr>
              <a:buFont typeface="Arial" pitchFamily="34" charset="0"/>
              <a:buNone/>
              <a:defRPr>
                <a:latin typeface="Arial" pitchFamily="34" charset="0"/>
              </a:defRPr>
            </a:lvl1pPr>
          </a:lstStyle>
          <a:p>
            <a:pPr>
              <a:defRPr/>
            </a:pPr>
            <a:fld id="{D07FFB7F-4DF8-4EBA-AA7A-ABE912E05466}" type="slidenum">
              <a:rPr lang="en-US" altLang="zh-CN"/>
              <a:pPr>
                <a:defRPr/>
              </a:pPr>
              <a:t>‹#›</a:t>
            </a:fld>
            <a:endParaRPr lang="en-US" altLang="zh-CN"/>
          </a:p>
        </p:txBody>
      </p:sp>
    </p:spTree>
    <p:extLst>
      <p:ext uri="{BB962C8B-B14F-4D97-AF65-F5344CB8AC3E}">
        <p14:creationId xmlns:p14="http://schemas.microsoft.com/office/powerpoint/2010/main" val="173028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827088" y="71438"/>
            <a:ext cx="7786687" cy="765175"/>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052513"/>
            <a:ext cx="3951288" cy="51847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41888" y="1052513"/>
            <a:ext cx="3951287" cy="51847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a:xfrm>
            <a:off x="5580063" y="6330950"/>
            <a:ext cx="3313112" cy="474663"/>
          </a:xfrm>
          <a:prstGeom prst="rect">
            <a:avLst/>
          </a:prstGeom>
        </p:spPr>
        <p:txBody>
          <a:bodyPr/>
          <a:lstStyle>
            <a:lvl1pPr>
              <a:buFont typeface="Arial" pitchFamily="34" charset="0"/>
              <a:buNone/>
              <a:defRPr>
                <a:latin typeface="Arial" pitchFamily="34" charset="0"/>
              </a:defRPr>
            </a:lvl1pPr>
          </a:lstStyle>
          <a:p>
            <a:pPr>
              <a:defRPr/>
            </a:pPr>
            <a:endParaRPr lang="en-US" altLang="zh-CN"/>
          </a:p>
        </p:txBody>
      </p:sp>
      <p:sp>
        <p:nvSpPr>
          <p:cNvPr id="6" name="灯片编号占位符 5"/>
          <p:cNvSpPr>
            <a:spLocks noGrp="1"/>
          </p:cNvSpPr>
          <p:nvPr>
            <p:ph type="sldNum" sz="quarter" idx="11"/>
          </p:nvPr>
        </p:nvSpPr>
        <p:spPr>
          <a:xfrm>
            <a:off x="0" y="6324600"/>
            <a:ext cx="827088" cy="488950"/>
          </a:xfrm>
          <a:prstGeom prst="rect">
            <a:avLst/>
          </a:prstGeom>
        </p:spPr>
        <p:txBody>
          <a:bodyPr/>
          <a:lstStyle>
            <a:lvl1pPr>
              <a:buFont typeface="Arial" pitchFamily="34" charset="0"/>
              <a:buNone/>
              <a:defRPr>
                <a:latin typeface="Arial" pitchFamily="34" charset="0"/>
              </a:defRPr>
            </a:lvl1pPr>
          </a:lstStyle>
          <a:p>
            <a:pPr>
              <a:defRPr/>
            </a:pPr>
            <a:fld id="{F38C6581-F20E-4E22-84BD-CAA27BEDDE51}" type="slidenum">
              <a:rPr lang="en-US" altLang="zh-CN"/>
              <a:pPr>
                <a:defRPr/>
              </a:pPr>
              <a:t>‹#›</a:t>
            </a:fld>
            <a:endParaRPr lang="en-US" altLang="zh-CN"/>
          </a:p>
        </p:txBody>
      </p:sp>
    </p:spTree>
    <p:extLst>
      <p:ext uri="{BB962C8B-B14F-4D97-AF65-F5344CB8AC3E}">
        <p14:creationId xmlns:p14="http://schemas.microsoft.com/office/powerpoint/2010/main" val="97259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85800" y="6248400"/>
            <a:ext cx="1905000" cy="457200"/>
          </a:xfrm>
          <a:prstGeom prst="rect">
            <a:avLst/>
          </a:prstGeom>
        </p:spPr>
        <p:txBody>
          <a:bodyPr/>
          <a:lstStyle>
            <a:lvl1pPr>
              <a:buFont typeface="Arial" charset="0"/>
              <a:buNone/>
              <a:defRPr>
                <a:latin typeface="Arial" charset="0"/>
              </a:defRPr>
            </a:lvl1pPr>
          </a:lstStyle>
          <a:p>
            <a:pPr>
              <a:defRPr/>
            </a:pPr>
            <a:endParaRPr lang="en-US" altLang="zh-CN"/>
          </a:p>
        </p:txBody>
      </p:sp>
      <p:sp>
        <p:nvSpPr>
          <p:cNvPr id="6" name="页脚占位符 5"/>
          <p:cNvSpPr>
            <a:spLocks noGrp="1"/>
          </p:cNvSpPr>
          <p:nvPr>
            <p:ph type="ftr" sz="quarter" idx="11"/>
          </p:nvPr>
        </p:nvSpPr>
        <p:spPr>
          <a:xfrm>
            <a:off x="3124200" y="6248400"/>
            <a:ext cx="2895600" cy="457200"/>
          </a:xfrm>
          <a:prstGeom prst="rect">
            <a:avLst/>
          </a:prstGeom>
        </p:spPr>
        <p:txBody>
          <a:bodyPr/>
          <a:lstStyle>
            <a:lvl1pPr>
              <a:buFont typeface="Arial" charset="0"/>
              <a:buNone/>
              <a:defRPr>
                <a:latin typeface="Arial" charset="0"/>
              </a:defRPr>
            </a:lvl1pPr>
          </a:lstStyle>
          <a:p>
            <a:pPr>
              <a:defRPr/>
            </a:pPr>
            <a:endParaRPr lang="en-US" altLang="zh-CN"/>
          </a:p>
        </p:txBody>
      </p:sp>
      <p:sp>
        <p:nvSpPr>
          <p:cNvPr id="7" name="灯片编号占位符 6"/>
          <p:cNvSpPr>
            <a:spLocks noGrp="1"/>
          </p:cNvSpPr>
          <p:nvPr>
            <p:ph type="sldNum" sz="quarter" idx="12"/>
          </p:nvPr>
        </p:nvSpPr>
        <p:spPr>
          <a:xfrm>
            <a:off x="6553200" y="6248400"/>
            <a:ext cx="1905000" cy="457200"/>
          </a:xfrm>
          <a:prstGeom prst="rect">
            <a:avLst/>
          </a:prstGeom>
        </p:spPr>
        <p:txBody>
          <a:bodyPr/>
          <a:lstStyle>
            <a:lvl1pPr>
              <a:buFont typeface="Arial" charset="0"/>
              <a:buNone/>
              <a:defRPr>
                <a:latin typeface="Arial" charset="0"/>
              </a:defRPr>
            </a:lvl1pPr>
          </a:lstStyle>
          <a:p>
            <a:pPr>
              <a:defRPr/>
            </a:pPr>
            <a:fld id="{04F8A0DA-C14E-4AD3-ACF0-88B354C9081D}" type="slidenum">
              <a:rPr lang="en-US" altLang="zh-CN"/>
              <a:pPr>
                <a:defRPr/>
              </a:pPr>
              <a:t>‹#›</a:t>
            </a:fld>
            <a:endParaRPr lang="en-US" altLang="zh-CN"/>
          </a:p>
        </p:txBody>
      </p:sp>
    </p:spTree>
    <p:extLst>
      <p:ext uri="{BB962C8B-B14F-4D97-AF65-F5344CB8AC3E}">
        <p14:creationId xmlns:p14="http://schemas.microsoft.com/office/powerpoint/2010/main" val="47704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5135" r:id="rId1"/>
    <p:sldLayoutId id="2147485134" r:id="rId2"/>
    <p:sldLayoutId id="2147485136" r:id="rId3"/>
    <p:sldLayoutId id="2147485137" r:id="rId4"/>
    <p:sldLayoutId id="2147485138" r:id="rId5"/>
    <p:sldLayoutId id="2147485139" r:id="rId6"/>
    <p:sldLayoutId id="2147485140" r:id="rId7"/>
    <p:sldLayoutId id="2147485141" r:id="rId8"/>
    <p:sldLayoutId id="2147485142" r:id="rId9"/>
    <p:sldLayoutId id="2147485143" r:id="rId10"/>
    <p:sldLayoutId id="2147485144" r:id="rId11"/>
  </p:sldLayoutIdLst>
  <p:transition>
    <p:random/>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132138" y="2060575"/>
            <a:ext cx="5870575" cy="1200150"/>
          </a:xfrm>
          <a:prstGeom prst="rect">
            <a:avLst/>
          </a:prstGeom>
          <a:noFill/>
          <a:ln>
            <a:noFill/>
          </a:ln>
          <a:effectLst/>
          <a:extLst>
            <a:ext uri="{909E8E84-426E-40DD-AFC4-6F175D3DCCD1}">
              <a14:hiddenFill xmlns:a14="http://schemas.microsoft.com/office/drawing/2010/main">
                <a:solidFill>
                  <a:srgbClr val="FF99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5000"/>
              </a:spcBef>
              <a:buFontTx/>
              <a:buNone/>
              <a:defRPr/>
            </a:pPr>
            <a:r>
              <a:rPr kumimoji="1" lang="zh-CN" altLang="en-US" sz="7200" dirty="0">
                <a:solidFill>
                  <a:schemeClr val="bg1"/>
                </a:solidFill>
                <a:effectLst>
                  <a:outerShdw blurRad="38100" dist="38100" dir="2700000" algn="tl">
                    <a:srgbClr val="C0C0C0"/>
                  </a:outerShdw>
                </a:effectLst>
                <a:latin typeface="Times New Roman" pitchFamily="18" charset="0"/>
                <a:ea typeface="方正舒体" pitchFamily="2" charset="-122"/>
              </a:rPr>
              <a:t>白盒测试</a:t>
            </a:r>
            <a:endParaRPr kumimoji="1" lang="zh-CN" altLang="en-US" sz="2800" u="sng" dirty="0">
              <a:solidFill>
                <a:schemeClr val="bg1"/>
              </a:solidFill>
              <a:effectLst>
                <a:outerShdw blurRad="38100" dist="38100" dir="2700000" algn="tl">
                  <a:srgbClr val="C0C0C0"/>
                </a:outerShdw>
              </a:effectLst>
              <a:latin typeface="Times New Roman" pitchFamily="18" charset="0"/>
              <a:ea typeface="宋体" pitchFamily="2" charset="-122"/>
            </a:endParaRPr>
          </a:p>
        </p:txBody>
      </p:sp>
      <p:sp>
        <p:nvSpPr>
          <p:cNvPr id="10243" name="TextBox 1"/>
          <p:cNvSpPr txBox="1">
            <a:spLocks noChangeArrowheads="1"/>
          </p:cNvSpPr>
          <p:nvPr/>
        </p:nvSpPr>
        <p:spPr bwMode="auto">
          <a:xfrm>
            <a:off x="3059113" y="4941888"/>
            <a:ext cx="5143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r>
              <a:rPr kumimoji="1" lang="zh-CN" altLang="en-US" sz="2800" dirty="0">
                <a:solidFill>
                  <a:schemeClr val="bg2"/>
                </a:solidFill>
                <a:latin typeface="Times New Roman" pitchFamily="18" charset="0"/>
                <a:ea typeface="黑体" pitchFamily="49" charset="-122"/>
              </a:rPr>
              <a:t>计算机与信息工程学院   张红军</a:t>
            </a:r>
            <a:endParaRPr kumimoji="1" lang="en-US" altLang="zh-CN" sz="2800" dirty="0">
              <a:solidFill>
                <a:schemeClr val="bg2"/>
              </a:solidFill>
              <a:latin typeface="Times New Roman" pitchFamily="18" charset="0"/>
              <a:ea typeface="黑体" pitchFamily="49" charset="-122"/>
            </a:endParaRPr>
          </a:p>
          <a:p>
            <a:pPr eaLnBrk="1" hangingPunct="1"/>
            <a:r>
              <a:rPr kumimoji="1" lang="zh-CN" altLang="en-US" sz="2800" dirty="0">
                <a:solidFill>
                  <a:schemeClr val="bg2"/>
                </a:solidFill>
                <a:latin typeface="Times New Roman" pitchFamily="18" charset="0"/>
                <a:ea typeface="黑体" pitchFamily="49" charset="-122"/>
              </a:rPr>
              <a:t>电话：</a:t>
            </a:r>
            <a:r>
              <a:rPr kumimoji="1" lang="en-US" altLang="zh-CN" sz="2800" dirty="0">
                <a:solidFill>
                  <a:schemeClr val="bg2"/>
                </a:solidFill>
                <a:latin typeface="Times New Roman" pitchFamily="18" charset="0"/>
                <a:ea typeface="黑体" pitchFamily="49" charset="-122"/>
              </a:rPr>
              <a:t>15037159056</a:t>
            </a:r>
          </a:p>
          <a:p>
            <a:pPr eaLnBrk="1" hangingPunct="1"/>
            <a:r>
              <a:rPr kumimoji="1" lang="zh-CN" altLang="en-US" sz="2800" dirty="0">
                <a:solidFill>
                  <a:schemeClr val="bg2"/>
                </a:solidFill>
                <a:latin typeface="Times New Roman" pitchFamily="18" charset="0"/>
                <a:ea typeface="黑体" pitchFamily="49" charset="-122"/>
              </a:rPr>
              <a:t>邮箱：</a:t>
            </a:r>
            <a:r>
              <a:rPr kumimoji="1" lang="en-US" altLang="zh-CN" sz="2800" dirty="0">
                <a:solidFill>
                  <a:schemeClr val="bg2"/>
                </a:solidFill>
                <a:latin typeface="Times New Roman" pitchFamily="18" charset="0"/>
                <a:ea typeface="黑体" pitchFamily="49" charset="-122"/>
              </a:rPr>
              <a:t>136501221@qq.com</a:t>
            </a:r>
            <a:endParaRPr kumimoji="1" lang="zh-CN" altLang="en-US" sz="2800" dirty="0">
              <a:solidFill>
                <a:schemeClr val="bg2"/>
              </a:solidFill>
              <a:latin typeface="Times New Roman" pitchFamily="18" charset="0"/>
              <a:ea typeface="黑体" pitchFamily="49"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AutoShape 2"/>
          <p:cNvSpPr>
            <a:spLocks noGrp="1" noChangeArrowheads="1"/>
          </p:cNvSpPr>
          <p:nvPr>
            <p:ph type="title"/>
          </p:nvPr>
        </p:nvSpPr>
        <p:spPr/>
        <p:txBody>
          <a:bodyPr/>
          <a:lstStyle/>
          <a:p>
            <a:pPr>
              <a:defRPr/>
            </a:pPr>
            <a:r>
              <a:rPr lang="zh-CN" altLang="en-US" smtClean="0"/>
              <a:t>白盒测试的实施步骤</a:t>
            </a:r>
          </a:p>
        </p:txBody>
      </p:sp>
      <p:sp>
        <p:nvSpPr>
          <p:cNvPr id="24579" name="Rectangle 3"/>
          <p:cNvSpPr>
            <a:spLocks noGrp="1" noChangeArrowheads="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zh-CN" altLang="en-US" sz="2800" dirty="0" smtClean="0">
                <a:solidFill>
                  <a:srgbClr val="000000"/>
                </a:solidFill>
              </a:rPr>
              <a:t>测试</a:t>
            </a:r>
            <a:r>
              <a:rPr lang="zh-CN" altLang="en-US" sz="2800" b="1" dirty="0" smtClean="0">
                <a:solidFill>
                  <a:srgbClr val="FF0000"/>
                </a:solidFill>
              </a:rPr>
              <a:t>计划</a:t>
            </a:r>
            <a:r>
              <a:rPr lang="zh-CN" altLang="en-US" sz="2800" dirty="0" smtClean="0">
                <a:solidFill>
                  <a:srgbClr val="000000"/>
                </a:solidFill>
              </a:rPr>
              <a:t>阶段</a:t>
            </a:r>
          </a:p>
          <a:p>
            <a:pPr lvl="1">
              <a:defRPr/>
            </a:pPr>
            <a:r>
              <a:rPr lang="zh-CN" altLang="en-US" sz="2400" dirty="0" smtClean="0"/>
              <a:t>根据需求说明书，制定测试进度计划。</a:t>
            </a:r>
          </a:p>
          <a:p>
            <a:pPr>
              <a:defRPr/>
            </a:pPr>
            <a:r>
              <a:rPr lang="zh-CN" altLang="en-US" sz="2800" dirty="0" smtClean="0">
                <a:solidFill>
                  <a:srgbClr val="000000"/>
                </a:solidFill>
              </a:rPr>
              <a:t>测试</a:t>
            </a:r>
            <a:r>
              <a:rPr lang="zh-CN" altLang="en-US" sz="2800" b="1" dirty="0" smtClean="0">
                <a:solidFill>
                  <a:srgbClr val="FF0000"/>
                </a:solidFill>
              </a:rPr>
              <a:t>设计</a:t>
            </a:r>
            <a:r>
              <a:rPr lang="zh-CN" altLang="en-US" sz="2800" dirty="0" smtClean="0">
                <a:solidFill>
                  <a:srgbClr val="000000"/>
                </a:solidFill>
              </a:rPr>
              <a:t>阶段</a:t>
            </a:r>
          </a:p>
          <a:p>
            <a:pPr lvl="1">
              <a:defRPr/>
            </a:pPr>
            <a:r>
              <a:rPr lang="zh-CN" altLang="en-US" sz="2400" dirty="0" smtClean="0"/>
              <a:t>依据程序设计说明书，按照一定规范化的方法进行软件结构划分和</a:t>
            </a:r>
            <a:r>
              <a:rPr lang="zh-CN" altLang="en-US" b="1" dirty="0">
                <a:solidFill>
                  <a:srgbClr val="FF0000"/>
                </a:solidFill>
                <a:cs typeface="+mn-cs"/>
              </a:rPr>
              <a:t>设计测试用例</a:t>
            </a:r>
            <a:r>
              <a:rPr lang="zh-CN" altLang="en-US" sz="2400" dirty="0" smtClean="0"/>
              <a:t>。</a:t>
            </a:r>
          </a:p>
          <a:p>
            <a:pPr>
              <a:defRPr/>
            </a:pPr>
            <a:r>
              <a:rPr lang="zh-CN" altLang="en-US" sz="2800" dirty="0" smtClean="0">
                <a:solidFill>
                  <a:srgbClr val="000000"/>
                </a:solidFill>
              </a:rPr>
              <a:t>测试</a:t>
            </a:r>
            <a:r>
              <a:rPr lang="zh-CN" altLang="en-US" sz="2800" b="1" dirty="0" smtClean="0">
                <a:solidFill>
                  <a:srgbClr val="FF0000"/>
                </a:solidFill>
              </a:rPr>
              <a:t>执行</a:t>
            </a:r>
            <a:r>
              <a:rPr lang="zh-CN" altLang="en-US" sz="2800" dirty="0" smtClean="0">
                <a:solidFill>
                  <a:srgbClr val="000000"/>
                </a:solidFill>
              </a:rPr>
              <a:t>阶段</a:t>
            </a:r>
          </a:p>
          <a:p>
            <a:pPr lvl="1">
              <a:defRPr/>
            </a:pPr>
            <a:r>
              <a:rPr lang="zh-CN" altLang="en-US" b="1" dirty="0" smtClean="0">
                <a:solidFill>
                  <a:srgbClr val="FF0000"/>
                </a:solidFill>
                <a:cs typeface="+mn-cs"/>
              </a:rPr>
              <a:t>输入或运行测试用例</a:t>
            </a:r>
            <a:r>
              <a:rPr lang="zh-CN" altLang="en-US" sz="2400" dirty="0" smtClean="0"/>
              <a:t>，得到测试结果。</a:t>
            </a:r>
          </a:p>
          <a:p>
            <a:pPr>
              <a:defRPr/>
            </a:pPr>
            <a:r>
              <a:rPr lang="zh-CN" altLang="en-US" sz="2800" dirty="0" smtClean="0">
                <a:solidFill>
                  <a:srgbClr val="000000"/>
                </a:solidFill>
              </a:rPr>
              <a:t>测试</a:t>
            </a:r>
            <a:r>
              <a:rPr lang="zh-CN" altLang="en-US" sz="2800" b="1" dirty="0" smtClean="0">
                <a:solidFill>
                  <a:srgbClr val="FF0000"/>
                </a:solidFill>
              </a:rPr>
              <a:t>总结</a:t>
            </a:r>
            <a:r>
              <a:rPr lang="zh-CN" altLang="en-US" sz="2800" dirty="0" smtClean="0">
                <a:solidFill>
                  <a:srgbClr val="000000"/>
                </a:solidFill>
              </a:rPr>
              <a:t>阶段</a:t>
            </a:r>
          </a:p>
          <a:p>
            <a:pPr lvl="1">
              <a:defRPr/>
            </a:pPr>
            <a:r>
              <a:rPr lang="zh-CN" altLang="en-US" sz="2400" dirty="0" smtClean="0"/>
              <a:t>对比测试的结果和代码的预期结果，</a:t>
            </a:r>
            <a:r>
              <a:rPr lang="zh-CN" altLang="en-US" b="1" dirty="0">
                <a:solidFill>
                  <a:srgbClr val="FF0000"/>
                </a:solidFill>
                <a:cs typeface="+mn-cs"/>
              </a:rPr>
              <a:t>分析错误原因</a:t>
            </a:r>
            <a:r>
              <a:rPr lang="zh-CN" altLang="en-US" sz="2400" dirty="0" smtClean="0"/>
              <a:t>，找到并解决错误。</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 calcmode="lin" valueType="num">
                                      <p:cBhvr additive="base">
                                        <p:cTn id="7"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9">
                                            <p:txEl>
                                              <p:pRg st="3" end="3"/>
                                            </p:txEl>
                                          </p:spTgt>
                                        </p:tgtEl>
                                        <p:attrNameLst>
                                          <p:attrName>style.visibility</p:attrName>
                                        </p:attrNameLst>
                                      </p:cBhvr>
                                      <p:to>
                                        <p:strVal val="visible"/>
                                      </p:to>
                                    </p:set>
                                    <p:anim calcmode="lin" valueType="num">
                                      <p:cBhvr additive="base">
                                        <p:cTn id="11"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anim calcmode="lin" valueType="num">
                                      <p:cBhvr additive="base">
                                        <p:cTn id="17"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57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anim calcmode="lin" valueType="num">
                                      <p:cBhvr additive="base">
                                        <p:cTn id="21"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4579">
                                            <p:txEl>
                                              <p:pRg st="6" end="6"/>
                                            </p:txEl>
                                          </p:spTgt>
                                        </p:tgtEl>
                                        <p:attrNameLst>
                                          <p:attrName>style.visibility</p:attrName>
                                        </p:attrNameLst>
                                      </p:cBhvr>
                                      <p:to>
                                        <p:strVal val="visible"/>
                                      </p:to>
                                    </p:set>
                                    <p:anim calcmode="lin" valueType="num">
                                      <p:cBhvr additive="base">
                                        <p:cTn id="27" dur="5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57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579">
                                            <p:txEl>
                                              <p:pRg st="7" end="7"/>
                                            </p:txEl>
                                          </p:spTgt>
                                        </p:tgtEl>
                                        <p:attrNameLst>
                                          <p:attrName>style.visibility</p:attrName>
                                        </p:attrNameLst>
                                      </p:cBhvr>
                                      <p:to>
                                        <p:strVal val="visible"/>
                                      </p:to>
                                    </p:set>
                                    <p:anim calcmode="lin" valueType="num">
                                      <p:cBhvr additive="base">
                                        <p:cTn id="31" dur="500" fill="hold"/>
                                        <p:tgtEl>
                                          <p:spTgt spid="2457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2"/>
          <p:cNvSpPr>
            <a:spLocks noGrp="1" noChangeArrowheads="1"/>
          </p:cNvSpPr>
          <p:nvPr>
            <p:ph type="title"/>
          </p:nvPr>
        </p:nvSpPr>
        <p:spPr/>
        <p:txBody>
          <a:bodyPr/>
          <a:lstStyle/>
          <a:p>
            <a:pPr>
              <a:defRPr/>
            </a:pPr>
            <a:r>
              <a:rPr lang="zh-CN" altLang="en-US" dirty="0" smtClean="0"/>
              <a:t>白盒测试分类</a:t>
            </a:r>
          </a:p>
        </p:txBody>
      </p:sp>
      <p:sp>
        <p:nvSpPr>
          <p:cNvPr id="40755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2800" dirty="0" smtClean="0">
                <a:solidFill>
                  <a:srgbClr val="FF0000"/>
                </a:solidFill>
              </a:rPr>
              <a:t>静态方法</a:t>
            </a:r>
            <a:r>
              <a:rPr lang="en-US" altLang="zh-CN" sz="2800" dirty="0" smtClean="0">
                <a:solidFill>
                  <a:srgbClr val="FF0000"/>
                </a:solidFill>
              </a:rPr>
              <a:t>(</a:t>
            </a:r>
            <a:r>
              <a:rPr lang="zh-CN" altLang="en-US" sz="2800" dirty="0" smtClean="0">
                <a:solidFill>
                  <a:srgbClr val="FF0000"/>
                </a:solidFill>
              </a:rPr>
              <a:t>静态分析</a:t>
            </a:r>
            <a:r>
              <a:rPr lang="en-US" altLang="zh-CN" sz="2800" dirty="0" smtClean="0">
                <a:solidFill>
                  <a:srgbClr val="FF0000"/>
                </a:solidFill>
              </a:rPr>
              <a:t>)</a:t>
            </a:r>
            <a:endParaRPr lang="zh-CN" altLang="en-US" sz="2800" dirty="0" smtClean="0">
              <a:solidFill>
                <a:srgbClr val="FF0000"/>
              </a:solidFill>
            </a:endParaRPr>
          </a:p>
          <a:p>
            <a:pPr lvl="1"/>
            <a:r>
              <a:rPr lang="zh-CN" altLang="en-US" sz="2400" dirty="0" smtClean="0">
                <a:solidFill>
                  <a:srgbClr val="000000"/>
                </a:solidFill>
              </a:rPr>
              <a:t>检查软件的表示和描述是否一致，有没有冲突或歧义</a:t>
            </a:r>
          </a:p>
          <a:p>
            <a:pPr lvl="1"/>
            <a:r>
              <a:rPr lang="zh-CN" altLang="en-US" sz="2400" dirty="0" smtClean="0"/>
              <a:t>代码检查、静态结构分析，可能借助某些工具实现</a:t>
            </a:r>
          </a:p>
          <a:p>
            <a:pPr lvl="1"/>
            <a:r>
              <a:rPr lang="zh-CN" altLang="en-US" sz="2400" dirty="0" smtClean="0"/>
              <a:t>静态分析</a:t>
            </a:r>
            <a:r>
              <a:rPr lang="zh-CN" altLang="en-US" sz="2400" dirty="0" smtClean="0">
                <a:solidFill>
                  <a:srgbClr val="990033"/>
                </a:solidFill>
              </a:rPr>
              <a:t>能够有效</a:t>
            </a:r>
            <a:r>
              <a:rPr lang="zh-CN" altLang="en-US" sz="2400" dirty="0" smtClean="0"/>
              <a:t>地发现</a:t>
            </a:r>
            <a:r>
              <a:rPr lang="en-US" altLang="zh-CN" sz="2400" dirty="0" smtClean="0"/>
              <a:t>30%</a:t>
            </a:r>
            <a:r>
              <a:rPr lang="zh-CN" altLang="en-US" sz="2400" dirty="0" smtClean="0"/>
              <a:t>～</a:t>
            </a:r>
            <a:r>
              <a:rPr lang="en-US" altLang="zh-CN" sz="2400" dirty="0" smtClean="0"/>
              <a:t>70%</a:t>
            </a:r>
            <a:r>
              <a:rPr lang="zh-CN" altLang="en-US" sz="2400" dirty="0" smtClean="0"/>
              <a:t>的逻辑设计和编码错误</a:t>
            </a:r>
          </a:p>
          <a:p>
            <a:pPr lvl="1"/>
            <a:r>
              <a:rPr lang="zh-CN" altLang="en-US" sz="2400" dirty="0" smtClean="0">
                <a:solidFill>
                  <a:srgbClr val="990033"/>
                </a:solidFill>
              </a:rPr>
              <a:t>定性分析</a:t>
            </a:r>
            <a:r>
              <a:rPr lang="zh-CN" altLang="en-US" sz="2400" dirty="0" smtClean="0"/>
              <a:t>软件质量</a:t>
            </a:r>
          </a:p>
          <a:p>
            <a:r>
              <a:rPr lang="zh-CN" altLang="en-US" sz="2800" dirty="0" smtClean="0">
                <a:solidFill>
                  <a:srgbClr val="FF0000"/>
                </a:solidFill>
              </a:rPr>
              <a:t>动态方法</a:t>
            </a:r>
          </a:p>
          <a:p>
            <a:pPr lvl="1"/>
            <a:r>
              <a:rPr lang="zh-CN" altLang="en-US" sz="2400" dirty="0" smtClean="0"/>
              <a:t>逻辑覆盖</a:t>
            </a:r>
          </a:p>
          <a:p>
            <a:pPr lvl="1"/>
            <a:r>
              <a:rPr lang="zh-CN" altLang="en-US" sz="2400" dirty="0" smtClean="0"/>
              <a:t>基本路径覆盖</a:t>
            </a:r>
            <a:endParaRPr lang="en-US" altLang="zh-CN" sz="2400" dirty="0" smtClean="0"/>
          </a:p>
          <a:p>
            <a:pPr lvl="1"/>
            <a:r>
              <a:rPr lang="en-US" altLang="zh-CN" sz="2400" dirty="0" smtClean="0"/>
              <a:t>Z</a:t>
            </a:r>
            <a:r>
              <a:rPr lang="zh-CN" altLang="en-US" sz="2400" dirty="0" smtClean="0"/>
              <a:t>路径</a:t>
            </a:r>
            <a:r>
              <a:rPr lang="zh-CN" altLang="en-US" sz="2400" dirty="0"/>
              <a:t>覆盖测试</a:t>
            </a:r>
            <a:endParaRPr lang="en-US" altLang="zh-CN" sz="2400"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7555">
                                            <p:txEl>
                                              <p:pRg st="1" end="1"/>
                                            </p:txEl>
                                          </p:spTgt>
                                        </p:tgtEl>
                                        <p:attrNameLst>
                                          <p:attrName>style.visibility</p:attrName>
                                        </p:attrNameLst>
                                      </p:cBhvr>
                                      <p:to>
                                        <p:strVal val="visible"/>
                                      </p:to>
                                    </p:set>
                                    <p:animEffect transition="in" filter="blinds(horizontal)">
                                      <p:cBhvr>
                                        <p:cTn id="7" dur="500"/>
                                        <p:tgtEl>
                                          <p:spTgt spid="4075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7555">
                                            <p:txEl>
                                              <p:pRg st="2" end="2"/>
                                            </p:txEl>
                                          </p:spTgt>
                                        </p:tgtEl>
                                        <p:attrNameLst>
                                          <p:attrName>style.visibility</p:attrName>
                                        </p:attrNameLst>
                                      </p:cBhvr>
                                      <p:to>
                                        <p:strVal val="visible"/>
                                      </p:to>
                                    </p:set>
                                    <p:animEffect transition="in" filter="blinds(horizontal)">
                                      <p:cBhvr>
                                        <p:cTn id="12" dur="500"/>
                                        <p:tgtEl>
                                          <p:spTgt spid="4075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7555">
                                            <p:txEl>
                                              <p:pRg st="3" end="3"/>
                                            </p:txEl>
                                          </p:spTgt>
                                        </p:tgtEl>
                                        <p:attrNameLst>
                                          <p:attrName>style.visibility</p:attrName>
                                        </p:attrNameLst>
                                      </p:cBhvr>
                                      <p:to>
                                        <p:strVal val="visible"/>
                                      </p:to>
                                    </p:set>
                                    <p:animEffect transition="in" filter="blinds(horizontal)">
                                      <p:cBhvr>
                                        <p:cTn id="17" dur="500"/>
                                        <p:tgtEl>
                                          <p:spTgt spid="40755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7555">
                                            <p:txEl>
                                              <p:pRg st="4" end="4"/>
                                            </p:txEl>
                                          </p:spTgt>
                                        </p:tgtEl>
                                        <p:attrNameLst>
                                          <p:attrName>style.visibility</p:attrName>
                                        </p:attrNameLst>
                                      </p:cBhvr>
                                      <p:to>
                                        <p:strVal val="visible"/>
                                      </p:to>
                                    </p:set>
                                    <p:animEffect transition="in" filter="blinds(horizontal)">
                                      <p:cBhvr>
                                        <p:cTn id="22" dur="500"/>
                                        <p:tgtEl>
                                          <p:spTgt spid="40755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7555">
                                            <p:txEl>
                                              <p:pRg st="6" end="6"/>
                                            </p:txEl>
                                          </p:spTgt>
                                        </p:tgtEl>
                                        <p:attrNameLst>
                                          <p:attrName>style.visibility</p:attrName>
                                        </p:attrNameLst>
                                      </p:cBhvr>
                                      <p:to>
                                        <p:strVal val="visible"/>
                                      </p:to>
                                    </p:set>
                                    <p:animEffect transition="in" filter="blinds(horizontal)">
                                      <p:cBhvr>
                                        <p:cTn id="27" dur="500"/>
                                        <p:tgtEl>
                                          <p:spTgt spid="40755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407555">
                                            <p:txEl>
                                              <p:pRg st="7" end="7"/>
                                            </p:txEl>
                                          </p:spTgt>
                                        </p:tgtEl>
                                        <p:attrNameLst>
                                          <p:attrName>style.visibility</p:attrName>
                                        </p:attrNameLst>
                                      </p:cBhvr>
                                      <p:to>
                                        <p:strVal val="visible"/>
                                      </p:to>
                                    </p:set>
                                    <p:animEffect transition="in" filter="blinds(horizontal)">
                                      <p:cBhvr>
                                        <p:cTn id="30" dur="500"/>
                                        <p:tgtEl>
                                          <p:spTgt spid="407555">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07555">
                                            <p:txEl>
                                              <p:pRg st="8" end="8"/>
                                            </p:txEl>
                                          </p:spTgt>
                                        </p:tgtEl>
                                        <p:attrNameLst>
                                          <p:attrName>style.visibility</p:attrName>
                                        </p:attrNameLst>
                                      </p:cBhvr>
                                      <p:to>
                                        <p:strVal val="visible"/>
                                      </p:to>
                                    </p:set>
                                    <p:animEffect transition="in" filter="blinds(horizontal)">
                                      <p:cBhvr>
                                        <p:cTn id="33" dur="500"/>
                                        <p:tgtEl>
                                          <p:spTgt spid="4075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3" name="Rectangle 6"/>
          <p:cNvSpPr>
            <a:spLocks noGrp="1" noChangeArrowheads="1"/>
          </p:cNvSpPr>
          <p:nvPr>
            <p:ph type="subTitle" idx="4294967295"/>
          </p:nvPr>
        </p:nvSpPr>
        <p:spPr bwMode="auto">
          <a:xfrm>
            <a:off x="1295400" y="2819400"/>
            <a:ext cx="6400800" cy="1752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eaLnBrk="1" hangingPunct="1">
              <a:buNone/>
              <a:defRPr/>
            </a:pPr>
            <a:r>
              <a:rPr lang="zh-CN" altLang="en-US" sz="4800" b="1" kern="1200" dirty="0">
                <a:solidFill>
                  <a:schemeClr val="bg2"/>
                </a:solidFill>
                <a:latin typeface="宋体" pitchFamily="2" charset="-122"/>
                <a:ea typeface="宋体" pitchFamily="2" charset="-122"/>
              </a:rPr>
              <a:t>控制流分析</a:t>
            </a:r>
          </a:p>
        </p:txBody>
      </p:sp>
    </p:spTree>
    <p:extLst>
      <p:ext uri="{BB962C8B-B14F-4D97-AF65-F5344CB8AC3E}">
        <p14:creationId xmlns:p14="http://schemas.microsoft.com/office/powerpoint/2010/main" val="2832008118"/>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a:xfrm>
            <a:off x="457200" y="609600"/>
            <a:ext cx="8229600" cy="609600"/>
          </a:xfrm>
        </p:spPr>
        <p:txBody>
          <a:bodyPr/>
          <a:lstStyle/>
          <a:p>
            <a:pPr>
              <a:defRPr/>
            </a:pPr>
            <a:r>
              <a:rPr lang="zh-CN" altLang="en-US" dirty="0" smtClean="0"/>
              <a:t>控制流分析目的</a:t>
            </a:r>
          </a:p>
        </p:txBody>
      </p:sp>
      <p:sp>
        <p:nvSpPr>
          <p:cNvPr id="41267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en-US" dirty="0"/>
              <a:t>控制流分析要解决的</a:t>
            </a:r>
            <a:r>
              <a:rPr lang="zh-CN" altLang="en-US" dirty="0" smtClean="0"/>
              <a:t>问题</a:t>
            </a:r>
            <a:endParaRPr lang="en-US" altLang="zh-CN" dirty="0" smtClean="0"/>
          </a:p>
          <a:p>
            <a:r>
              <a:rPr lang="zh-CN" altLang="en-US" dirty="0"/>
              <a:t>什么因素导致程序结构变得复杂？</a:t>
            </a:r>
          </a:p>
          <a:p>
            <a:r>
              <a:rPr lang="zh-CN" altLang="en-US" dirty="0" smtClean="0"/>
              <a:t>如何</a:t>
            </a:r>
            <a:r>
              <a:rPr lang="zh-CN" altLang="en-US" dirty="0"/>
              <a:t>衡量程序结构的复杂程度？</a:t>
            </a:r>
          </a:p>
          <a:p>
            <a:r>
              <a:rPr lang="zh-CN" altLang="en-US" dirty="0" smtClean="0"/>
              <a:t>控制程序</a:t>
            </a:r>
            <a:r>
              <a:rPr lang="zh-CN" altLang="en-US" dirty="0"/>
              <a:t>执行流程发生变化的主要因素是</a:t>
            </a:r>
            <a:r>
              <a:rPr lang="zh-CN" altLang="en-US" dirty="0" smtClean="0"/>
              <a:t>什么</a:t>
            </a:r>
            <a:r>
              <a:rPr lang="zh-CN" altLang="en-US" dirty="0"/>
              <a:t>？</a:t>
            </a:r>
          </a:p>
          <a:p>
            <a:r>
              <a:rPr lang="zh-CN" altLang="en-US" dirty="0" smtClean="0"/>
              <a:t>如何</a:t>
            </a:r>
            <a:r>
              <a:rPr lang="zh-CN" altLang="en-US" dirty="0"/>
              <a:t>测试这些因素，并确保测试的效率？</a:t>
            </a:r>
          </a:p>
        </p:txBody>
      </p:sp>
    </p:spTree>
    <p:extLst>
      <p:ext uri="{BB962C8B-B14F-4D97-AF65-F5344CB8AC3E}">
        <p14:creationId xmlns:p14="http://schemas.microsoft.com/office/powerpoint/2010/main" val="434052113"/>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p:txBody>
          <a:bodyPr/>
          <a:lstStyle/>
          <a:p>
            <a:pPr>
              <a:defRPr/>
            </a:pPr>
            <a:r>
              <a:rPr lang="zh-CN" altLang="en-US" dirty="0" smtClean="0"/>
              <a:t>程序结构</a:t>
            </a:r>
          </a:p>
        </p:txBody>
      </p:sp>
      <p:sp>
        <p:nvSpPr>
          <p:cNvPr id="41267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en-US" dirty="0"/>
              <a:t>线性</a:t>
            </a:r>
            <a:r>
              <a:rPr lang="zh-CN" altLang="en-US" dirty="0" smtClean="0"/>
              <a:t>结构</a:t>
            </a:r>
            <a:endParaRPr lang="en-US" altLang="zh-CN" dirty="0" smtClean="0"/>
          </a:p>
          <a:p>
            <a:pPr marL="0" indent="0">
              <a:buNone/>
            </a:pPr>
            <a:r>
              <a:rPr lang="en-US" altLang="zh-CN" dirty="0"/>
              <a:t>void Func1( </a:t>
            </a:r>
            <a:r>
              <a:rPr lang="en-US" altLang="zh-CN" dirty="0" err="1"/>
              <a:t>int</a:t>
            </a:r>
            <a:r>
              <a:rPr lang="en-US" altLang="zh-CN" dirty="0"/>
              <a:t> a )</a:t>
            </a:r>
          </a:p>
          <a:p>
            <a:pPr marL="0" indent="0">
              <a:buNone/>
            </a:pPr>
            <a:r>
              <a:rPr lang="en-US" altLang="zh-CN" dirty="0"/>
              <a:t>{</a:t>
            </a:r>
          </a:p>
          <a:p>
            <a:pPr marL="0" indent="0">
              <a:buNone/>
            </a:pPr>
            <a:r>
              <a:rPr lang="en-US" altLang="zh-CN" dirty="0" smtClean="0"/>
              <a:t>   </a:t>
            </a:r>
            <a:r>
              <a:rPr lang="en-US" altLang="zh-CN" dirty="0" err="1" smtClean="0"/>
              <a:t>int</a:t>
            </a:r>
            <a:r>
              <a:rPr lang="en-US" altLang="zh-CN" dirty="0" smtClean="0"/>
              <a:t> </a:t>
            </a:r>
            <a:r>
              <a:rPr lang="en-US" altLang="zh-CN" dirty="0"/>
              <a:t>b;</a:t>
            </a:r>
          </a:p>
          <a:p>
            <a:pPr marL="0" indent="0">
              <a:buNone/>
            </a:pPr>
            <a:r>
              <a:rPr lang="en-US" altLang="zh-CN" dirty="0" smtClean="0"/>
              <a:t>   b </a:t>
            </a:r>
            <a:r>
              <a:rPr lang="en-US" altLang="zh-CN" dirty="0"/>
              <a:t>= a + 1;</a:t>
            </a:r>
          </a:p>
          <a:p>
            <a:pPr marL="0" indent="0">
              <a:buNone/>
            </a:pPr>
            <a:r>
              <a:rPr lang="en-US" altLang="zh-CN" dirty="0" smtClean="0"/>
              <a:t>   </a:t>
            </a:r>
            <a:r>
              <a:rPr lang="en-US" altLang="zh-CN" dirty="0" err="1" smtClean="0"/>
              <a:t>printf</a:t>
            </a:r>
            <a:r>
              <a:rPr lang="en-US" altLang="zh-CN" dirty="0"/>
              <a:t>( “a = %d, b = %d\n”, a, b );</a:t>
            </a:r>
          </a:p>
          <a:p>
            <a:pPr marL="0" indent="0">
              <a:buNone/>
            </a:pPr>
            <a:r>
              <a:rPr lang="en-US" altLang="zh-CN" dirty="0" smtClean="0"/>
              <a:t>}</a:t>
            </a:r>
            <a:endParaRPr lang="en-US" altLang="zh-CN" dirty="0"/>
          </a:p>
        </p:txBody>
      </p:sp>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30" y="1676446"/>
            <a:ext cx="518870" cy="426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827756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p:txBody>
          <a:bodyPr/>
          <a:lstStyle/>
          <a:p>
            <a:pPr>
              <a:defRPr/>
            </a:pPr>
            <a:r>
              <a:rPr lang="zh-CN" altLang="en-US" dirty="0"/>
              <a:t>程序结构</a:t>
            </a:r>
            <a:endParaRPr lang="zh-CN" altLang="en-US" dirty="0" smtClean="0"/>
          </a:p>
        </p:txBody>
      </p:sp>
      <p:sp>
        <p:nvSpPr>
          <p:cNvPr id="41267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0"/>
              </a:spcBef>
              <a:buNone/>
            </a:pPr>
            <a:r>
              <a:rPr lang="zh-CN" altLang="en-US" dirty="0"/>
              <a:t>条件判定</a:t>
            </a:r>
            <a:r>
              <a:rPr lang="zh-CN" altLang="en-US" dirty="0" smtClean="0"/>
              <a:t>结构</a:t>
            </a:r>
            <a:endParaRPr lang="en-US" altLang="zh-CN" dirty="0" smtClean="0"/>
          </a:p>
          <a:p>
            <a:pPr marL="0" indent="0">
              <a:spcBef>
                <a:spcPts val="0"/>
              </a:spcBef>
              <a:buNone/>
            </a:pPr>
            <a:r>
              <a:rPr lang="en-US" altLang="zh-CN" dirty="0" smtClean="0"/>
              <a:t>void </a:t>
            </a:r>
            <a:r>
              <a:rPr lang="en-US" altLang="zh-CN" dirty="0"/>
              <a:t>Func2( </a:t>
            </a:r>
            <a:r>
              <a:rPr lang="en-US" altLang="zh-CN" dirty="0" err="1"/>
              <a:t>int</a:t>
            </a:r>
            <a:r>
              <a:rPr lang="en-US" altLang="zh-CN" dirty="0"/>
              <a:t> a )</a:t>
            </a:r>
          </a:p>
          <a:p>
            <a:pPr marL="0" indent="0">
              <a:spcBef>
                <a:spcPts val="0"/>
              </a:spcBef>
              <a:buNone/>
            </a:pPr>
            <a:r>
              <a:rPr lang="en-US" altLang="zh-CN" dirty="0"/>
              <a:t>{</a:t>
            </a:r>
          </a:p>
          <a:p>
            <a:pPr marL="0" indent="0">
              <a:spcBef>
                <a:spcPts val="0"/>
              </a:spcBef>
              <a:buNone/>
            </a:pPr>
            <a:r>
              <a:rPr lang="en-US" altLang="zh-CN" dirty="0" smtClean="0"/>
              <a:t>   </a:t>
            </a:r>
            <a:r>
              <a:rPr lang="en-US" altLang="zh-CN" dirty="0" err="1" smtClean="0"/>
              <a:t>int</a:t>
            </a:r>
            <a:r>
              <a:rPr lang="en-US" altLang="zh-CN" dirty="0" smtClean="0"/>
              <a:t> </a:t>
            </a:r>
            <a:r>
              <a:rPr lang="en-US" altLang="zh-CN" dirty="0"/>
              <a:t>b = 0;  </a:t>
            </a:r>
            <a:endParaRPr lang="en-US" altLang="zh-CN" dirty="0" smtClean="0"/>
          </a:p>
          <a:p>
            <a:pPr marL="0" indent="0">
              <a:spcBef>
                <a:spcPts val="0"/>
              </a:spcBef>
              <a:buNone/>
            </a:pPr>
            <a:r>
              <a:rPr lang="en-US" altLang="zh-CN" dirty="0" smtClean="0"/>
              <a:t>   if</a:t>
            </a:r>
            <a:r>
              <a:rPr lang="en-US" altLang="zh-CN" dirty="0"/>
              <a:t>( a &gt; 1 )</a:t>
            </a:r>
          </a:p>
          <a:p>
            <a:pPr marL="0" indent="0">
              <a:spcBef>
                <a:spcPts val="0"/>
              </a:spcBef>
              <a:buNone/>
            </a:pPr>
            <a:r>
              <a:rPr lang="en-US" altLang="zh-CN" dirty="0" smtClean="0"/>
              <a:t>       b </a:t>
            </a:r>
            <a:r>
              <a:rPr lang="en-US" altLang="zh-CN" dirty="0"/>
              <a:t>= a + 1;  </a:t>
            </a:r>
            <a:endParaRPr lang="en-US" altLang="zh-CN" dirty="0" smtClean="0"/>
          </a:p>
          <a:p>
            <a:pPr marL="0" indent="0">
              <a:spcBef>
                <a:spcPts val="0"/>
              </a:spcBef>
              <a:buNone/>
            </a:pPr>
            <a:r>
              <a:rPr lang="en-US" altLang="zh-CN" dirty="0" smtClean="0"/>
              <a:t>   else</a:t>
            </a:r>
            <a:endParaRPr lang="en-US" altLang="zh-CN" dirty="0"/>
          </a:p>
          <a:p>
            <a:pPr marL="0" indent="0">
              <a:spcBef>
                <a:spcPts val="0"/>
              </a:spcBef>
              <a:buNone/>
            </a:pPr>
            <a:r>
              <a:rPr lang="en-US" altLang="zh-CN" dirty="0" smtClean="0"/>
              <a:t>       b </a:t>
            </a:r>
            <a:r>
              <a:rPr lang="en-US" altLang="zh-CN" dirty="0"/>
              <a:t>= a – 1;</a:t>
            </a:r>
          </a:p>
          <a:p>
            <a:pPr marL="0" indent="0">
              <a:spcBef>
                <a:spcPts val="0"/>
              </a:spcBef>
              <a:buNone/>
            </a:pPr>
            <a:r>
              <a:rPr lang="en-US" altLang="zh-CN" dirty="0" smtClean="0"/>
              <a:t>   </a:t>
            </a:r>
            <a:r>
              <a:rPr lang="en-US" altLang="zh-CN" dirty="0" err="1" smtClean="0"/>
              <a:t>printf</a:t>
            </a:r>
            <a:r>
              <a:rPr lang="en-US" altLang="zh-CN" dirty="0"/>
              <a:t>( “a = %d, b = %d\n”, a, b );</a:t>
            </a:r>
          </a:p>
          <a:p>
            <a:pPr marL="0" indent="0">
              <a:spcBef>
                <a:spcPts val="0"/>
              </a:spcBef>
              <a:buNone/>
            </a:pPr>
            <a:r>
              <a:rPr lang="en-US" altLang="zh-CN" dirty="0"/>
              <a:t>}</a:t>
            </a:r>
          </a:p>
        </p:txBody>
      </p:sp>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554" y="1447852"/>
            <a:ext cx="2000250"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88871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additive="base">
                                        <p:cTn id="7" dur="500" fill="hold"/>
                                        <p:tgtEl>
                                          <p:spTgt spid="79874"/>
                                        </p:tgtEl>
                                        <p:attrNameLst>
                                          <p:attrName>ppt_x</p:attrName>
                                        </p:attrNameLst>
                                      </p:cBhvr>
                                      <p:tavLst>
                                        <p:tav tm="0">
                                          <p:val>
                                            <p:strVal val="#ppt_x"/>
                                          </p:val>
                                        </p:tav>
                                        <p:tav tm="100000">
                                          <p:val>
                                            <p:strVal val="#ppt_x"/>
                                          </p:val>
                                        </p:tav>
                                      </p:tavLst>
                                    </p:anim>
                                    <p:anim calcmode="lin" valueType="num">
                                      <p:cBhvr additive="base">
                                        <p:cTn id="8" dur="500" fill="hold"/>
                                        <p:tgtEl>
                                          <p:spTgt spid="798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a:xfrm>
            <a:off x="457200" y="609600"/>
            <a:ext cx="8229600" cy="609600"/>
          </a:xfrm>
        </p:spPr>
        <p:txBody>
          <a:bodyPr/>
          <a:lstStyle/>
          <a:p>
            <a:pPr>
              <a:defRPr/>
            </a:pPr>
            <a:r>
              <a:rPr lang="zh-CN" altLang="en-US" dirty="0"/>
              <a:t>程序结构</a:t>
            </a:r>
            <a:endParaRPr lang="zh-CN" altLang="en-US" dirty="0" smtClean="0"/>
          </a:p>
        </p:txBody>
      </p:sp>
      <p:sp>
        <p:nvSpPr>
          <p:cNvPr id="412675" name="Rectangle 3"/>
          <p:cNvSpPr>
            <a:spLocks noGrp="1" noChangeArrowheads="1"/>
          </p:cNvSpPr>
          <p:nvPr>
            <p:ph idx="1"/>
          </p:nvPr>
        </p:nvSpPr>
        <p:spPr bwMode="auto">
          <a:xfrm>
            <a:off x="152516" y="154957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en-US" dirty="0"/>
              <a:t>条件判定</a:t>
            </a:r>
            <a:r>
              <a:rPr lang="zh-CN" altLang="en-US" dirty="0" smtClean="0"/>
              <a:t>结构</a:t>
            </a:r>
            <a:endParaRPr lang="en-US" altLang="zh-CN" dirty="0" smtClean="0"/>
          </a:p>
          <a:p>
            <a:pPr marL="0" indent="0">
              <a:spcBef>
                <a:spcPts val="0"/>
              </a:spcBef>
              <a:buNone/>
            </a:pPr>
            <a:r>
              <a:rPr lang="en-US" altLang="zh-CN" sz="2800" dirty="0"/>
              <a:t>void Func3( </a:t>
            </a:r>
            <a:r>
              <a:rPr lang="en-US" altLang="zh-CN" sz="2800" dirty="0" err="1"/>
              <a:t>int</a:t>
            </a:r>
            <a:r>
              <a:rPr lang="en-US" altLang="zh-CN" sz="2800" dirty="0"/>
              <a:t> a )</a:t>
            </a:r>
          </a:p>
          <a:p>
            <a:pPr marL="0" indent="0">
              <a:spcBef>
                <a:spcPts val="0"/>
              </a:spcBef>
              <a:buNone/>
            </a:pPr>
            <a:r>
              <a:rPr lang="en-US" altLang="zh-CN" sz="2800" dirty="0"/>
              <a:t>{</a:t>
            </a:r>
          </a:p>
          <a:p>
            <a:pPr marL="0" indent="0">
              <a:spcBef>
                <a:spcPts val="0"/>
              </a:spcBef>
              <a:buNone/>
            </a:pPr>
            <a:r>
              <a:rPr lang="en-US" altLang="zh-CN" sz="2800" dirty="0" smtClean="0"/>
              <a:t>    </a:t>
            </a:r>
            <a:r>
              <a:rPr lang="en-US" altLang="zh-CN" sz="2800" dirty="0" err="1" smtClean="0"/>
              <a:t>int</a:t>
            </a:r>
            <a:r>
              <a:rPr lang="en-US" altLang="zh-CN" sz="2800" dirty="0" smtClean="0"/>
              <a:t> </a:t>
            </a:r>
            <a:r>
              <a:rPr lang="en-US" altLang="zh-CN" sz="2800" dirty="0"/>
              <a:t>b = 0;</a:t>
            </a:r>
          </a:p>
          <a:p>
            <a:pPr marL="0" indent="0">
              <a:spcBef>
                <a:spcPts val="0"/>
              </a:spcBef>
              <a:buNone/>
            </a:pPr>
            <a:r>
              <a:rPr lang="en-US" altLang="zh-CN" sz="2800" dirty="0" smtClean="0"/>
              <a:t>    switch</a:t>
            </a:r>
            <a:r>
              <a:rPr lang="en-US" altLang="zh-CN" sz="2800" dirty="0"/>
              <a:t>( a ){</a:t>
            </a:r>
          </a:p>
          <a:p>
            <a:pPr marL="0" indent="0">
              <a:spcBef>
                <a:spcPts val="0"/>
              </a:spcBef>
              <a:buNone/>
            </a:pPr>
            <a:r>
              <a:rPr lang="en-US" altLang="zh-CN" sz="2800" dirty="0" smtClean="0"/>
              <a:t>       case </a:t>
            </a:r>
            <a:r>
              <a:rPr lang="en-US" altLang="zh-CN" sz="2800" dirty="0"/>
              <a:t>0: b = a; break;</a:t>
            </a:r>
          </a:p>
          <a:p>
            <a:pPr marL="0" indent="0">
              <a:spcBef>
                <a:spcPts val="0"/>
              </a:spcBef>
              <a:buNone/>
            </a:pPr>
            <a:r>
              <a:rPr lang="en-US" altLang="zh-CN" sz="2800" dirty="0" smtClean="0"/>
              <a:t>       case </a:t>
            </a:r>
            <a:r>
              <a:rPr lang="en-US" altLang="zh-CN" sz="2800" dirty="0"/>
              <a:t>1: b = a * 2; break;</a:t>
            </a:r>
          </a:p>
          <a:p>
            <a:pPr marL="0" indent="0">
              <a:spcBef>
                <a:spcPts val="0"/>
              </a:spcBef>
              <a:buNone/>
            </a:pPr>
            <a:r>
              <a:rPr lang="en-US" altLang="zh-CN" sz="2800" dirty="0" smtClean="0"/>
              <a:t>       default</a:t>
            </a:r>
            <a:r>
              <a:rPr lang="en-US" altLang="zh-CN" sz="2800" dirty="0"/>
              <a:t>: b = a * </a:t>
            </a:r>
            <a:r>
              <a:rPr lang="en-US" altLang="zh-CN" sz="2800" dirty="0" smtClean="0"/>
              <a:t>3; </a:t>
            </a:r>
            <a:r>
              <a:rPr lang="en-US" altLang="zh-CN" sz="2800" dirty="0"/>
              <a:t>break;</a:t>
            </a:r>
          </a:p>
          <a:p>
            <a:pPr marL="0" indent="0">
              <a:spcBef>
                <a:spcPts val="0"/>
              </a:spcBef>
              <a:buNone/>
            </a:pPr>
            <a:r>
              <a:rPr lang="en-US" altLang="zh-CN" sz="2800" dirty="0" smtClean="0"/>
              <a:t>    }</a:t>
            </a:r>
            <a:endParaRPr lang="en-US" altLang="zh-CN" sz="2800" dirty="0"/>
          </a:p>
          <a:p>
            <a:pPr marL="0" indent="0">
              <a:spcBef>
                <a:spcPts val="0"/>
              </a:spcBef>
              <a:buNone/>
            </a:pPr>
            <a:r>
              <a:rPr lang="en-US" altLang="zh-CN" sz="2800" dirty="0" smtClean="0"/>
              <a:t>    </a:t>
            </a:r>
            <a:r>
              <a:rPr lang="en-US" altLang="zh-CN" sz="2800" dirty="0" err="1" smtClean="0"/>
              <a:t>printf</a:t>
            </a:r>
            <a:r>
              <a:rPr lang="en-US" altLang="zh-CN" sz="2800" dirty="0"/>
              <a:t>( “a = %d, b = %d\n”, a, b );</a:t>
            </a:r>
          </a:p>
          <a:p>
            <a:pPr marL="0" indent="0">
              <a:spcBef>
                <a:spcPts val="0"/>
              </a:spcBef>
              <a:buNone/>
            </a:pPr>
            <a:r>
              <a:rPr lang="en-US" altLang="zh-CN" sz="2800" dirty="0"/>
              <a:t>}</a:t>
            </a: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95120"/>
            <a:ext cx="1874268" cy="388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9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544" y="1579852"/>
            <a:ext cx="2021134" cy="449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35120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500" fill="hold"/>
                                        <p:tgtEl>
                                          <p:spTgt spid="80898"/>
                                        </p:tgtEl>
                                        <p:attrNameLst>
                                          <p:attrName>ppt_x</p:attrName>
                                        </p:attrNameLst>
                                      </p:cBhvr>
                                      <p:tavLst>
                                        <p:tav tm="0">
                                          <p:val>
                                            <p:strVal val="#ppt_x"/>
                                          </p:val>
                                        </p:tav>
                                        <p:tav tm="100000">
                                          <p:val>
                                            <p:strVal val="#ppt_x"/>
                                          </p:val>
                                        </p:tav>
                                      </p:tavLst>
                                    </p:anim>
                                    <p:anim calcmode="lin" valueType="num">
                                      <p:cBhvr additive="base">
                                        <p:cTn id="8" dur="500" fill="hold"/>
                                        <p:tgtEl>
                                          <p:spTgt spid="808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900"/>
                                        </p:tgtEl>
                                        <p:attrNameLst>
                                          <p:attrName>style.visibility</p:attrName>
                                        </p:attrNameLst>
                                      </p:cBhvr>
                                      <p:to>
                                        <p:strVal val="visible"/>
                                      </p:to>
                                    </p:set>
                                    <p:anim calcmode="lin" valueType="num">
                                      <p:cBhvr additive="base">
                                        <p:cTn id="13" dur="500" fill="hold"/>
                                        <p:tgtEl>
                                          <p:spTgt spid="80900"/>
                                        </p:tgtEl>
                                        <p:attrNameLst>
                                          <p:attrName>ppt_x</p:attrName>
                                        </p:attrNameLst>
                                      </p:cBhvr>
                                      <p:tavLst>
                                        <p:tav tm="0">
                                          <p:val>
                                            <p:strVal val="#ppt_x"/>
                                          </p:val>
                                        </p:tav>
                                        <p:tav tm="100000">
                                          <p:val>
                                            <p:strVal val="#ppt_x"/>
                                          </p:val>
                                        </p:tav>
                                      </p:tavLst>
                                    </p:anim>
                                    <p:anim calcmode="lin" valueType="num">
                                      <p:cBhvr additive="base">
                                        <p:cTn id="14"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a:xfrm>
            <a:off x="457200" y="609600"/>
            <a:ext cx="8229600" cy="609600"/>
          </a:xfrm>
        </p:spPr>
        <p:txBody>
          <a:bodyPr/>
          <a:lstStyle/>
          <a:p>
            <a:pPr>
              <a:defRPr/>
            </a:pPr>
            <a:r>
              <a:rPr lang="zh-CN" altLang="en-US" dirty="0"/>
              <a:t>程序结构</a:t>
            </a:r>
            <a:endParaRPr lang="zh-CN" altLang="en-US" dirty="0" smtClean="0"/>
          </a:p>
        </p:txBody>
      </p:sp>
      <p:sp>
        <p:nvSpPr>
          <p:cNvPr id="412675" name="Rectangle 3"/>
          <p:cNvSpPr>
            <a:spLocks noGrp="1" noChangeArrowheads="1"/>
          </p:cNvSpPr>
          <p:nvPr>
            <p:ph idx="1"/>
          </p:nvPr>
        </p:nvSpPr>
        <p:spPr bwMode="auto">
          <a:xfrm>
            <a:off x="457308" y="1468854"/>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zh-CN" dirty="0"/>
              <a:t>While-do</a:t>
            </a:r>
            <a:r>
              <a:rPr lang="zh-CN" altLang="en-US" dirty="0"/>
              <a:t>循环结构</a:t>
            </a:r>
          </a:p>
          <a:p>
            <a:pPr marL="0" indent="0">
              <a:spcBef>
                <a:spcPts val="0"/>
              </a:spcBef>
              <a:buNone/>
            </a:pPr>
            <a:r>
              <a:rPr lang="en-US" altLang="zh-CN" sz="2800" dirty="0" smtClean="0"/>
              <a:t>void </a:t>
            </a:r>
            <a:r>
              <a:rPr lang="en-US" altLang="zh-CN" sz="2800" dirty="0"/>
              <a:t>Func4( </a:t>
            </a:r>
            <a:r>
              <a:rPr lang="en-US" altLang="zh-CN" sz="2800" dirty="0" err="1" smtClean="0"/>
              <a:t>int</a:t>
            </a:r>
            <a:r>
              <a:rPr lang="en-US" altLang="zh-CN" sz="2800" dirty="0" smtClean="0"/>
              <a:t> a )</a:t>
            </a:r>
            <a:endParaRPr lang="en-US" altLang="zh-CN" sz="2800" dirty="0"/>
          </a:p>
          <a:p>
            <a:pPr marL="0" indent="0">
              <a:spcBef>
                <a:spcPts val="0"/>
              </a:spcBef>
              <a:buNone/>
            </a:pPr>
            <a:r>
              <a:rPr lang="en-US" altLang="zh-CN" sz="2800" dirty="0"/>
              <a:t>{</a:t>
            </a:r>
          </a:p>
          <a:p>
            <a:pPr marL="0" indent="0">
              <a:spcBef>
                <a:spcPts val="0"/>
              </a:spcBef>
              <a:buNone/>
            </a:pPr>
            <a:r>
              <a:rPr lang="en-US" altLang="zh-CN" sz="2800" dirty="0" smtClean="0"/>
              <a:t>   </a:t>
            </a:r>
            <a:r>
              <a:rPr lang="en-US" altLang="zh-CN" sz="2800" dirty="0" err="1" smtClean="0"/>
              <a:t>int</a:t>
            </a:r>
            <a:r>
              <a:rPr lang="en-US" altLang="zh-CN" sz="2800" dirty="0" smtClean="0"/>
              <a:t>  b </a:t>
            </a:r>
            <a:r>
              <a:rPr lang="en-US" altLang="zh-CN" sz="2800" dirty="0"/>
              <a:t>= 0;</a:t>
            </a:r>
          </a:p>
          <a:p>
            <a:pPr marL="0" indent="0">
              <a:spcBef>
                <a:spcPts val="0"/>
              </a:spcBef>
              <a:buNone/>
            </a:pPr>
            <a:r>
              <a:rPr lang="en-US" altLang="zh-CN" sz="2800" dirty="0" smtClean="0"/>
              <a:t>   </a:t>
            </a:r>
            <a:r>
              <a:rPr lang="en-US" altLang="zh-CN" sz="2800" dirty="0" err="1" smtClean="0"/>
              <a:t>int</a:t>
            </a:r>
            <a:r>
              <a:rPr lang="en-US" altLang="zh-CN" sz="2800" dirty="0" smtClean="0"/>
              <a:t>  </a:t>
            </a:r>
            <a:r>
              <a:rPr lang="en-US" altLang="zh-CN" sz="2800" dirty="0" err="1" smtClean="0"/>
              <a:t>i</a:t>
            </a:r>
            <a:r>
              <a:rPr lang="en-US" altLang="zh-CN" sz="2800" dirty="0"/>
              <a:t>= 1;</a:t>
            </a:r>
          </a:p>
          <a:p>
            <a:pPr marL="0" indent="0">
              <a:spcBef>
                <a:spcPts val="0"/>
              </a:spcBef>
              <a:buNone/>
            </a:pPr>
            <a:r>
              <a:rPr lang="en-US" altLang="zh-CN" sz="2800" dirty="0" smtClean="0"/>
              <a:t>   while</a:t>
            </a:r>
            <a:r>
              <a:rPr lang="en-US" altLang="zh-CN" sz="2800" dirty="0"/>
              <a:t>( </a:t>
            </a:r>
            <a:r>
              <a:rPr lang="en-US" altLang="zh-CN" sz="2800" dirty="0" err="1"/>
              <a:t>i</a:t>
            </a:r>
            <a:r>
              <a:rPr lang="en-US" altLang="zh-CN" sz="2800" dirty="0"/>
              <a:t>&lt; </a:t>
            </a:r>
            <a:r>
              <a:rPr lang="en-US" altLang="zh-CN" sz="2800" dirty="0" smtClean="0"/>
              <a:t>a </a:t>
            </a:r>
            <a:r>
              <a:rPr lang="en-US" altLang="zh-CN" sz="2800" dirty="0"/>
              <a:t>){</a:t>
            </a:r>
          </a:p>
          <a:p>
            <a:pPr marL="0" indent="0">
              <a:spcBef>
                <a:spcPts val="0"/>
              </a:spcBef>
              <a:buNone/>
            </a:pPr>
            <a:r>
              <a:rPr lang="en-US" altLang="zh-CN" sz="2800" dirty="0" smtClean="0"/>
              <a:t>        b </a:t>
            </a:r>
            <a:r>
              <a:rPr lang="en-US" altLang="zh-CN" sz="2800" dirty="0"/>
              <a:t>= b + a*</a:t>
            </a:r>
            <a:r>
              <a:rPr lang="en-US" altLang="zh-CN" sz="2800" dirty="0" err="1"/>
              <a:t>i</a:t>
            </a:r>
            <a:r>
              <a:rPr lang="en-US" altLang="zh-CN" sz="2800" dirty="0"/>
              <a:t>;</a:t>
            </a:r>
          </a:p>
          <a:p>
            <a:pPr marL="0" indent="0">
              <a:spcBef>
                <a:spcPts val="0"/>
              </a:spcBef>
              <a:buNone/>
            </a:pPr>
            <a:r>
              <a:rPr lang="en-US" altLang="zh-CN" sz="2800" dirty="0" smtClean="0"/>
              <a:t>        </a:t>
            </a:r>
            <a:r>
              <a:rPr lang="en-US" altLang="zh-CN" sz="2800" dirty="0" err="1" smtClean="0"/>
              <a:t>i</a:t>
            </a:r>
            <a:r>
              <a:rPr lang="en-US" altLang="zh-CN" sz="2800" dirty="0"/>
              <a:t>++;</a:t>
            </a:r>
          </a:p>
          <a:p>
            <a:pPr marL="0" indent="0">
              <a:spcBef>
                <a:spcPts val="0"/>
              </a:spcBef>
              <a:buNone/>
            </a:pPr>
            <a:r>
              <a:rPr lang="en-US" altLang="zh-CN" sz="2800" dirty="0" smtClean="0"/>
              <a:t>   }</a:t>
            </a:r>
            <a:endParaRPr lang="en-US" altLang="zh-CN" sz="2800" dirty="0"/>
          </a:p>
          <a:p>
            <a:pPr marL="0" indent="0">
              <a:spcBef>
                <a:spcPts val="0"/>
              </a:spcBef>
              <a:buNone/>
            </a:pPr>
            <a:r>
              <a:rPr lang="en-US" altLang="zh-CN" sz="2800" dirty="0" smtClean="0"/>
              <a:t>   </a:t>
            </a:r>
            <a:r>
              <a:rPr lang="en-US" altLang="zh-CN" sz="2800" dirty="0" err="1" smtClean="0"/>
              <a:t>printf</a:t>
            </a:r>
            <a:r>
              <a:rPr lang="en-US" altLang="zh-CN" sz="2800" dirty="0"/>
              <a:t>( “a = %d, b = %d\n”, a, b );</a:t>
            </a:r>
          </a:p>
          <a:p>
            <a:pPr marL="0" indent="0">
              <a:spcBef>
                <a:spcPts val="0"/>
              </a:spcBef>
              <a:buNone/>
            </a:pPr>
            <a:r>
              <a:rPr lang="en-US" altLang="zh-CN" sz="2800" dirty="0"/>
              <a:t>}</a:t>
            </a:r>
            <a:endParaRPr lang="en-US" altLang="zh-CN" sz="2400" dirty="0"/>
          </a:p>
        </p:txBody>
      </p:sp>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52" y="2057436"/>
            <a:ext cx="2043125" cy="364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144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 fill="hold"/>
                                        <p:tgtEl>
                                          <p:spTgt spid="81922"/>
                                        </p:tgtEl>
                                        <p:attrNameLst>
                                          <p:attrName>ppt_x</p:attrName>
                                        </p:attrNameLst>
                                      </p:cBhvr>
                                      <p:tavLst>
                                        <p:tav tm="0">
                                          <p:val>
                                            <p:strVal val="#ppt_x"/>
                                          </p:val>
                                        </p:tav>
                                        <p:tav tm="100000">
                                          <p:val>
                                            <p:strVal val="#ppt_x"/>
                                          </p:val>
                                        </p:tav>
                                      </p:tavLst>
                                    </p:anim>
                                    <p:anim calcmode="lin" valueType="num">
                                      <p:cBhvr additive="base">
                                        <p:cTn id="8" dur="500" fill="hold"/>
                                        <p:tgtEl>
                                          <p:spTgt spid="819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a:xfrm>
            <a:off x="457200" y="609600"/>
            <a:ext cx="8229600" cy="609600"/>
          </a:xfrm>
        </p:spPr>
        <p:txBody>
          <a:bodyPr/>
          <a:lstStyle/>
          <a:p>
            <a:pPr>
              <a:defRPr/>
            </a:pPr>
            <a:r>
              <a:rPr lang="zh-CN" altLang="en-US" dirty="0"/>
              <a:t>程序结构</a:t>
            </a:r>
            <a:endParaRPr lang="zh-CN" altLang="en-US" dirty="0" smtClean="0"/>
          </a:p>
        </p:txBody>
      </p:sp>
      <p:sp>
        <p:nvSpPr>
          <p:cNvPr id="412675" name="Rectangle 3"/>
          <p:cNvSpPr>
            <a:spLocks noGrp="1" noChangeArrowheads="1"/>
          </p:cNvSpPr>
          <p:nvPr>
            <p:ph idx="1"/>
          </p:nvPr>
        </p:nvSpPr>
        <p:spPr bwMode="auto">
          <a:xfrm>
            <a:off x="457308" y="1371654"/>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zh-CN" dirty="0"/>
              <a:t>Do-while</a:t>
            </a:r>
            <a:r>
              <a:rPr lang="zh-CN" altLang="en-US" dirty="0"/>
              <a:t>循环结构</a:t>
            </a:r>
          </a:p>
          <a:p>
            <a:pPr marL="0" indent="0">
              <a:spcBef>
                <a:spcPts val="0"/>
              </a:spcBef>
              <a:buNone/>
            </a:pPr>
            <a:r>
              <a:rPr lang="en-US" altLang="zh-CN" dirty="0" smtClean="0"/>
              <a:t>void </a:t>
            </a:r>
            <a:r>
              <a:rPr lang="en-US" altLang="zh-CN" dirty="0"/>
              <a:t>Func5( </a:t>
            </a:r>
            <a:r>
              <a:rPr lang="en-US" altLang="zh-CN" dirty="0" err="1" smtClean="0"/>
              <a:t>int</a:t>
            </a:r>
            <a:r>
              <a:rPr lang="en-US" altLang="zh-CN" dirty="0" smtClean="0"/>
              <a:t> a </a:t>
            </a:r>
            <a:r>
              <a:rPr lang="en-US" altLang="zh-CN" dirty="0"/>
              <a:t>)</a:t>
            </a:r>
          </a:p>
          <a:p>
            <a:pPr marL="0" indent="0">
              <a:spcBef>
                <a:spcPts val="0"/>
              </a:spcBef>
              <a:buNone/>
            </a:pPr>
            <a:r>
              <a:rPr lang="en-US" altLang="zh-CN" dirty="0"/>
              <a:t>{</a:t>
            </a:r>
          </a:p>
          <a:p>
            <a:pPr marL="0" indent="0">
              <a:spcBef>
                <a:spcPts val="0"/>
              </a:spcBef>
              <a:buNone/>
            </a:pPr>
            <a:r>
              <a:rPr lang="en-US" altLang="zh-CN" dirty="0" smtClean="0"/>
              <a:t>   </a:t>
            </a:r>
            <a:r>
              <a:rPr lang="en-US" altLang="zh-CN" dirty="0" err="1" smtClean="0"/>
              <a:t>int</a:t>
            </a:r>
            <a:r>
              <a:rPr lang="en-US" altLang="zh-CN" dirty="0" smtClean="0"/>
              <a:t> b </a:t>
            </a:r>
            <a:r>
              <a:rPr lang="en-US" altLang="zh-CN" dirty="0"/>
              <a:t>= 0;</a:t>
            </a:r>
          </a:p>
          <a:p>
            <a:pPr marL="0" indent="0">
              <a:spcBef>
                <a:spcPts val="0"/>
              </a:spcBef>
              <a:buNone/>
            </a:pPr>
            <a:r>
              <a:rPr lang="en-US" altLang="zh-CN" dirty="0" smtClean="0"/>
              <a:t>   </a:t>
            </a:r>
            <a:r>
              <a:rPr lang="en-US" altLang="zh-CN" dirty="0" err="1" smtClean="0"/>
              <a:t>int</a:t>
            </a:r>
            <a:r>
              <a:rPr lang="en-US" altLang="zh-CN" dirty="0" smtClean="0"/>
              <a:t> </a:t>
            </a:r>
            <a:r>
              <a:rPr lang="en-US" altLang="zh-CN" dirty="0" err="1" smtClean="0"/>
              <a:t>i</a:t>
            </a:r>
            <a:r>
              <a:rPr lang="en-US" altLang="zh-CN" dirty="0"/>
              <a:t>= 1;</a:t>
            </a:r>
          </a:p>
          <a:p>
            <a:pPr marL="0" indent="0">
              <a:spcBef>
                <a:spcPts val="0"/>
              </a:spcBef>
              <a:buNone/>
            </a:pPr>
            <a:r>
              <a:rPr lang="en-US" altLang="zh-CN" dirty="0" smtClean="0"/>
              <a:t>   do</a:t>
            </a:r>
            <a:r>
              <a:rPr lang="en-US" altLang="zh-CN" dirty="0"/>
              <a:t>{</a:t>
            </a:r>
          </a:p>
          <a:p>
            <a:pPr marL="0" indent="0">
              <a:spcBef>
                <a:spcPts val="0"/>
              </a:spcBef>
              <a:buNone/>
            </a:pPr>
            <a:r>
              <a:rPr lang="en-US" altLang="zh-CN" dirty="0" smtClean="0"/>
              <a:t>      b </a:t>
            </a:r>
            <a:r>
              <a:rPr lang="en-US" altLang="zh-CN" dirty="0"/>
              <a:t>= b + b*</a:t>
            </a:r>
            <a:r>
              <a:rPr lang="en-US" altLang="zh-CN" dirty="0" err="1"/>
              <a:t>i</a:t>
            </a:r>
            <a:r>
              <a:rPr lang="en-US" altLang="zh-CN" dirty="0"/>
              <a:t>;</a:t>
            </a:r>
          </a:p>
          <a:p>
            <a:pPr marL="0" indent="0">
              <a:spcBef>
                <a:spcPts val="0"/>
              </a:spcBef>
              <a:buNone/>
            </a:pPr>
            <a:r>
              <a:rPr lang="en-US" altLang="zh-CN" dirty="0" smtClean="0"/>
              <a:t>      </a:t>
            </a:r>
            <a:r>
              <a:rPr lang="en-US" altLang="zh-CN" dirty="0" err="1" smtClean="0"/>
              <a:t>i</a:t>
            </a:r>
            <a:r>
              <a:rPr lang="en-US" altLang="zh-CN" dirty="0"/>
              <a:t>++;</a:t>
            </a:r>
          </a:p>
          <a:p>
            <a:pPr marL="0" indent="0">
              <a:spcBef>
                <a:spcPts val="0"/>
              </a:spcBef>
              <a:buNone/>
            </a:pPr>
            <a:r>
              <a:rPr lang="en-US" altLang="zh-CN" dirty="0" smtClean="0"/>
              <a:t>   }</a:t>
            </a:r>
            <a:r>
              <a:rPr lang="en-US" altLang="zh-CN" dirty="0"/>
              <a:t>while( </a:t>
            </a:r>
            <a:r>
              <a:rPr lang="en-US" altLang="zh-CN" dirty="0" err="1"/>
              <a:t>i</a:t>
            </a:r>
            <a:r>
              <a:rPr lang="en-US" altLang="zh-CN" dirty="0"/>
              <a:t>&lt; </a:t>
            </a:r>
            <a:r>
              <a:rPr lang="en-US" altLang="zh-CN" dirty="0" smtClean="0"/>
              <a:t>a </a:t>
            </a:r>
            <a:r>
              <a:rPr lang="en-US" altLang="zh-CN" dirty="0"/>
              <a:t>);</a:t>
            </a:r>
          </a:p>
          <a:p>
            <a:pPr marL="0" indent="0">
              <a:spcBef>
                <a:spcPts val="0"/>
              </a:spcBef>
              <a:buNone/>
            </a:pPr>
            <a:r>
              <a:rPr lang="en-US" altLang="zh-CN" dirty="0" smtClean="0"/>
              <a:t>   </a:t>
            </a:r>
            <a:r>
              <a:rPr lang="en-US" altLang="zh-CN" dirty="0" err="1" smtClean="0"/>
              <a:t>printf</a:t>
            </a:r>
            <a:r>
              <a:rPr lang="en-US" altLang="zh-CN" dirty="0"/>
              <a:t>( “a = %d, b = %d\n”, a, b );</a:t>
            </a:r>
          </a:p>
          <a:p>
            <a:pPr marL="0" indent="0">
              <a:spcBef>
                <a:spcPts val="0"/>
              </a:spcBef>
              <a:buNone/>
            </a:pPr>
            <a:r>
              <a:rPr lang="en-US" altLang="zh-CN" dirty="0"/>
              <a:t>}</a:t>
            </a:r>
            <a:endParaRPr lang="en-US" altLang="zh-CN" sz="2400" dirty="0"/>
          </a:p>
        </p:txBody>
      </p:sp>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52" y="1905040"/>
            <a:ext cx="2169404" cy="3886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10572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additive="base">
                                        <p:cTn id="7" dur="500" fill="hold"/>
                                        <p:tgtEl>
                                          <p:spTgt spid="82946"/>
                                        </p:tgtEl>
                                        <p:attrNameLst>
                                          <p:attrName>ppt_x</p:attrName>
                                        </p:attrNameLst>
                                      </p:cBhvr>
                                      <p:tavLst>
                                        <p:tav tm="0">
                                          <p:val>
                                            <p:strVal val="#ppt_x"/>
                                          </p:val>
                                        </p:tav>
                                        <p:tav tm="100000">
                                          <p:val>
                                            <p:strVal val="#ppt_x"/>
                                          </p:val>
                                        </p:tav>
                                      </p:tavLst>
                                    </p:anim>
                                    <p:anim calcmode="lin" valueType="num">
                                      <p:cBhvr additive="base">
                                        <p:cTn id="8" dur="500" fill="hold"/>
                                        <p:tgtEl>
                                          <p:spTgt spid="829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a:xfrm>
            <a:off x="457200" y="609600"/>
            <a:ext cx="8229600" cy="609600"/>
          </a:xfrm>
        </p:spPr>
        <p:txBody>
          <a:bodyPr/>
          <a:lstStyle/>
          <a:p>
            <a:pPr>
              <a:defRPr/>
            </a:pPr>
            <a:r>
              <a:rPr lang="zh-CN" altLang="en-US" dirty="0"/>
              <a:t>程序结构</a:t>
            </a:r>
            <a:endParaRPr lang="zh-CN" altLang="en-US" dirty="0" smtClean="0"/>
          </a:p>
        </p:txBody>
      </p:sp>
      <p:sp>
        <p:nvSpPr>
          <p:cNvPr id="412675" name="Rectangle 3"/>
          <p:cNvSpPr>
            <a:spLocks noGrp="1" noChangeArrowheads="1"/>
          </p:cNvSpPr>
          <p:nvPr>
            <p:ph idx="1"/>
          </p:nvPr>
        </p:nvSpPr>
        <p:spPr bwMode="auto">
          <a:xfrm>
            <a:off x="457308" y="1468854"/>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en-US" dirty="0"/>
              <a:t>常见的程序结构：判定节点导致结构的</a:t>
            </a:r>
            <a:r>
              <a:rPr lang="zh-CN" altLang="en-US" dirty="0" smtClean="0"/>
              <a:t>复杂</a:t>
            </a:r>
            <a:endParaRPr lang="zh-CN" altLang="en-US" dirty="0"/>
          </a:p>
        </p:txBody>
      </p:sp>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04" y="2438426"/>
            <a:ext cx="7886782" cy="292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ject 88"/>
          <p:cNvSpPr txBox="1"/>
          <p:nvPr/>
        </p:nvSpPr>
        <p:spPr>
          <a:xfrm>
            <a:off x="417746" y="5770525"/>
            <a:ext cx="1653539" cy="513715"/>
          </a:xfrm>
          <a:prstGeom prst="rect">
            <a:avLst/>
          </a:prstGeom>
        </p:spPr>
        <p:txBody>
          <a:bodyPr vert="horz" wrap="square" lIns="0" tIns="12700" rIns="0" bIns="0" rtlCol="0">
            <a:spAutoFit/>
          </a:bodyPr>
          <a:lstStyle/>
          <a:p>
            <a:pPr marL="12700">
              <a:lnSpc>
                <a:spcPct val="100000"/>
              </a:lnSpc>
              <a:spcBef>
                <a:spcPts val="100"/>
              </a:spcBef>
            </a:pPr>
            <a:r>
              <a:rPr sz="3200" dirty="0">
                <a:solidFill>
                  <a:schemeClr val="bg2"/>
                </a:solidFill>
                <a:latin typeface="Arial Unicode MS"/>
                <a:cs typeface="Arial Unicode MS"/>
              </a:rPr>
              <a:t>风险：小</a:t>
            </a:r>
          </a:p>
        </p:txBody>
      </p:sp>
      <p:sp>
        <p:nvSpPr>
          <p:cNvPr id="8" name="object 89"/>
          <p:cNvSpPr txBox="1"/>
          <p:nvPr/>
        </p:nvSpPr>
        <p:spPr>
          <a:xfrm>
            <a:off x="7788395" y="5770525"/>
            <a:ext cx="432434" cy="513715"/>
          </a:xfrm>
          <a:prstGeom prst="rect">
            <a:avLst/>
          </a:prstGeom>
        </p:spPr>
        <p:txBody>
          <a:bodyPr vert="horz" wrap="square" lIns="0" tIns="12700" rIns="0" bIns="0" rtlCol="0">
            <a:spAutoFit/>
          </a:bodyPr>
          <a:lstStyle/>
          <a:p>
            <a:pPr marL="12700">
              <a:lnSpc>
                <a:spcPct val="100000"/>
              </a:lnSpc>
              <a:spcBef>
                <a:spcPts val="100"/>
              </a:spcBef>
            </a:pPr>
            <a:r>
              <a:rPr sz="3200" dirty="0">
                <a:solidFill>
                  <a:schemeClr val="bg2"/>
                </a:solidFill>
                <a:latin typeface="Arial Unicode MS"/>
                <a:cs typeface="Arial Unicode MS"/>
              </a:rPr>
              <a:t>大</a:t>
            </a:r>
          </a:p>
        </p:txBody>
      </p:sp>
      <p:sp>
        <p:nvSpPr>
          <p:cNvPr id="9" name="object 90"/>
          <p:cNvSpPr/>
          <p:nvPr/>
        </p:nvSpPr>
        <p:spPr>
          <a:xfrm>
            <a:off x="2217032" y="5823915"/>
            <a:ext cx="5401310" cy="464820"/>
          </a:xfrm>
          <a:custGeom>
            <a:avLst/>
            <a:gdLst/>
            <a:ahLst/>
            <a:cxnLst/>
            <a:rect l="l" t="t" r="r" b="b"/>
            <a:pathLst>
              <a:path w="5401309" h="464820">
                <a:moveTo>
                  <a:pt x="5168646" y="0"/>
                </a:moveTo>
                <a:lnTo>
                  <a:pt x="5168646" y="116205"/>
                </a:lnTo>
                <a:lnTo>
                  <a:pt x="0" y="116205"/>
                </a:lnTo>
                <a:lnTo>
                  <a:pt x="0" y="348615"/>
                </a:lnTo>
                <a:lnTo>
                  <a:pt x="5168646" y="348615"/>
                </a:lnTo>
                <a:lnTo>
                  <a:pt x="5168646" y="464820"/>
                </a:lnTo>
                <a:lnTo>
                  <a:pt x="5401056" y="232410"/>
                </a:lnTo>
                <a:lnTo>
                  <a:pt x="5168646" y="0"/>
                </a:lnTo>
                <a:close/>
              </a:path>
            </a:pathLst>
          </a:custGeom>
          <a:solidFill>
            <a:srgbClr val="90C225"/>
          </a:solidFill>
        </p:spPr>
        <p:txBody>
          <a:bodyPr wrap="square" lIns="0" tIns="0" rIns="0" bIns="0" rtlCol="0"/>
          <a:lstStyle/>
          <a:p>
            <a:endParaRPr/>
          </a:p>
        </p:txBody>
      </p:sp>
      <p:sp>
        <p:nvSpPr>
          <p:cNvPr id="10" name="object 91"/>
          <p:cNvSpPr/>
          <p:nvPr/>
        </p:nvSpPr>
        <p:spPr>
          <a:xfrm>
            <a:off x="2217032" y="5823915"/>
            <a:ext cx="5401310" cy="464820"/>
          </a:xfrm>
          <a:custGeom>
            <a:avLst/>
            <a:gdLst/>
            <a:ahLst/>
            <a:cxnLst/>
            <a:rect l="l" t="t" r="r" b="b"/>
            <a:pathLst>
              <a:path w="5401309" h="464820">
                <a:moveTo>
                  <a:pt x="0" y="116205"/>
                </a:moveTo>
                <a:lnTo>
                  <a:pt x="5168646" y="116205"/>
                </a:lnTo>
                <a:lnTo>
                  <a:pt x="5168646" y="0"/>
                </a:lnTo>
                <a:lnTo>
                  <a:pt x="5401056" y="232410"/>
                </a:lnTo>
                <a:lnTo>
                  <a:pt x="5168646" y="464820"/>
                </a:lnTo>
                <a:lnTo>
                  <a:pt x="5168646" y="348615"/>
                </a:lnTo>
                <a:lnTo>
                  <a:pt x="0" y="348615"/>
                </a:lnTo>
                <a:lnTo>
                  <a:pt x="0" y="116205"/>
                </a:lnTo>
                <a:close/>
              </a:path>
            </a:pathLst>
          </a:custGeom>
          <a:ln w="19812">
            <a:solidFill>
              <a:srgbClr val="688E18"/>
            </a:solidFill>
          </a:ln>
        </p:spPr>
        <p:txBody>
          <a:bodyPr wrap="square" lIns="0" tIns="0" rIns="0" bIns="0" rtlCol="0"/>
          <a:lstStyle/>
          <a:p>
            <a:endParaRPr/>
          </a:p>
        </p:txBody>
      </p:sp>
    </p:spTree>
    <p:extLst>
      <p:ext uri="{BB962C8B-B14F-4D97-AF65-F5344CB8AC3E}">
        <p14:creationId xmlns:p14="http://schemas.microsoft.com/office/powerpoint/2010/main" val="32707306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457200" y="609600"/>
            <a:ext cx="8229600" cy="808038"/>
          </a:xfrm>
        </p:spPr>
        <p:txBody>
          <a:bodyPr/>
          <a:lstStyle/>
          <a:p>
            <a:pPr>
              <a:defRPr/>
            </a:pPr>
            <a:r>
              <a:rPr lang="zh-CN" altLang="zh-CN" sz="4400" dirty="0" smtClean="0">
                <a:effectLst>
                  <a:outerShdw blurRad="38100" dist="38100" dir="2700000" algn="tl" rotWithShape="0">
                    <a:srgbClr val="000000"/>
                  </a:outerShdw>
                </a:effectLst>
              </a:rPr>
              <a:t>概览</a:t>
            </a:r>
            <a:endParaRPr lang="zh-CN" altLang="en-US" dirty="0" smtClean="0"/>
          </a:p>
        </p:txBody>
      </p:sp>
      <p:sp>
        <p:nvSpPr>
          <p:cNvPr id="11267" name="Rectangle 3"/>
          <p:cNvSpPr>
            <a:spLocks noGrp="1" noChangeArrowheads="1"/>
          </p:cNvSpPr>
          <p:nvPr>
            <p:ph idx="1"/>
          </p:nvPr>
        </p:nvSpPr>
        <p:spPr bwMode="auto">
          <a:xfrm>
            <a:off x="4343400" y="1676400"/>
            <a:ext cx="42672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zh-CN" altLang="en-US" b="1" dirty="0" smtClean="0">
                <a:latin typeface="宋体" pitchFamily="2" charset="-122"/>
              </a:rPr>
              <a:t>白盒测试概述</a:t>
            </a:r>
            <a:endParaRPr lang="en-US" altLang="zh-CN" b="1" dirty="0" smtClean="0">
              <a:latin typeface="宋体" pitchFamily="2" charset="-122"/>
            </a:endParaRPr>
          </a:p>
          <a:p>
            <a:pPr lvl="1"/>
            <a:r>
              <a:rPr lang="zh-CN" altLang="en-US" b="1" dirty="0" smtClean="0">
                <a:latin typeface="宋体" pitchFamily="2" charset="-122"/>
              </a:rPr>
              <a:t>控制流分析</a:t>
            </a:r>
          </a:p>
          <a:p>
            <a:pPr lvl="1"/>
            <a:r>
              <a:rPr lang="zh-CN" altLang="en-US" b="1" dirty="0" smtClean="0">
                <a:latin typeface="宋体" pitchFamily="2" charset="-122"/>
              </a:rPr>
              <a:t>逻辑覆盖</a:t>
            </a:r>
          </a:p>
          <a:p>
            <a:pPr lvl="1"/>
            <a:r>
              <a:rPr lang="zh-CN" altLang="en-US" b="1" dirty="0" smtClean="0">
                <a:latin typeface="宋体" pitchFamily="2" charset="-122"/>
              </a:rPr>
              <a:t>路径覆盖</a:t>
            </a:r>
            <a:endParaRPr lang="en-US" altLang="zh-CN" b="1" dirty="0" smtClean="0">
              <a:latin typeface="宋体" pitchFamily="2" charset="-122"/>
            </a:endParaRPr>
          </a:p>
          <a:p>
            <a:pPr lvl="1"/>
            <a:r>
              <a:rPr lang="zh-CN" altLang="en-US" b="1" dirty="0" smtClean="0">
                <a:latin typeface="宋体" pitchFamily="2" charset="-122"/>
              </a:rPr>
              <a:t>静态</a:t>
            </a:r>
            <a:r>
              <a:rPr lang="zh-CN" altLang="en-US" b="1" dirty="0">
                <a:latin typeface="宋体" pitchFamily="2" charset="-122"/>
              </a:rPr>
              <a:t>白盒测试 </a:t>
            </a:r>
          </a:p>
          <a:p>
            <a:pPr lvl="1"/>
            <a:endParaRPr lang="zh-CN" altLang="en-US" b="1" dirty="0" smtClean="0">
              <a:latin typeface="宋体" pitchFamily="2" charset="-122"/>
            </a:endParaRPr>
          </a:p>
        </p:txBody>
      </p:sp>
      <p:pic>
        <p:nvPicPr>
          <p:cNvPr id="11268" name="Picture 4" descr="mod ov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133600"/>
            <a:ext cx="280987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a:xfrm>
            <a:off x="457200" y="609600"/>
            <a:ext cx="8229600" cy="609600"/>
          </a:xfrm>
        </p:spPr>
        <p:txBody>
          <a:bodyPr/>
          <a:lstStyle/>
          <a:p>
            <a:pPr>
              <a:defRPr/>
            </a:pPr>
            <a:r>
              <a:rPr lang="zh-CN" altLang="en-US" dirty="0"/>
              <a:t>程序结构</a:t>
            </a:r>
            <a:endParaRPr lang="zh-CN" altLang="en-US" dirty="0" smtClean="0"/>
          </a:p>
        </p:txBody>
      </p:sp>
      <p:sp>
        <p:nvSpPr>
          <p:cNvPr id="412675" name="Rectangle 3"/>
          <p:cNvSpPr>
            <a:spLocks noGrp="1" noChangeArrowheads="1"/>
          </p:cNvSpPr>
          <p:nvPr>
            <p:ph idx="1"/>
          </p:nvPr>
        </p:nvSpPr>
        <p:spPr bwMode="auto">
          <a:xfrm>
            <a:off x="1295486" y="1524050"/>
            <a:ext cx="1981148" cy="5885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r>
              <a:rPr lang="zh-CN" altLang="en-US" dirty="0" smtClean="0"/>
              <a:t>嵌套</a:t>
            </a:r>
            <a:endParaRPr lang="zh-CN" altLang="en-US" dirty="0"/>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82" y="2209832"/>
            <a:ext cx="2491969" cy="365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72" y="2209832"/>
            <a:ext cx="2057346" cy="410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5410178" y="1524050"/>
            <a:ext cx="2285940" cy="5885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SzPct val="80000"/>
              <a:buFont typeface="Wingdings" pitchFamily="2" charset="2"/>
              <a:buChar char="l"/>
              <a:defRPr sz="3200">
                <a:solidFill>
                  <a:schemeClr val="bg2"/>
                </a:solidFill>
                <a:latin typeface="+mn-lt"/>
                <a:ea typeface="+mn-ea"/>
                <a:cs typeface="+mn-cs"/>
              </a:defRPr>
            </a:lvl1pPr>
            <a:lvl2pPr marL="742950" indent="-285750" algn="l" rtl="0" eaLnBrk="0" fontAlgn="base" hangingPunct="0">
              <a:spcBef>
                <a:spcPct val="20000"/>
              </a:spcBef>
              <a:spcAft>
                <a:spcPct val="0"/>
              </a:spcAft>
              <a:buClrTx/>
              <a:buSzPct val="90000"/>
              <a:buFont typeface="Wingdings" pitchFamily="2" charset="2"/>
              <a:buChar char="l"/>
              <a:defRPr sz="2800">
                <a:solidFill>
                  <a:schemeClr val="bg2"/>
                </a:solidFill>
                <a:latin typeface="+mn-lt"/>
                <a:ea typeface="+mn-ea"/>
              </a:defRPr>
            </a:lvl2pPr>
            <a:lvl3pPr marL="1143000" indent="-228600" algn="l" rtl="0" eaLnBrk="0" fontAlgn="base" hangingPunct="0">
              <a:spcBef>
                <a:spcPct val="20000"/>
              </a:spcBef>
              <a:spcAft>
                <a:spcPct val="0"/>
              </a:spcAft>
              <a:buClrTx/>
              <a:buSzPct val="60000"/>
              <a:buFont typeface="Wingdings" pitchFamily="2" charset="2"/>
              <a:buChar char="l"/>
              <a:defRPr sz="2400">
                <a:solidFill>
                  <a:schemeClr val="bg2"/>
                </a:solidFill>
                <a:latin typeface="+mn-lt"/>
                <a:ea typeface="+mn-ea"/>
              </a:defRPr>
            </a:lvl3pPr>
            <a:lvl4pPr marL="1600200" indent="-228600" algn="l" rtl="0" eaLnBrk="0" fontAlgn="base" hangingPunct="0">
              <a:spcBef>
                <a:spcPct val="20000"/>
              </a:spcBef>
              <a:spcAft>
                <a:spcPct val="0"/>
              </a:spcAft>
              <a:buClrTx/>
              <a:buFont typeface="Wingdings" pitchFamily="2" charset="2"/>
              <a:buChar char="l"/>
              <a:defRPr sz="2000">
                <a:solidFill>
                  <a:schemeClr val="bg2"/>
                </a:solidFill>
                <a:latin typeface="+mn-lt"/>
                <a:ea typeface="+mn-ea"/>
              </a:defRPr>
            </a:lvl4pPr>
            <a:lvl5pPr marL="2057400" indent="-228600" algn="l" rtl="0" eaLnBrk="0" fontAlgn="base" hangingPunct="0">
              <a:spcBef>
                <a:spcPct val="20000"/>
              </a:spcBef>
              <a:spcAft>
                <a:spcPct val="0"/>
              </a:spcAft>
              <a:buClrTx/>
              <a:buFont typeface="Wingdings" pitchFamily="2" charset="2"/>
              <a:buChar char="l"/>
              <a:defRPr sz="2000">
                <a:solidFill>
                  <a:schemeClr val="bg2"/>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a:lstStyle>
          <a:p>
            <a:pPr marL="0" indent="0" algn="ctr">
              <a:buFont typeface="Wingdings" pitchFamily="2" charset="2"/>
              <a:buNone/>
            </a:pPr>
            <a:r>
              <a:rPr lang="zh-CN" altLang="en-US" dirty="0" smtClean="0"/>
              <a:t>串联</a:t>
            </a:r>
            <a:endParaRPr lang="zh-CN" altLang="en-US" dirty="0"/>
          </a:p>
        </p:txBody>
      </p:sp>
    </p:spTree>
    <p:extLst>
      <p:ext uri="{BB962C8B-B14F-4D97-AF65-F5344CB8AC3E}">
        <p14:creationId xmlns:p14="http://schemas.microsoft.com/office/powerpoint/2010/main" val="61129261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971"/>
                                        </p:tgtEl>
                                        <p:attrNameLst>
                                          <p:attrName>style.visibility</p:attrName>
                                        </p:attrNameLst>
                                      </p:cBhvr>
                                      <p:to>
                                        <p:strVal val="visible"/>
                                      </p:to>
                                    </p:set>
                                    <p:anim calcmode="lin" valueType="num">
                                      <p:cBhvr additive="base">
                                        <p:cTn id="11" dur="500" fill="hold"/>
                                        <p:tgtEl>
                                          <p:spTgt spid="83971"/>
                                        </p:tgtEl>
                                        <p:attrNameLst>
                                          <p:attrName>ppt_x</p:attrName>
                                        </p:attrNameLst>
                                      </p:cBhvr>
                                      <p:tavLst>
                                        <p:tav tm="0">
                                          <p:val>
                                            <p:strVal val="#ppt_x"/>
                                          </p:val>
                                        </p:tav>
                                        <p:tav tm="100000">
                                          <p:val>
                                            <p:strVal val="#ppt_x"/>
                                          </p:val>
                                        </p:tav>
                                      </p:tavLst>
                                    </p:anim>
                                    <p:anim calcmode="lin" valueType="num">
                                      <p:cBhvr additive="base">
                                        <p:cTn id="12" dur="500" fill="hold"/>
                                        <p:tgtEl>
                                          <p:spTgt spid="839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a:xfrm>
            <a:off x="457200" y="609600"/>
            <a:ext cx="8229600" cy="609600"/>
          </a:xfrm>
        </p:spPr>
        <p:txBody>
          <a:bodyPr/>
          <a:lstStyle/>
          <a:p>
            <a:pPr>
              <a:defRPr/>
            </a:pPr>
            <a:r>
              <a:rPr lang="zh-CN" altLang="en-US" dirty="0" smtClean="0"/>
              <a:t>控制流分析的内容</a:t>
            </a:r>
          </a:p>
        </p:txBody>
      </p:sp>
      <p:sp>
        <p:nvSpPr>
          <p:cNvPr id="41267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en-US" dirty="0"/>
              <a:t>控制流分析要解决的</a:t>
            </a:r>
            <a:r>
              <a:rPr lang="zh-CN" altLang="en-US" dirty="0" smtClean="0"/>
              <a:t>问题</a:t>
            </a:r>
            <a:endParaRPr lang="en-US" altLang="zh-CN" dirty="0" smtClean="0"/>
          </a:p>
          <a:p>
            <a:r>
              <a:rPr lang="zh-CN" altLang="en-US" dirty="0"/>
              <a:t>什么因素导致程序结构变得复杂</a:t>
            </a:r>
            <a:r>
              <a:rPr lang="zh-CN" altLang="en-US" dirty="0" smtClean="0"/>
              <a:t>？</a:t>
            </a:r>
            <a:endParaRPr lang="en-US" altLang="zh-CN" dirty="0" smtClean="0"/>
          </a:p>
          <a:p>
            <a:pPr lvl="1"/>
            <a:r>
              <a:rPr lang="zh-CN" altLang="en-US" b="1" dirty="0" smtClean="0">
                <a:solidFill>
                  <a:srgbClr val="FF0000"/>
                </a:solidFill>
              </a:rPr>
              <a:t>判定节点</a:t>
            </a:r>
            <a:endParaRPr lang="zh-CN" altLang="en-US" b="1" dirty="0">
              <a:solidFill>
                <a:srgbClr val="FF0000"/>
              </a:solidFill>
            </a:endParaRPr>
          </a:p>
          <a:p>
            <a:r>
              <a:rPr lang="zh-CN" altLang="en-US" dirty="0"/>
              <a:t>控制程序执行流程发生变化的主要因素是</a:t>
            </a:r>
            <a:r>
              <a:rPr lang="zh-CN" altLang="en-US" dirty="0" smtClean="0"/>
              <a:t>什么</a:t>
            </a:r>
            <a:r>
              <a:rPr lang="zh-CN" altLang="en-US" dirty="0"/>
              <a:t>？</a:t>
            </a:r>
          </a:p>
          <a:p>
            <a:pPr marL="742950" lvl="2" indent="-342900">
              <a:buSzPct val="80000"/>
            </a:pPr>
            <a:r>
              <a:rPr lang="zh-CN" altLang="en-US" sz="2800" b="1" dirty="0" smtClean="0">
                <a:solidFill>
                  <a:srgbClr val="FF0000"/>
                </a:solidFill>
              </a:rPr>
              <a:t>判定节点</a:t>
            </a:r>
            <a:endParaRPr lang="zh-CN" altLang="en-US" sz="2800" b="1" dirty="0">
              <a:solidFill>
                <a:srgbClr val="FF0000"/>
              </a:solidFill>
            </a:endParaRPr>
          </a:p>
          <a:p>
            <a:r>
              <a:rPr lang="zh-CN" altLang="en-US" dirty="0"/>
              <a:t>如何衡量程序结构的复杂程度？</a:t>
            </a:r>
            <a:endParaRPr lang="en-US" altLang="zh-CN" dirty="0"/>
          </a:p>
          <a:p>
            <a:r>
              <a:rPr lang="zh-CN" altLang="en-US" dirty="0" smtClean="0"/>
              <a:t>如何</a:t>
            </a:r>
            <a:r>
              <a:rPr lang="zh-CN" altLang="en-US" dirty="0"/>
              <a:t>测试这些因素，并确保测试的效率？</a:t>
            </a:r>
          </a:p>
        </p:txBody>
      </p:sp>
    </p:spTree>
    <p:extLst>
      <p:ext uri="{BB962C8B-B14F-4D97-AF65-F5344CB8AC3E}">
        <p14:creationId xmlns:p14="http://schemas.microsoft.com/office/powerpoint/2010/main" val="27141694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anim calcmode="lin" valueType="num">
                                      <p:cBhvr additive="base">
                                        <p:cTn id="7" dur="500" fill="hold"/>
                                        <p:tgtEl>
                                          <p:spTgt spid="4126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2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2675">
                                            <p:txEl>
                                              <p:pRg st="3" end="3"/>
                                            </p:txEl>
                                          </p:spTgt>
                                        </p:tgtEl>
                                        <p:attrNameLst>
                                          <p:attrName>style.visibility</p:attrName>
                                        </p:attrNameLst>
                                      </p:cBhvr>
                                      <p:to>
                                        <p:strVal val="visible"/>
                                      </p:to>
                                    </p:set>
                                    <p:anim calcmode="lin" valueType="num">
                                      <p:cBhvr additive="base">
                                        <p:cTn id="13" dur="500" fill="hold"/>
                                        <p:tgtEl>
                                          <p:spTgt spid="41267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2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2675">
                                            <p:txEl>
                                              <p:pRg st="2" end="2"/>
                                            </p:txEl>
                                          </p:spTgt>
                                        </p:tgtEl>
                                        <p:attrNameLst>
                                          <p:attrName>style.visibility</p:attrName>
                                        </p:attrNameLst>
                                      </p:cBhvr>
                                      <p:to>
                                        <p:strVal val="visible"/>
                                      </p:to>
                                    </p:set>
                                    <p:anim calcmode="lin" valueType="num">
                                      <p:cBhvr additive="base">
                                        <p:cTn id="19" dur="500" fill="hold"/>
                                        <p:tgtEl>
                                          <p:spTgt spid="412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2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2675">
                                            <p:txEl>
                                              <p:pRg st="4" end="4"/>
                                            </p:txEl>
                                          </p:spTgt>
                                        </p:tgtEl>
                                        <p:attrNameLst>
                                          <p:attrName>style.visibility</p:attrName>
                                        </p:attrNameLst>
                                      </p:cBhvr>
                                      <p:to>
                                        <p:strVal val="visible"/>
                                      </p:to>
                                    </p:set>
                                    <p:anim calcmode="lin" valueType="num">
                                      <p:cBhvr additive="base">
                                        <p:cTn id="25" dur="500" fill="hold"/>
                                        <p:tgtEl>
                                          <p:spTgt spid="4126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2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2675">
                                            <p:txEl>
                                              <p:pRg st="5" end="5"/>
                                            </p:txEl>
                                          </p:spTgt>
                                        </p:tgtEl>
                                        <p:attrNameLst>
                                          <p:attrName>style.visibility</p:attrName>
                                        </p:attrNameLst>
                                      </p:cBhvr>
                                      <p:to>
                                        <p:strVal val="visible"/>
                                      </p:to>
                                    </p:set>
                                    <p:anim calcmode="lin" valueType="num">
                                      <p:cBhvr additive="base">
                                        <p:cTn id="31" dur="500" fill="hold"/>
                                        <p:tgtEl>
                                          <p:spTgt spid="4126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267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12675">
                                            <p:txEl>
                                              <p:pRg st="6" end="6"/>
                                            </p:txEl>
                                          </p:spTgt>
                                        </p:tgtEl>
                                        <p:attrNameLst>
                                          <p:attrName>style.visibility</p:attrName>
                                        </p:attrNameLst>
                                      </p:cBhvr>
                                      <p:to>
                                        <p:strVal val="visible"/>
                                      </p:to>
                                    </p:set>
                                    <p:anim calcmode="lin" valueType="num">
                                      <p:cBhvr additive="base">
                                        <p:cTn id="35" dur="500" fill="hold"/>
                                        <p:tgtEl>
                                          <p:spTgt spid="41267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126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AutoShape 2"/>
          <p:cNvSpPr>
            <a:spLocks noGrp="1" noChangeArrowheads="1"/>
          </p:cNvSpPr>
          <p:nvPr>
            <p:ph type="title"/>
          </p:nvPr>
        </p:nvSpPr>
        <p:spPr>
          <a:xfrm>
            <a:off x="457200" y="609600"/>
            <a:ext cx="8229600" cy="609600"/>
          </a:xfrm>
        </p:spPr>
        <p:txBody>
          <a:bodyPr/>
          <a:lstStyle/>
          <a:p>
            <a:pPr>
              <a:defRPr/>
            </a:pPr>
            <a:r>
              <a:rPr lang="zh-CN" altLang="en-US" dirty="0" smtClean="0"/>
              <a:t>控制流</a:t>
            </a:r>
            <a:r>
              <a:rPr lang="zh-CN" altLang="en-US" dirty="0"/>
              <a:t>分析的内容</a:t>
            </a:r>
            <a:endParaRPr lang="zh-CN" altLang="en-US" dirty="0" smtClean="0"/>
          </a:p>
        </p:txBody>
      </p:sp>
      <p:sp>
        <p:nvSpPr>
          <p:cNvPr id="412675" name="Rectangle 3"/>
          <p:cNvSpPr>
            <a:spLocks noGrp="1" noChangeArrowheads="1"/>
          </p:cNvSpPr>
          <p:nvPr>
            <p:ph idx="1"/>
          </p:nvPr>
        </p:nvSpPr>
        <p:spPr bwMode="auto">
          <a:xfrm>
            <a:off x="381110" y="1447852"/>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600"/>
              </a:spcBef>
              <a:buNone/>
            </a:pPr>
            <a:r>
              <a:rPr lang="zh-CN" altLang="en-US" sz="2800" dirty="0"/>
              <a:t>控制流分析的</a:t>
            </a:r>
            <a:r>
              <a:rPr lang="zh-CN" altLang="en-US" sz="2800" dirty="0" smtClean="0"/>
              <a:t>内容</a:t>
            </a:r>
            <a:endParaRPr lang="en-US" altLang="zh-CN" sz="2800" dirty="0" smtClean="0"/>
          </a:p>
          <a:p>
            <a:pPr>
              <a:spcBef>
                <a:spcPts val="600"/>
              </a:spcBef>
            </a:pPr>
            <a:r>
              <a:rPr lang="zh-CN" altLang="en-US" sz="2800" dirty="0"/>
              <a:t>关注判定节点固有的复杂性</a:t>
            </a:r>
          </a:p>
          <a:p>
            <a:pPr lvl="1">
              <a:spcBef>
                <a:spcPts val="600"/>
              </a:spcBef>
            </a:pPr>
            <a:r>
              <a:rPr lang="zh-CN" altLang="en-US" dirty="0" smtClean="0"/>
              <a:t>焦点</a:t>
            </a:r>
            <a:r>
              <a:rPr lang="zh-CN" altLang="en-US" dirty="0"/>
              <a:t>：</a:t>
            </a:r>
            <a:r>
              <a:rPr lang="zh-CN" altLang="en-US" b="1" dirty="0">
                <a:solidFill>
                  <a:srgbClr val="FF0000"/>
                </a:solidFill>
              </a:rPr>
              <a:t>判定表达式</a:t>
            </a:r>
          </a:p>
          <a:p>
            <a:pPr lvl="1">
              <a:spcBef>
                <a:spcPts val="600"/>
              </a:spcBef>
            </a:pPr>
            <a:r>
              <a:rPr lang="zh-CN" altLang="en-US" dirty="0" smtClean="0"/>
              <a:t>方法</a:t>
            </a:r>
            <a:r>
              <a:rPr lang="zh-CN" altLang="en-US" dirty="0"/>
              <a:t>：</a:t>
            </a:r>
            <a:r>
              <a:rPr lang="zh-CN" altLang="en-US" b="1" dirty="0">
                <a:solidFill>
                  <a:srgbClr val="FF0000"/>
                </a:solidFill>
              </a:rPr>
              <a:t>逻辑覆盖测试</a:t>
            </a:r>
          </a:p>
          <a:p>
            <a:pPr>
              <a:spcBef>
                <a:spcPts val="600"/>
              </a:spcBef>
            </a:pPr>
            <a:r>
              <a:rPr lang="zh-CN" altLang="en-US" sz="2800" dirty="0" smtClean="0"/>
              <a:t>关注</a:t>
            </a:r>
            <a:r>
              <a:rPr lang="zh-CN" altLang="en-US" sz="2800" dirty="0"/>
              <a:t>判定结构与循环结构对执行路径产生的影响</a:t>
            </a:r>
          </a:p>
          <a:p>
            <a:pPr lvl="1">
              <a:spcBef>
                <a:spcPts val="600"/>
              </a:spcBef>
            </a:pPr>
            <a:r>
              <a:rPr lang="zh-CN" altLang="en-US" dirty="0" smtClean="0"/>
              <a:t> </a:t>
            </a:r>
            <a:r>
              <a:rPr lang="zh-CN" altLang="en-US" dirty="0"/>
              <a:t>焦点：</a:t>
            </a:r>
            <a:r>
              <a:rPr lang="zh-CN" altLang="en-US" b="1" dirty="0">
                <a:solidFill>
                  <a:srgbClr val="FF0000"/>
                </a:solidFill>
              </a:rPr>
              <a:t>路径</a:t>
            </a:r>
          </a:p>
          <a:p>
            <a:pPr lvl="1">
              <a:spcBef>
                <a:spcPts val="600"/>
              </a:spcBef>
            </a:pPr>
            <a:r>
              <a:rPr lang="zh-CN" altLang="en-US" dirty="0" smtClean="0"/>
              <a:t> </a:t>
            </a:r>
            <a:r>
              <a:rPr lang="zh-CN" altLang="en-US" dirty="0"/>
              <a:t>方法：</a:t>
            </a:r>
            <a:r>
              <a:rPr lang="zh-CN" altLang="en-US" b="1" dirty="0">
                <a:solidFill>
                  <a:srgbClr val="FF0000"/>
                </a:solidFill>
              </a:rPr>
              <a:t>独立路径测试</a:t>
            </a:r>
          </a:p>
          <a:p>
            <a:pPr>
              <a:spcBef>
                <a:spcPts val="600"/>
              </a:spcBef>
            </a:pPr>
            <a:r>
              <a:rPr lang="zh-CN" altLang="en-US" sz="2800" dirty="0" smtClean="0"/>
              <a:t>关注</a:t>
            </a:r>
            <a:r>
              <a:rPr lang="zh-CN" altLang="en-US" sz="2800" dirty="0"/>
              <a:t>循环结构本身的复杂性</a:t>
            </a:r>
          </a:p>
          <a:p>
            <a:pPr marL="857250" lvl="1" indent="-457200">
              <a:spcBef>
                <a:spcPts val="600"/>
              </a:spcBef>
            </a:pPr>
            <a:r>
              <a:rPr lang="zh-CN" altLang="en-US" dirty="0" smtClean="0"/>
              <a:t>焦点</a:t>
            </a:r>
            <a:r>
              <a:rPr lang="zh-CN" altLang="en-US" dirty="0"/>
              <a:t>：</a:t>
            </a:r>
            <a:r>
              <a:rPr lang="zh-CN" altLang="en-US" b="1" dirty="0">
                <a:solidFill>
                  <a:srgbClr val="FF0000"/>
                </a:solidFill>
              </a:rPr>
              <a:t>循环体</a:t>
            </a:r>
          </a:p>
          <a:p>
            <a:pPr marL="857250" lvl="1" indent="-457200">
              <a:spcBef>
                <a:spcPts val="600"/>
              </a:spcBef>
            </a:pPr>
            <a:r>
              <a:rPr lang="zh-CN" altLang="en-US" dirty="0" smtClean="0"/>
              <a:t>方法</a:t>
            </a:r>
            <a:r>
              <a:rPr lang="zh-CN" altLang="en-US" dirty="0"/>
              <a:t>：</a:t>
            </a:r>
            <a:r>
              <a:rPr lang="zh-CN" altLang="en-US" b="1" dirty="0">
                <a:solidFill>
                  <a:srgbClr val="FF0000"/>
                </a:solidFill>
              </a:rPr>
              <a:t>基于数据的静态分析</a:t>
            </a:r>
          </a:p>
        </p:txBody>
      </p:sp>
    </p:spTree>
    <p:extLst>
      <p:ext uri="{BB962C8B-B14F-4D97-AF65-F5344CB8AC3E}">
        <p14:creationId xmlns:p14="http://schemas.microsoft.com/office/powerpoint/2010/main" val="32714780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anim calcmode="lin" valueType="num">
                                      <p:cBhvr additive="base">
                                        <p:cTn id="7" dur="500" fill="hold"/>
                                        <p:tgtEl>
                                          <p:spTgt spid="4126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26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2675">
                                            <p:txEl>
                                              <p:pRg st="2" end="2"/>
                                            </p:txEl>
                                          </p:spTgt>
                                        </p:tgtEl>
                                        <p:attrNameLst>
                                          <p:attrName>style.visibility</p:attrName>
                                        </p:attrNameLst>
                                      </p:cBhvr>
                                      <p:to>
                                        <p:strVal val="visible"/>
                                      </p:to>
                                    </p:set>
                                    <p:anim calcmode="lin" valueType="num">
                                      <p:cBhvr additive="base">
                                        <p:cTn id="11" dur="500" fill="hold"/>
                                        <p:tgtEl>
                                          <p:spTgt spid="4126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267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anim calcmode="lin" valueType="num">
                                      <p:cBhvr additive="base">
                                        <p:cTn id="15" dur="500" fill="hold"/>
                                        <p:tgtEl>
                                          <p:spTgt spid="41267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12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12675">
                                            <p:txEl>
                                              <p:pRg st="4" end="4"/>
                                            </p:txEl>
                                          </p:spTgt>
                                        </p:tgtEl>
                                        <p:attrNameLst>
                                          <p:attrName>style.visibility</p:attrName>
                                        </p:attrNameLst>
                                      </p:cBhvr>
                                      <p:to>
                                        <p:strVal val="visible"/>
                                      </p:to>
                                    </p:set>
                                    <p:anim calcmode="lin" valueType="num">
                                      <p:cBhvr additive="base">
                                        <p:cTn id="21" dur="500" fill="hold"/>
                                        <p:tgtEl>
                                          <p:spTgt spid="41267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1267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2675">
                                            <p:txEl>
                                              <p:pRg st="5" end="5"/>
                                            </p:txEl>
                                          </p:spTgt>
                                        </p:tgtEl>
                                        <p:attrNameLst>
                                          <p:attrName>style.visibility</p:attrName>
                                        </p:attrNameLst>
                                      </p:cBhvr>
                                      <p:to>
                                        <p:strVal val="visible"/>
                                      </p:to>
                                    </p:set>
                                    <p:anim calcmode="lin" valueType="num">
                                      <p:cBhvr additive="base">
                                        <p:cTn id="25" dur="500" fill="hold"/>
                                        <p:tgtEl>
                                          <p:spTgt spid="41267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267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12675">
                                            <p:txEl>
                                              <p:pRg st="6" end="6"/>
                                            </p:txEl>
                                          </p:spTgt>
                                        </p:tgtEl>
                                        <p:attrNameLst>
                                          <p:attrName>style.visibility</p:attrName>
                                        </p:attrNameLst>
                                      </p:cBhvr>
                                      <p:to>
                                        <p:strVal val="visible"/>
                                      </p:to>
                                    </p:set>
                                    <p:anim calcmode="lin" valueType="num">
                                      <p:cBhvr additive="base">
                                        <p:cTn id="29" dur="500" fill="hold"/>
                                        <p:tgtEl>
                                          <p:spTgt spid="41267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126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12675">
                                            <p:txEl>
                                              <p:pRg st="7" end="7"/>
                                            </p:txEl>
                                          </p:spTgt>
                                        </p:tgtEl>
                                        <p:attrNameLst>
                                          <p:attrName>style.visibility</p:attrName>
                                        </p:attrNameLst>
                                      </p:cBhvr>
                                      <p:to>
                                        <p:strVal val="visible"/>
                                      </p:to>
                                    </p:set>
                                    <p:anim calcmode="lin" valueType="num">
                                      <p:cBhvr additive="base">
                                        <p:cTn id="35" dur="500" fill="hold"/>
                                        <p:tgtEl>
                                          <p:spTgt spid="41267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1267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12675">
                                            <p:txEl>
                                              <p:pRg st="8" end="8"/>
                                            </p:txEl>
                                          </p:spTgt>
                                        </p:tgtEl>
                                        <p:attrNameLst>
                                          <p:attrName>style.visibility</p:attrName>
                                        </p:attrNameLst>
                                      </p:cBhvr>
                                      <p:to>
                                        <p:strVal val="visible"/>
                                      </p:to>
                                    </p:set>
                                    <p:anim calcmode="lin" valueType="num">
                                      <p:cBhvr additive="base">
                                        <p:cTn id="39" dur="500" fill="hold"/>
                                        <p:tgtEl>
                                          <p:spTgt spid="41267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1267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2675">
                                            <p:txEl>
                                              <p:pRg st="9" end="9"/>
                                            </p:txEl>
                                          </p:spTgt>
                                        </p:tgtEl>
                                        <p:attrNameLst>
                                          <p:attrName>style.visibility</p:attrName>
                                        </p:attrNameLst>
                                      </p:cBhvr>
                                      <p:to>
                                        <p:strVal val="visible"/>
                                      </p:to>
                                    </p:set>
                                    <p:anim calcmode="lin" valueType="num">
                                      <p:cBhvr additive="base">
                                        <p:cTn id="43" dur="500" fill="hold"/>
                                        <p:tgtEl>
                                          <p:spTgt spid="41267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26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6"/>
          <p:cNvSpPr>
            <a:spLocks noGrp="1" noChangeArrowheads="1"/>
          </p:cNvSpPr>
          <p:nvPr>
            <p:ph type="subTitle" idx="4294967295"/>
          </p:nvPr>
        </p:nvSpPr>
        <p:spPr bwMode="auto">
          <a:xfrm>
            <a:off x="1295400" y="2819400"/>
            <a:ext cx="6400800" cy="1752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eaLnBrk="1" hangingPunct="1">
              <a:buNone/>
              <a:defRPr/>
            </a:pPr>
            <a:r>
              <a:rPr lang="zh-CN" altLang="en-US" sz="4800" b="1" kern="1200" dirty="0" smtClean="0">
                <a:solidFill>
                  <a:schemeClr val="bg2"/>
                </a:solidFill>
                <a:latin typeface="宋体" pitchFamily="2" charset="-122"/>
                <a:ea typeface="宋体" pitchFamily="2" charset="-122"/>
              </a:rPr>
              <a:t>逻辑覆盖测试</a:t>
            </a:r>
            <a:endParaRPr lang="zh-CN" altLang="en-US" sz="4800" b="1" kern="1200" dirty="0">
              <a:solidFill>
                <a:schemeClr val="bg2"/>
              </a:solidFill>
              <a:latin typeface="宋体" pitchFamily="2" charset="-122"/>
              <a:ea typeface="宋体" pitchFamily="2" charset="-122"/>
            </a:endParaRPr>
          </a:p>
        </p:txBody>
      </p:sp>
    </p:spTree>
    <p:extLst>
      <p:ext uri="{BB962C8B-B14F-4D97-AF65-F5344CB8AC3E}">
        <p14:creationId xmlns:p14="http://schemas.microsoft.com/office/powerpoint/2010/main" val="3121235948"/>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2"/>
          <p:cNvSpPr>
            <a:spLocks noGrp="1" noChangeArrowheads="1"/>
          </p:cNvSpPr>
          <p:nvPr>
            <p:ph type="title"/>
          </p:nvPr>
        </p:nvSpPr>
        <p:spPr>
          <a:xfrm>
            <a:off x="457200" y="609600"/>
            <a:ext cx="8229600" cy="609600"/>
          </a:xfrm>
        </p:spPr>
        <p:txBody>
          <a:bodyPr/>
          <a:lstStyle/>
          <a:p>
            <a:pPr>
              <a:defRPr/>
            </a:pPr>
            <a:r>
              <a:rPr lang="zh-CN" altLang="en-US" dirty="0" smtClean="0"/>
              <a:t>逻辑覆盖法</a:t>
            </a:r>
          </a:p>
        </p:txBody>
      </p:sp>
      <p:sp>
        <p:nvSpPr>
          <p:cNvPr id="41369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solidFill>
                  <a:srgbClr val="FF0000"/>
                </a:solidFill>
              </a:rPr>
              <a:t>逻辑</a:t>
            </a:r>
            <a:r>
              <a:rPr lang="zh-CN" altLang="en-US" dirty="0" smtClean="0"/>
              <a:t>覆盖考察对程序</a:t>
            </a:r>
            <a:r>
              <a:rPr lang="zh-CN" altLang="en-US" dirty="0" smtClean="0">
                <a:solidFill>
                  <a:srgbClr val="FF0000"/>
                </a:solidFill>
              </a:rPr>
              <a:t>逻辑</a:t>
            </a:r>
            <a:r>
              <a:rPr lang="zh-CN" altLang="en-US" dirty="0" smtClean="0"/>
              <a:t>的覆盖程度，主要针对程序中由于</a:t>
            </a:r>
            <a:r>
              <a:rPr lang="zh-CN" altLang="en-US" dirty="0" smtClean="0">
                <a:solidFill>
                  <a:srgbClr val="FF0000"/>
                </a:solidFill>
              </a:rPr>
              <a:t>判定条件</a:t>
            </a:r>
            <a:r>
              <a:rPr lang="zh-CN" altLang="en-US" dirty="0" smtClean="0"/>
              <a:t>所产生的</a:t>
            </a:r>
            <a:r>
              <a:rPr lang="zh-CN" altLang="en-US" dirty="0" smtClean="0">
                <a:solidFill>
                  <a:srgbClr val="990033"/>
                </a:solidFill>
              </a:rPr>
              <a:t>逻辑分支结构</a:t>
            </a:r>
            <a:r>
              <a:rPr lang="zh-CN" altLang="en-US" dirty="0" smtClean="0"/>
              <a:t>进行测试。</a:t>
            </a:r>
          </a:p>
          <a:p>
            <a:pPr>
              <a:buFont typeface="Wingdings" pitchFamily="2" charset="2"/>
              <a:buNone/>
            </a:pPr>
            <a:r>
              <a:rPr lang="zh-CN" altLang="en-US" dirty="0" smtClean="0"/>
              <a:t>	</a:t>
            </a:r>
            <a:r>
              <a:rPr lang="zh-CN" altLang="en-US" dirty="0" smtClean="0">
                <a:solidFill>
                  <a:srgbClr val="FF0000"/>
                </a:solidFill>
              </a:rPr>
              <a:t>语句覆盖</a:t>
            </a:r>
            <a:r>
              <a:rPr lang="zh-CN" altLang="en-US" dirty="0" smtClean="0"/>
              <a:t>、</a:t>
            </a:r>
            <a:r>
              <a:rPr lang="zh-CN" altLang="en-US" dirty="0" smtClean="0">
                <a:solidFill>
                  <a:srgbClr val="FF0000"/>
                </a:solidFill>
              </a:rPr>
              <a:t>判定覆盖</a:t>
            </a:r>
            <a:r>
              <a:rPr lang="zh-CN" altLang="en-US" dirty="0" smtClean="0"/>
              <a:t>、</a:t>
            </a:r>
            <a:r>
              <a:rPr lang="zh-CN" altLang="en-US" dirty="0" smtClean="0">
                <a:solidFill>
                  <a:srgbClr val="FF0000"/>
                </a:solidFill>
              </a:rPr>
              <a:t>条件覆盖</a:t>
            </a:r>
            <a:r>
              <a:rPr lang="zh-CN" altLang="en-US" dirty="0" smtClean="0"/>
              <a:t>、</a:t>
            </a:r>
            <a:r>
              <a:rPr lang="zh-CN" altLang="en-US" dirty="0" smtClean="0">
                <a:solidFill>
                  <a:srgbClr val="FF0000"/>
                </a:solidFill>
              </a:rPr>
              <a:t>判定</a:t>
            </a:r>
            <a:r>
              <a:rPr lang="en-US" altLang="zh-CN" dirty="0" smtClean="0">
                <a:solidFill>
                  <a:srgbClr val="FF0000"/>
                </a:solidFill>
              </a:rPr>
              <a:t>/</a:t>
            </a:r>
            <a:r>
              <a:rPr lang="zh-CN" altLang="en-US" dirty="0" smtClean="0">
                <a:solidFill>
                  <a:srgbClr val="FF0000"/>
                </a:solidFill>
              </a:rPr>
              <a:t>条件覆盖</a:t>
            </a:r>
            <a:r>
              <a:rPr lang="zh-CN" altLang="en-US" dirty="0" smtClean="0"/>
              <a:t>、</a:t>
            </a:r>
            <a:r>
              <a:rPr lang="zh-CN" altLang="en-US" dirty="0" smtClean="0">
                <a:solidFill>
                  <a:srgbClr val="FF0000"/>
                </a:solidFill>
              </a:rPr>
              <a:t>条件组合覆盖</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3699">
                                            <p:txEl>
                                              <p:pRg st="1" end="1"/>
                                            </p:txEl>
                                          </p:spTgt>
                                        </p:tgtEl>
                                        <p:attrNameLst>
                                          <p:attrName>style.visibility</p:attrName>
                                        </p:attrNameLst>
                                      </p:cBhvr>
                                      <p:to>
                                        <p:strVal val="visible"/>
                                      </p:to>
                                    </p:set>
                                    <p:animEffect transition="in" filter="blinds(horizontal)">
                                      <p:cBhvr>
                                        <p:cTn id="7" dur="500"/>
                                        <p:tgtEl>
                                          <p:spTgt spid="413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2"/>
          <p:cNvSpPr>
            <a:spLocks noGrp="1" noChangeArrowheads="1"/>
          </p:cNvSpPr>
          <p:nvPr>
            <p:ph type="title"/>
          </p:nvPr>
        </p:nvSpPr>
        <p:spPr>
          <a:xfrm>
            <a:off x="457200" y="609600"/>
            <a:ext cx="8229600" cy="609600"/>
          </a:xfrm>
        </p:spPr>
        <p:txBody>
          <a:bodyPr/>
          <a:lstStyle/>
          <a:p>
            <a:pPr>
              <a:defRPr/>
            </a:pPr>
            <a:r>
              <a:rPr lang="zh-CN" altLang="en-US" dirty="0" smtClean="0"/>
              <a:t>逻辑覆盖测试</a:t>
            </a:r>
          </a:p>
        </p:txBody>
      </p:sp>
      <p:sp>
        <p:nvSpPr>
          <p:cNvPr id="43011" name="Rectangle 3"/>
          <p:cNvSpPr>
            <a:spLocks noGrp="1" noChangeArrowheads="1"/>
          </p:cNvSpPr>
          <p:nvPr>
            <p:ph type="body" idx="1"/>
          </p:nvPr>
        </p:nvSpPr>
        <p:spPr bwMode="auto">
          <a:xfrm>
            <a:off x="762000" y="1600200"/>
            <a:ext cx="7924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Wingdings" pitchFamily="2" charset="2"/>
              <a:buNone/>
            </a:pPr>
            <a:r>
              <a:rPr lang="en-US" altLang="zh-CN" dirty="0" smtClean="0"/>
              <a:t>public </a:t>
            </a:r>
            <a:r>
              <a:rPr lang="en-US" altLang="zh-CN" dirty="0" err="1" smtClean="0"/>
              <a:t>int</a:t>
            </a:r>
            <a:r>
              <a:rPr lang="en-US" altLang="zh-CN" dirty="0" smtClean="0"/>
              <a:t> fun(</a:t>
            </a:r>
            <a:r>
              <a:rPr lang="en-US" altLang="zh-CN" dirty="0" err="1" smtClean="0"/>
              <a:t>int</a:t>
            </a:r>
            <a:r>
              <a:rPr lang="en-US" altLang="zh-CN" dirty="0" smtClean="0"/>
              <a:t> </a:t>
            </a:r>
            <a:r>
              <a:rPr lang="en-US" altLang="zh-CN" dirty="0" err="1" smtClean="0"/>
              <a:t>x,int</a:t>
            </a:r>
            <a:r>
              <a:rPr lang="en-US" altLang="zh-CN" dirty="0" smtClean="0"/>
              <a:t> </a:t>
            </a:r>
            <a:r>
              <a:rPr lang="en-US" altLang="zh-CN" dirty="0" err="1" smtClean="0"/>
              <a:t>y,int</a:t>
            </a:r>
            <a:r>
              <a:rPr lang="en-US" altLang="zh-CN" dirty="0" smtClean="0"/>
              <a:t> z){</a:t>
            </a:r>
          </a:p>
          <a:p>
            <a:pPr marL="0" indent="0">
              <a:buFont typeface="Wingdings" pitchFamily="2" charset="2"/>
              <a:buNone/>
            </a:pPr>
            <a:r>
              <a:rPr lang="en-US" altLang="zh-CN" dirty="0" smtClean="0"/>
              <a:t>    if(y&gt;1 &amp;&amp; z==0)</a:t>
            </a:r>
          </a:p>
          <a:p>
            <a:pPr marL="0" indent="0">
              <a:buFont typeface="Wingdings" pitchFamily="2" charset="2"/>
              <a:buNone/>
            </a:pPr>
            <a:r>
              <a:rPr lang="en-US" altLang="zh-CN" dirty="0" smtClean="0"/>
              <a:t>	x=x/y;</a:t>
            </a:r>
          </a:p>
          <a:p>
            <a:pPr marL="0" indent="0">
              <a:buFont typeface="Wingdings" pitchFamily="2" charset="2"/>
              <a:buNone/>
            </a:pPr>
            <a:r>
              <a:rPr lang="en-US" altLang="zh-CN" dirty="0" smtClean="0"/>
              <a:t>    if(y==2 || x&gt;1)</a:t>
            </a:r>
          </a:p>
          <a:p>
            <a:pPr marL="0" indent="0">
              <a:buFont typeface="Wingdings" pitchFamily="2" charset="2"/>
              <a:buNone/>
            </a:pPr>
            <a:r>
              <a:rPr lang="en-US" altLang="zh-CN" dirty="0" smtClean="0"/>
              <a:t>	x=x+1;</a:t>
            </a:r>
          </a:p>
          <a:p>
            <a:pPr marL="0" indent="0">
              <a:buFont typeface="Wingdings" pitchFamily="2" charset="2"/>
              <a:buNone/>
            </a:pPr>
            <a:r>
              <a:rPr lang="en-US" altLang="zh-CN" dirty="0" smtClean="0"/>
              <a:t>    return x;</a:t>
            </a:r>
          </a:p>
          <a:p>
            <a:pPr marL="0" indent="0">
              <a:buFont typeface="Wingdings" pitchFamily="2" charset="2"/>
              <a:buNone/>
            </a:pPr>
            <a:r>
              <a:rPr lang="en-US" altLang="zh-CN" dirty="0" smtClean="0"/>
              <a:t>}</a:t>
            </a:r>
            <a:endParaRPr lang="zh-CN" altLang="en-US" dirty="0" smtClean="0"/>
          </a:p>
        </p:txBody>
      </p:sp>
      <p:pic>
        <p:nvPicPr>
          <p:cNvPr id="849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542" y="2255492"/>
            <a:ext cx="4466423" cy="42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ppt_x"/>
                                          </p:val>
                                        </p:tav>
                                        <p:tav tm="100000">
                                          <p:val>
                                            <p:strVal val="#ppt_x"/>
                                          </p:val>
                                        </p:tav>
                                      </p:tavLst>
                                    </p:anim>
                                    <p:anim calcmode="lin" valueType="num">
                                      <p:cBhvr additive="base">
                                        <p:cTn id="8" dur="500" fill="hold"/>
                                        <p:tgtEl>
                                          <p:spTgt spid="849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2"/>
          <p:cNvSpPr>
            <a:spLocks noGrp="1" noChangeArrowheads="1"/>
          </p:cNvSpPr>
          <p:nvPr>
            <p:ph type="title"/>
          </p:nvPr>
        </p:nvSpPr>
        <p:spPr>
          <a:xfrm>
            <a:off x="457200" y="609600"/>
            <a:ext cx="8229600" cy="609600"/>
          </a:xfrm>
        </p:spPr>
        <p:txBody>
          <a:bodyPr/>
          <a:lstStyle/>
          <a:p>
            <a:pPr>
              <a:defRPr/>
            </a:pPr>
            <a:r>
              <a:rPr lang="zh-CN" altLang="en-US" dirty="0" smtClean="0"/>
              <a:t>语句覆盖</a:t>
            </a:r>
          </a:p>
        </p:txBody>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5000"/>
              </a:lnSpc>
            </a:pPr>
            <a:r>
              <a:rPr lang="zh-CN" altLang="en-US" dirty="0" smtClean="0">
                <a:solidFill>
                  <a:srgbClr val="990033"/>
                </a:solidFill>
              </a:rPr>
              <a:t>语句覆盖</a:t>
            </a:r>
            <a:r>
              <a:rPr lang="zh-CN" altLang="en-US" dirty="0" smtClean="0"/>
              <a:t>是一个比较弱的逻辑覆盖标准。</a:t>
            </a:r>
          </a:p>
          <a:p>
            <a:pPr>
              <a:lnSpc>
                <a:spcPct val="125000"/>
              </a:lnSpc>
            </a:pPr>
            <a:r>
              <a:rPr lang="zh-CN" altLang="en-US" dirty="0" smtClean="0"/>
              <a:t>它的涵义是指通过选择足够的测试用例，使得运行这些测试用例时，被测程序的</a:t>
            </a:r>
            <a:r>
              <a:rPr lang="zh-CN" altLang="en-US" b="1" dirty="0" smtClean="0">
                <a:solidFill>
                  <a:srgbClr val="FF0000"/>
                </a:solidFill>
              </a:rPr>
              <a:t>每个语句至少被执行一次</a:t>
            </a:r>
            <a:r>
              <a:rPr lang="zh-CN" altLang="en-US" dirty="0" smtClean="0"/>
              <a:t>。 </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180975" y="981075"/>
            <a:ext cx="8783638" cy="5876925"/>
            <a:chOff x="114" y="618"/>
            <a:chExt cx="5533" cy="3702"/>
          </a:xfrm>
        </p:grpSpPr>
        <p:sp>
          <p:nvSpPr>
            <p:cNvPr id="45081" name="AutoShape 3"/>
            <p:cNvSpPr>
              <a:spLocks noChangeAspect="1" noChangeArrowheads="1"/>
            </p:cNvSpPr>
            <p:nvPr/>
          </p:nvSpPr>
          <p:spPr bwMode="auto">
            <a:xfrm>
              <a:off x="114" y="618"/>
              <a:ext cx="5533" cy="3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5082" name="Group 4"/>
            <p:cNvGrpSpPr>
              <a:grpSpLocks/>
            </p:cNvGrpSpPr>
            <p:nvPr/>
          </p:nvGrpSpPr>
          <p:grpSpPr bwMode="auto">
            <a:xfrm>
              <a:off x="1701" y="754"/>
              <a:ext cx="3674" cy="3457"/>
              <a:chOff x="1701" y="754"/>
              <a:chExt cx="3674" cy="3457"/>
            </a:xfrm>
          </p:grpSpPr>
          <p:sp>
            <p:nvSpPr>
              <p:cNvPr id="45083" name="Text Box 5"/>
              <p:cNvSpPr txBox="1">
                <a:spLocks noChangeArrowheads="1"/>
              </p:cNvSpPr>
              <p:nvPr/>
            </p:nvSpPr>
            <p:spPr bwMode="auto">
              <a:xfrm>
                <a:off x="3716" y="1571"/>
                <a:ext cx="35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T</a:t>
                </a:r>
              </a:p>
            </p:txBody>
          </p:sp>
          <p:sp>
            <p:nvSpPr>
              <p:cNvPr id="45084" name="Text Box 6"/>
              <p:cNvSpPr txBox="1">
                <a:spLocks noChangeArrowheads="1"/>
              </p:cNvSpPr>
              <p:nvPr/>
            </p:nvSpPr>
            <p:spPr bwMode="auto">
              <a:xfrm>
                <a:off x="2221" y="3881"/>
                <a:ext cx="25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d</a:t>
                </a:r>
              </a:p>
            </p:txBody>
          </p:sp>
          <p:sp>
            <p:nvSpPr>
              <p:cNvPr id="45085" name="Text Box 7"/>
              <p:cNvSpPr txBox="1">
                <a:spLocks noChangeArrowheads="1"/>
              </p:cNvSpPr>
              <p:nvPr/>
            </p:nvSpPr>
            <p:spPr bwMode="auto">
              <a:xfrm>
                <a:off x="1701" y="2891"/>
                <a:ext cx="2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b</a:t>
                </a:r>
              </a:p>
            </p:txBody>
          </p:sp>
          <p:sp>
            <p:nvSpPr>
              <p:cNvPr id="45086" name="Text Box 8"/>
              <p:cNvSpPr txBox="1">
                <a:spLocks noChangeArrowheads="1"/>
              </p:cNvSpPr>
              <p:nvPr/>
            </p:nvSpPr>
            <p:spPr bwMode="auto">
              <a:xfrm>
                <a:off x="1746" y="1681"/>
                <a:ext cx="3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a</a:t>
                </a:r>
              </a:p>
            </p:txBody>
          </p:sp>
          <p:sp>
            <p:nvSpPr>
              <p:cNvPr id="45087" name="Text Box 9"/>
              <p:cNvSpPr txBox="1">
                <a:spLocks noChangeArrowheads="1"/>
              </p:cNvSpPr>
              <p:nvPr/>
            </p:nvSpPr>
            <p:spPr bwMode="auto">
              <a:xfrm>
                <a:off x="2175" y="799"/>
                <a:ext cx="25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s</a:t>
                </a:r>
              </a:p>
            </p:txBody>
          </p:sp>
          <p:sp>
            <p:nvSpPr>
              <p:cNvPr id="45088" name="Text Box 10"/>
              <p:cNvSpPr txBox="1">
                <a:spLocks noChangeArrowheads="1"/>
              </p:cNvSpPr>
              <p:nvPr/>
            </p:nvSpPr>
            <p:spPr bwMode="auto">
              <a:xfrm>
                <a:off x="2530" y="3551"/>
                <a:ext cx="3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F</a:t>
                </a:r>
              </a:p>
            </p:txBody>
          </p:sp>
          <p:sp>
            <p:nvSpPr>
              <p:cNvPr id="45089" name="Text Box 11"/>
              <p:cNvSpPr txBox="1">
                <a:spLocks noChangeArrowheads="1"/>
              </p:cNvSpPr>
              <p:nvPr/>
            </p:nvSpPr>
            <p:spPr bwMode="auto">
              <a:xfrm>
                <a:off x="2530" y="2341"/>
                <a:ext cx="3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F</a:t>
                </a:r>
              </a:p>
            </p:txBody>
          </p:sp>
          <p:sp>
            <p:nvSpPr>
              <p:cNvPr id="45090" name="AutoShape 12"/>
              <p:cNvSpPr>
                <a:spLocks noChangeArrowheads="1"/>
              </p:cNvSpPr>
              <p:nvPr/>
            </p:nvSpPr>
            <p:spPr bwMode="auto">
              <a:xfrm>
                <a:off x="2530" y="754"/>
                <a:ext cx="712" cy="377"/>
              </a:xfrm>
              <a:prstGeom prst="flowChartTerminator">
                <a:avLst/>
              </a:prstGeom>
              <a:solidFill>
                <a:srgbClr val="CCFFFF"/>
              </a:solidFill>
              <a:ln w="9525">
                <a:solidFill>
                  <a:schemeClr val="bg2"/>
                </a:solidFill>
                <a:miter lim="800000"/>
                <a:headEnd/>
                <a:tailEnd/>
              </a:ln>
            </p:spPr>
            <p:txBody>
              <a:bodyPr/>
              <a:lstStyle/>
              <a:p>
                <a:pPr algn="ctr"/>
                <a:r>
                  <a:rPr kumimoji="1" lang="zh-CN" altLang="en-US" sz="2400">
                    <a:solidFill>
                      <a:srgbClr val="000000"/>
                    </a:solidFill>
                    <a:latin typeface="Times New Roman" pitchFamily="18" charset="0"/>
                  </a:rPr>
                  <a:t>入口</a:t>
                </a:r>
              </a:p>
            </p:txBody>
          </p:sp>
          <p:sp>
            <p:nvSpPr>
              <p:cNvPr id="45091" name="AutoShape 13"/>
              <p:cNvSpPr>
                <a:spLocks noChangeArrowheads="1"/>
              </p:cNvSpPr>
              <p:nvPr/>
            </p:nvSpPr>
            <p:spPr bwMode="auto">
              <a:xfrm>
                <a:off x="2530" y="3881"/>
                <a:ext cx="758" cy="320"/>
              </a:xfrm>
              <a:prstGeom prst="flowChartTerminator">
                <a:avLst/>
              </a:prstGeom>
              <a:solidFill>
                <a:srgbClr val="CCFFFF"/>
              </a:solidFill>
              <a:ln w="9525">
                <a:solidFill>
                  <a:schemeClr val="bg2"/>
                </a:solidFill>
                <a:miter lim="800000"/>
                <a:headEnd/>
                <a:tailEnd/>
              </a:ln>
            </p:spPr>
            <p:txBody>
              <a:bodyPr/>
              <a:lstStyle/>
              <a:p>
                <a:pPr algn="ctr"/>
                <a:r>
                  <a:rPr kumimoji="1" lang="zh-CN" altLang="en-US" sz="2400">
                    <a:solidFill>
                      <a:srgbClr val="000000"/>
                    </a:solidFill>
                    <a:latin typeface="Times New Roman" pitchFamily="18" charset="0"/>
                  </a:rPr>
                  <a:t>返回</a:t>
                </a:r>
              </a:p>
            </p:txBody>
          </p:sp>
          <p:sp>
            <p:nvSpPr>
              <p:cNvPr id="45092" name="AutoShape 14"/>
              <p:cNvSpPr>
                <a:spLocks noChangeArrowheads="1"/>
              </p:cNvSpPr>
              <p:nvPr/>
            </p:nvSpPr>
            <p:spPr bwMode="auto">
              <a:xfrm>
                <a:off x="2056" y="1461"/>
                <a:ext cx="1660" cy="880"/>
              </a:xfrm>
              <a:prstGeom prst="flowChartDecision">
                <a:avLst/>
              </a:prstGeom>
              <a:solidFill>
                <a:srgbClr val="CCFFFF"/>
              </a:solidFill>
              <a:ln w="9525">
                <a:solidFill>
                  <a:schemeClr val="bg2"/>
                </a:solidFill>
                <a:miter lim="800000"/>
                <a:headEnd/>
                <a:tailEnd/>
              </a:ln>
            </p:spPr>
            <p:txBody>
              <a:bodyPr/>
              <a:lstStyle/>
              <a:p>
                <a:pPr algn="ctr"/>
                <a:r>
                  <a:rPr kumimoji="1" lang="zh-CN" altLang="en-US" dirty="0">
                    <a:solidFill>
                      <a:srgbClr val="000000"/>
                    </a:solidFill>
                    <a:latin typeface="Times New Roman" pitchFamily="18" charset="0"/>
                  </a:rPr>
                  <a:t>（</a:t>
                </a:r>
                <a:r>
                  <a:rPr kumimoji="1" lang="en-US" altLang="zh-CN" dirty="0">
                    <a:solidFill>
                      <a:srgbClr val="000000"/>
                    </a:solidFill>
                    <a:latin typeface="Times New Roman" pitchFamily="18" charset="0"/>
                  </a:rPr>
                  <a:t>y&gt;1</a:t>
                </a:r>
                <a:r>
                  <a:rPr kumimoji="1" lang="zh-CN" altLang="en-US" dirty="0">
                    <a:solidFill>
                      <a:srgbClr val="000000"/>
                    </a:solidFill>
                    <a:latin typeface="Times New Roman" pitchFamily="18" charset="0"/>
                  </a:rPr>
                  <a:t>）</a:t>
                </a:r>
                <a:r>
                  <a:rPr kumimoji="1" lang="en-US" altLang="zh-CN" dirty="0">
                    <a:solidFill>
                      <a:srgbClr val="000000"/>
                    </a:solidFill>
                    <a:latin typeface="Times New Roman" pitchFamily="18" charset="0"/>
                  </a:rPr>
                  <a:t>&amp;&amp;</a:t>
                </a:r>
              </a:p>
              <a:p>
                <a:pPr algn="ctr"/>
                <a:r>
                  <a:rPr kumimoji="1" lang="zh-CN" altLang="en-US" dirty="0">
                    <a:solidFill>
                      <a:srgbClr val="000000"/>
                    </a:solidFill>
                    <a:latin typeface="Times New Roman" pitchFamily="18" charset="0"/>
                  </a:rPr>
                  <a:t>（</a:t>
                </a:r>
                <a:r>
                  <a:rPr kumimoji="1" lang="en-US" altLang="zh-CN" dirty="0">
                    <a:solidFill>
                      <a:srgbClr val="000000"/>
                    </a:solidFill>
                    <a:latin typeface="Times New Roman" pitchFamily="18" charset="0"/>
                  </a:rPr>
                  <a:t>z==0</a:t>
                </a:r>
                <a:r>
                  <a:rPr kumimoji="1" lang="zh-CN" altLang="en-US" dirty="0">
                    <a:solidFill>
                      <a:srgbClr val="000000"/>
                    </a:solidFill>
                    <a:latin typeface="Times New Roman" pitchFamily="18" charset="0"/>
                  </a:rPr>
                  <a:t>）</a:t>
                </a:r>
              </a:p>
            </p:txBody>
          </p:sp>
          <p:sp>
            <p:nvSpPr>
              <p:cNvPr id="45093" name="AutoShape 15"/>
              <p:cNvSpPr>
                <a:spLocks noChangeArrowheads="1"/>
              </p:cNvSpPr>
              <p:nvPr/>
            </p:nvSpPr>
            <p:spPr bwMode="auto">
              <a:xfrm>
                <a:off x="2056" y="2671"/>
                <a:ext cx="1660" cy="880"/>
              </a:xfrm>
              <a:prstGeom prst="flowChartDecision">
                <a:avLst/>
              </a:prstGeom>
              <a:solidFill>
                <a:srgbClr val="CCFFFF"/>
              </a:solidFill>
              <a:ln w="9525">
                <a:solidFill>
                  <a:schemeClr val="bg2"/>
                </a:solidFill>
                <a:miter lim="800000"/>
                <a:headEnd/>
                <a:tailEnd/>
              </a:ln>
            </p:spPr>
            <p:txBody>
              <a:bodyPr/>
              <a:lstStyle/>
              <a:p>
                <a:pPr algn="ctr"/>
                <a:r>
                  <a:rPr kumimoji="1" lang="zh-CN" altLang="en-US" sz="2000" dirty="0">
                    <a:solidFill>
                      <a:srgbClr val="000000"/>
                    </a:solidFill>
                    <a:latin typeface="Times New Roman" pitchFamily="18" charset="0"/>
                  </a:rPr>
                  <a:t>（</a:t>
                </a:r>
                <a:r>
                  <a:rPr kumimoji="1" lang="en-US" altLang="zh-CN" sz="2000" dirty="0">
                    <a:solidFill>
                      <a:srgbClr val="000000"/>
                    </a:solidFill>
                    <a:latin typeface="Times New Roman" pitchFamily="18" charset="0"/>
                  </a:rPr>
                  <a:t>y==2</a:t>
                </a:r>
                <a:r>
                  <a:rPr kumimoji="1" lang="zh-CN" altLang="en-US" sz="2000" dirty="0">
                    <a:solidFill>
                      <a:srgbClr val="000000"/>
                    </a:solidFill>
                    <a:latin typeface="Times New Roman" pitchFamily="18" charset="0"/>
                  </a:rPr>
                  <a:t>）</a:t>
                </a:r>
                <a:r>
                  <a:rPr kumimoji="1" lang="en-US" altLang="zh-CN" sz="2000" dirty="0">
                    <a:solidFill>
                      <a:srgbClr val="000000"/>
                    </a:solidFill>
                    <a:latin typeface="Times New Roman" pitchFamily="18" charset="0"/>
                  </a:rPr>
                  <a:t>||</a:t>
                </a:r>
              </a:p>
              <a:p>
                <a:pPr algn="ctr"/>
                <a:r>
                  <a:rPr kumimoji="1" lang="zh-CN" altLang="en-US" sz="2000" dirty="0">
                    <a:solidFill>
                      <a:srgbClr val="000000"/>
                    </a:solidFill>
                    <a:latin typeface="Times New Roman" pitchFamily="18" charset="0"/>
                  </a:rPr>
                  <a:t>（</a:t>
                </a:r>
                <a:r>
                  <a:rPr kumimoji="1" lang="en-US" altLang="zh-CN" sz="2000" dirty="0">
                    <a:solidFill>
                      <a:srgbClr val="000000"/>
                    </a:solidFill>
                    <a:latin typeface="Times New Roman" pitchFamily="18" charset="0"/>
                  </a:rPr>
                  <a:t>x&gt;1</a:t>
                </a:r>
                <a:r>
                  <a:rPr kumimoji="1" lang="zh-CN" altLang="en-US" sz="2000" dirty="0">
                    <a:solidFill>
                      <a:srgbClr val="000000"/>
                    </a:solidFill>
                    <a:latin typeface="Times New Roman" pitchFamily="18" charset="0"/>
                  </a:rPr>
                  <a:t>）</a:t>
                </a:r>
              </a:p>
            </p:txBody>
          </p:sp>
          <p:sp>
            <p:nvSpPr>
              <p:cNvPr id="45094" name="Rectangle 16"/>
              <p:cNvSpPr>
                <a:spLocks noChangeArrowheads="1"/>
              </p:cNvSpPr>
              <p:nvPr/>
            </p:nvSpPr>
            <p:spPr bwMode="auto">
              <a:xfrm>
                <a:off x="4190" y="1681"/>
                <a:ext cx="829" cy="329"/>
              </a:xfrm>
              <a:prstGeom prst="rect">
                <a:avLst/>
              </a:prstGeom>
              <a:solidFill>
                <a:srgbClr val="CCFFFF"/>
              </a:solidFill>
              <a:ln w="9525">
                <a:solidFill>
                  <a:schemeClr val="bg2"/>
                </a:solidFill>
                <a:miter lim="800000"/>
                <a:headEnd/>
                <a:tailEnd/>
              </a:ln>
            </p:spPr>
            <p:txBody>
              <a:bodyPr/>
              <a:lstStyle/>
              <a:p>
                <a:pPr algn="ctr"/>
                <a:r>
                  <a:rPr kumimoji="1" lang="en-US" altLang="zh-CN" sz="2400">
                    <a:solidFill>
                      <a:srgbClr val="000000"/>
                    </a:solidFill>
                    <a:latin typeface="Times New Roman" pitchFamily="18" charset="0"/>
                  </a:rPr>
                  <a:t>x = x / y</a:t>
                </a:r>
              </a:p>
            </p:txBody>
          </p:sp>
          <p:sp>
            <p:nvSpPr>
              <p:cNvPr id="45095" name="Rectangle 17"/>
              <p:cNvSpPr>
                <a:spLocks noChangeArrowheads="1"/>
              </p:cNvSpPr>
              <p:nvPr/>
            </p:nvSpPr>
            <p:spPr bwMode="auto">
              <a:xfrm>
                <a:off x="4190" y="2891"/>
                <a:ext cx="829" cy="329"/>
              </a:xfrm>
              <a:prstGeom prst="rect">
                <a:avLst/>
              </a:prstGeom>
              <a:solidFill>
                <a:srgbClr val="CCFFFF"/>
              </a:solidFill>
              <a:ln w="9525">
                <a:solidFill>
                  <a:schemeClr val="bg2"/>
                </a:solidFill>
                <a:miter lim="800000"/>
                <a:headEnd/>
                <a:tailEnd/>
              </a:ln>
            </p:spPr>
            <p:txBody>
              <a:bodyPr/>
              <a:lstStyle/>
              <a:p>
                <a:pPr algn="ctr"/>
                <a:r>
                  <a:rPr kumimoji="1" lang="en-US" altLang="zh-CN" sz="2400">
                    <a:solidFill>
                      <a:srgbClr val="000000"/>
                    </a:solidFill>
                    <a:latin typeface="Times New Roman" pitchFamily="18" charset="0"/>
                  </a:rPr>
                  <a:t>x = x +1</a:t>
                </a:r>
              </a:p>
            </p:txBody>
          </p:sp>
          <p:sp>
            <p:nvSpPr>
              <p:cNvPr id="45096" name="Line 18"/>
              <p:cNvSpPr>
                <a:spLocks noChangeShapeType="1"/>
              </p:cNvSpPr>
              <p:nvPr/>
            </p:nvSpPr>
            <p:spPr bwMode="auto">
              <a:xfrm>
                <a:off x="2886" y="1131"/>
                <a:ext cx="0" cy="33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5097" name="Line 19"/>
              <p:cNvSpPr>
                <a:spLocks noChangeShapeType="1"/>
              </p:cNvSpPr>
              <p:nvPr/>
            </p:nvSpPr>
            <p:spPr bwMode="auto">
              <a:xfrm>
                <a:off x="3716" y="1901"/>
                <a:ext cx="47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98" name="Line 20"/>
              <p:cNvSpPr>
                <a:spLocks noChangeShapeType="1"/>
              </p:cNvSpPr>
              <p:nvPr/>
            </p:nvSpPr>
            <p:spPr bwMode="auto">
              <a:xfrm>
                <a:off x="2886" y="2341"/>
                <a:ext cx="0" cy="33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099" name="Line 21"/>
              <p:cNvSpPr>
                <a:spLocks noChangeShapeType="1"/>
              </p:cNvSpPr>
              <p:nvPr/>
            </p:nvSpPr>
            <p:spPr bwMode="auto">
              <a:xfrm>
                <a:off x="2886" y="3551"/>
                <a:ext cx="0" cy="33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100" name="Line 22"/>
              <p:cNvSpPr>
                <a:spLocks noChangeShapeType="1"/>
              </p:cNvSpPr>
              <p:nvPr/>
            </p:nvSpPr>
            <p:spPr bwMode="auto">
              <a:xfrm flipH="1">
                <a:off x="2886" y="2451"/>
                <a:ext cx="1659" cy="1"/>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101" name="Line 23"/>
              <p:cNvSpPr>
                <a:spLocks noChangeShapeType="1"/>
              </p:cNvSpPr>
              <p:nvPr/>
            </p:nvSpPr>
            <p:spPr bwMode="auto">
              <a:xfrm>
                <a:off x="4545" y="2011"/>
                <a:ext cx="0" cy="44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5102" name="Line 24"/>
              <p:cNvSpPr>
                <a:spLocks noChangeShapeType="1"/>
              </p:cNvSpPr>
              <p:nvPr/>
            </p:nvSpPr>
            <p:spPr bwMode="auto">
              <a:xfrm flipH="1">
                <a:off x="2886" y="3661"/>
                <a:ext cx="1659"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103" name="Line 25"/>
              <p:cNvSpPr>
                <a:spLocks noChangeShapeType="1"/>
              </p:cNvSpPr>
              <p:nvPr/>
            </p:nvSpPr>
            <p:spPr bwMode="auto">
              <a:xfrm>
                <a:off x="4545" y="3221"/>
                <a:ext cx="0" cy="44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104" name="Text Box 26"/>
              <p:cNvSpPr txBox="1">
                <a:spLocks noChangeArrowheads="1"/>
              </p:cNvSpPr>
              <p:nvPr/>
            </p:nvSpPr>
            <p:spPr bwMode="auto">
              <a:xfrm>
                <a:off x="3716" y="2781"/>
                <a:ext cx="35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T</a:t>
                </a:r>
              </a:p>
            </p:txBody>
          </p:sp>
          <p:sp>
            <p:nvSpPr>
              <p:cNvPr id="45105" name="Line 27"/>
              <p:cNvSpPr>
                <a:spLocks noChangeShapeType="1"/>
              </p:cNvSpPr>
              <p:nvPr/>
            </p:nvSpPr>
            <p:spPr bwMode="auto">
              <a:xfrm>
                <a:off x="3716" y="3111"/>
                <a:ext cx="47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106" name="Text Box 28"/>
              <p:cNvSpPr txBox="1">
                <a:spLocks noChangeArrowheads="1"/>
              </p:cNvSpPr>
              <p:nvPr/>
            </p:nvSpPr>
            <p:spPr bwMode="auto">
              <a:xfrm>
                <a:off x="5103" y="1681"/>
                <a:ext cx="2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c</a:t>
                </a:r>
              </a:p>
            </p:txBody>
          </p:sp>
          <p:sp>
            <p:nvSpPr>
              <p:cNvPr id="45107" name="Text Box 29"/>
              <p:cNvSpPr txBox="1">
                <a:spLocks noChangeArrowheads="1"/>
              </p:cNvSpPr>
              <p:nvPr/>
            </p:nvSpPr>
            <p:spPr bwMode="auto">
              <a:xfrm>
                <a:off x="5103" y="2891"/>
                <a:ext cx="2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e</a:t>
                </a:r>
              </a:p>
            </p:txBody>
          </p:sp>
        </p:grpSp>
      </p:grpSp>
      <p:sp>
        <p:nvSpPr>
          <p:cNvPr id="415774" name="Rectangle 30"/>
          <p:cNvSpPr>
            <a:spLocks noChangeArrowheads="1"/>
          </p:cNvSpPr>
          <p:nvPr/>
        </p:nvSpPr>
        <p:spPr bwMode="auto">
          <a:xfrm>
            <a:off x="4221163" y="2755900"/>
            <a:ext cx="720725" cy="261938"/>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5775" name="Rectangle 31"/>
          <p:cNvSpPr>
            <a:spLocks noChangeArrowheads="1"/>
          </p:cNvSpPr>
          <p:nvPr/>
        </p:nvSpPr>
        <p:spPr bwMode="auto">
          <a:xfrm>
            <a:off x="4211638" y="3284538"/>
            <a:ext cx="719137" cy="257175"/>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5776" name="Rectangle 32"/>
          <p:cNvSpPr>
            <a:spLocks noChangeArrowheads="1"/>
          </p:cNvSpPr>
          <p:nvPr/>
        </p:nvSpPr>
        <p:spPr bwMode="auto">
          <a:xfrm>
            <a:off x="4191010" y="4648168"/>
            <a:ext cx="792162" cy="292100"/>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5777" name="Oval 33"/>
          <p:cNvSpPr>
            <a:spLocks noChangeArrowheads="1"/>
          </p:cNvSpPr>
          <p:nvPr/>
        </p:nvSpPr>
        <p:spPr bwMode="auto">
          <a:xfrm>
            <a:off x="4140200" y="4938713"/>
            <a:ext cx="863600" cy="331787"/>
          </a:xfrm>
          <a:prstGeom prst="ellipse">
            <a:avLst/>
          </a:prstGeom>
          <a:noFill/>
          <a:ln w="25400" algn="ctr">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415779" name="Group 35"/>
          <p:cNvGraphicFramePr>
            <a:graphicFrameLocks noGrp="1"/>
          </p:cNvGraphicFramePr>
          <p:nvPr>
            <p:ph idx="1"/>
            <p:extLst>
              <p:ext uri="{D42A27DB-BD31-4B8C-83A1-F6EECF244321}">
                <p14:modId xmlns:p14="http://schemas.microsoft.com/office/powerpoint/2010/main" val="2589187817"/>
              </p:ext>
            </p:extLst>
          </p:nvPr>
        </p:nvGraphicFramePr>
        <p:xfrm>
          <a:off x="684213" y="33338"/>
          <a:ext cx="7910512" cy="1060492"/>
        </p:xfrm>
        <a:graphic>
          <a:graphicData uri="http://schemas.openxmlformats.org/drawingml/2006/table">
            <a:tbl>
              <a:tblPr/>
              <a:tblGrid>
                <a:gridCol w="1622425">
                  <a:extLst>
                    <a:ext uri="{9D8B030D-6E8A-4147-A177-3AD203B41FA5}">
                      <a16:colId xmlns:a16="http://schemas.microsoft.com/office/drawing/2014/main" val="20000"/>
                    </a:ext>
                  </a:extLst>
                </a:gridCol>
                <a:gridCol w="2492375">
                  <a:extLst>
                    <a:ext uri="{9D8B030D-6E8A-4147-A177-3AD203B41FA5}">
                      <a16:colId xmlns:a16="http://schemas.microsoft.com/office/drawing/2014/main" val="20001"/>
                    </a:ext>
                  </a:extLst>
                </a:gridCol>
                <a:gridCol w="2065337">
                  <a:extLst>
                    <a:ext uri="{9D8B030D-6E8A-4147-A177-3AD203B41FA5}">
                      <a16:colId xmlns:a16="http://schemas.microsoft.com/office/drawing/2014/main" val="20002"/>
                    </a:ext>
                  </a:extLst>
                </a:gridCol>
                <a:gridCol w="1730375">
                  <a:extLst>
                    <a:ext uri="{9D8B030D-6E8A-4147-A177-3AD203B41FA5}">
                      <a16:colId xmlns:a16="http://schemas.microsoft.com/office/drawing/2014/main" val="20003"/>
                    </a:ext>
                  </a:extLst>
                </a:gridCol>
              </a:tblGrid>
              <a:tr h="530225">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测试用例</a:t>
                      </a:r>
                    </a:p>
                  </a:txBody>
                  <a:tcPr marT="45667" marB="4566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输入</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预期输出</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400" b="1" i="0" u="none" strike="noStrike" cap="none" normalizeH="0" baseline="0" smtClean="0">
                          <a:ln>
                            <a:noFill/>
                          </a:ln>
                          <a:solidFill>
                            <a:schemeClr val="bg2"/>
                          </a:solidFill>
                          <a:effectLst/>
                          <a:latin typeface="隶书" pitchFamily="49" charset="-122"/>
                          <a:ea typeface="微软雅黑" pitchFamily="34" charset="-122"/>
                        </a:rPr>
                        <a:t>被测路径</a:t>
                      </a:r>
                    </a:p>
                  </a:txBody>
                  <a:tcPr marT="45667" marB="4566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530225">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CASE1</a:t>
                      </a:r>
                    </a:p>
                  </a:txBody>
                  <a:tcPr marT="45667" marB="4566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x=4</a:t>
                      </a: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 </a:t>
                      </a: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y=2</a:t>
                      </a: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z=0</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x=3</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err="1" smtClean="0">
                          <a:ln>
                            <a:noFill/>
                          </a:ln>
                          <a:solidFill>
                            <a:schemeClr val="bg2"/>
                          </a:solidFill>
                          <a:effectLst/>
                          <a:latin typeface="隶书" pitchFamily="49" charset="-122"/>
                          <a:ea typeface="微软雅黑" pitchFamily="34" charset="-122"/>
                        </a:rPr>
                        <a:t>sacbed</a:t>
                      </a:r>
                      <a:endPar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endParaRPr>
                    </a:p>
                  </a:txBody>
                  <a:tcPr marT="45667" marB="4566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graphicFrame>
        <p:nvGraphicFramePr>
          <p:cNvPr id="37" name="Group 35"/>
          <p:cNvGraphicFramePr>
            <a:graphicFrameLocks/>
          </p:cNvGraphicFramePr>
          <p:nvPr>
            <p:extLst>
              <p:ext uri="{D42A27DB-BD31-4B8C-83A1-F6EECF244321}">
                <p14:modId xmlns:p14="http://schemas.microsoft.com/office/powerpoint/2010/main" val="2383059968"/>
              </p:ext>
            </p:extLst>
          </p:nvPr>
        </p:nvGraphicFramePr>
        <p:xfrm>
          <a:off x="662782" y="1066862"/>
          <a:ext cx="7910512" cy="1110962"/>
        </p:xfrm>
        <a:graphic>
          <a:graphicData uri="http://schemas.openxmlformats.org/drawingml/2006/table">
            <a:tbl>
              <a:tblPr/>
              <a:tblGrid>
                <a:gridCol w="1622425">
                  <a:extLst>
                    <a:ext uri="{9D8B030D-6E8A-4147-A177-3AD203B41FA5}">
                      <a16:colId xmlns:a16="http://schemas.microsoft.com/office/drawing/2014/main" val="20000"/>
                    </a:ext>
                  </a:extLst>
                </a:gridCol>
                <a:gridCol w="2492375">
                  <a:extLst>
                    <a:ext uri="{9D8B030D-6E8A-4147-A177-3AD203B41FA5}">
                      <a16:colId xmlns:a16="http://schemas.microsoft.com/office/drawing/2014/main" val="20001"/>
                    </a:ext>
                  </a:extLst>
                </a:gridCol>
                <a:gridCol w="2065337">
                  <a:extLst>
                    <a:ext uri="{9D8B030D-6E8A-4147-A177-3AD203B41FA5}">
                      <a16:colId xmlns:a16="http://schemas.microsoft.com/office/drawing/2014/main" val="20002"/>
                    </a:ext>
                  </a:extLst>
                </a:gridCol>
                <a:gridCol w="1730375">
                  <a:extLst>
                    <a:ext uri="{9D8B030D-6E8A-4147-A177-3AD203B41FA5}">
                      <a16:colId xmlns:a16="http://schemas.microsoft.com/office/drawing/2014/main" val="20003"/>
                    </a:ext>
                  </a:extLst>
                </a:gridCol>
              </a:tblGrid>
              <a:tr h="530225">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测试用例</a:t>
                      </a:r>
                    </a:p>
                  </a:txBody>
                  <a:tcPr marT="45667" marB="4566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输入</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预期输出</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400" b="1" i="0" u="none" strike="noStrike" cap="none" normalizeH="0" baseline="0" smtClean="0">
                          <a:ln>
                            <a:noFill/>
                          </a:ln>
                          <a:solidFill>
                            <a:schemeClr val="bg2"/>
                          </a:solidFill>
                          <a:effectLst/>
                          <a:latin typeface="隶书" pitchFamily="49" charset="-122"/>
                          <a:ea typeface="微软雅黑" pitchFamily="34" charset="-122"/>
                        </a:rPr>
                        <a:t>被测路径</a:t>
                      </a:r>
                    </a:p>
                  </a:txBody>
                  <a:tcPr marT="45667" marB="4566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580716">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CASE2</a:t>
                      </a:r>
                    </a:p>
                  </a:txBody>
                  <a:tcPr marT="45667" marB="4566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x=6</a:t>
                      </a: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 </a:t>
                      </a: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y=3</a:t>
                      </a: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z=0</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x=3</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err="1" smtClean="0">
                          <a:ln>
                            <a:noFill/>
                          </a:ln>
                          <a:solidFill>
                            <a:schemeClr val="bg2"/>
                          </a:solidFill>
                          <a:effectLst/>
                          <a:latin typeface="隶书" pitchFamily="49" charset="-122"/>
                          <a:ea typeface="微软雅黑" pitchFamily="34" charset="-122"/>
                        </a:rPr>
                        <a:t>sacbed</a:t>
                      </a:r>
                      <a:endPar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endParaRPr>
                    </a:p>
                  </a:txBody>
                  <a:tcPr marT="45667" marB="4566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2" name="矩形 1"/>
          <p:cNvSpPr/>
          <p:nvPr/>
        </p:nvSpPr>
        <p:spPr>
          <a:xfrm>
            <a:off x="557908" y="3092901"/>
            <a:ext cx="2299295" cy="1569660"/>
          </a:xfrm>
          <a:prstGeom prst="rect">
            <a:avLst/>
          </a:prstGeom>
        </p:spPr>
        <p:txBody>
          <a:bodyPr wrap="square">
            <a:spAutoFit/>
          </a:bodyPr>
          <a:lstStyle/>
          <a:p>
            <a:pPr lvl="0">
              <a:lnSpc>
                <a:spcPct val="120000"/>
              </a:lnSpc>
              <a:spcBef>
                <a:spcPct val="20000"/>
              </a:spcBef>
              <a:buClr>
                <a:srgbClr val="FF0000"/>
              </a:buClr>
              <a:buSzPct val="75000"/>
            </a:pPr>
            <a:r>
              <a:rPr kumimoji="1" lang="en-US" altLang="zh-CN" sz="2400" dirty="0" smtClean="0">
                <a:solidFill>
                  <a:srgbClr val="000000"/>
                </a:solidFill>
                <a:latin typeface="+mn-lt"/>
                <a:ea typeface="+mn-ea"/>
              </a:rPr>
              <a:t>y&gt;1</a:t>
            </a:r>
            <a:r>
              <a:rPr kumimoji="1" lang="en-US" altLang="zh-CN" sz="2400" dirty="0">
                <a:solidFill>
                  <a:srgbClr val="000000"/>
                </a:solidFill>
                <a:latin typeface="+mn-lt"/>
                <a:ea typeface="+mn-ea"/>
              </a:rPr>
              <a:t>,</a:t>
            </a:r>
            <a:r>
              <a:rPr kumimoji="1" lang="en-US" altLang="zh-CN" sz="2400" dirty="0" smtClean="0">
                <a:solidFill>
                  <a:srgbClr val="000000"/>
                </a:solidFill>
                <a:latin typeface="+mn-lt"/>
                <a:ea typeface="+mn-ea"/>
              </a:rPr>
              <a:t> </a:t>
            </a:r>
            <a:r>
              <a:rPr kumimoji="1" lang="en-US" altLang="zh-CN" sz="2400" dirty="0">
                <a:solidFill>
                  <a:srgbClr val="000000"/>
                </a:solidFill>
                <a:latin typeface="+mn-lt"/>
                <a:ea typeface="+mn-ea"/>
              </a:rPr>
              <a:t>z==</a:t>
            </a:r>
            <a:r>
              <a:rPr kumimoji="1" lang="en-US" altLang="zh-CN" sz="2400" dirty="0" smtClean="0">
                <a:solidFill>
                  <a:srgbClr val="000000"/>
                </a:solidFill>
                <a:latin typeface="+mn-lt"/>
                <a:ea typeface="+mn-ea"/>
              </a:rPr>
              <a:t>0, </a:t>
            </a:r>
            <a:r>
              <a:rPr kumimoji="1" lang="en-US" altLang="zh-CN" sz="2400" dirty="0">
                <a:solidFill>
                  <a:srgbClr val="000000"/>
                </a:solidFill>
                <a:latin typeface="+mn-lt"/>
                <a:ea typeface="+mn-ea"/>
              </a:rPr>
              <a:t>y==</a:t>
            </a:r>
            <a:r>
              <a:rPr kumimoji="1" lang="en-US" altLang="zh-CN" sz="2400" dirty="0" smtClean="0">
                <a:solidFill>
                  <a:srgbClr val="000000"/>
                </a:solidFill>
                <a:latin typeface="+mn-lt"/>
                <a:ea typeface="+mn-ea"/>
              </a:rPr>
              <a:t>2</a:t>
            </a:r>
            <a:endParaRPr lang="en-US" altLang="zh-CN" sz="2400" dirty="0" smtClean="0">
              <a:solidFill>
                <a:schemeClr val="bg2"/>
              </a:solidFill>
              <a:latin typeface="+mn-lt"/>
              <a:ea typeface="+mn-ea"/>
            </a:endParaRPr>
          </a:p>
          <a:p>
            <a:pPr>
              <a:lnSpc>
                <a:spcPct val="120000"/>
              </a:lnSpc>
              <a:spcBef>
                <a:spcPct val="20000"/>
              </a:spcBef>
              <a:buClr>
                <a:srgbClr val="FF0000"/>
              </a:buClr>
              <a:buSzPct val="75000"/>
            </a:pPr>
            <a:r>
              <a:rPr lang="en-US" altLang="zh-CN" sz="2400" dirty="0" smtClean="0">
                <a:solidFill>
                  <a:schemeClr val="bg2"/>
                </a:solidFill>
                <a:latin typeface="+mn-lt"/>
                <a:ea typeface="+mn-ea"/>
              </a:rPr>
              <a:t>x=4,y=2,z=0</a:t>
            </a:r>
            <a:endParaRPr lang="en-US" altLang="zh-CN" sz="2400" dirty="0">
              <a:solidFill>
                <a:schemeClr val="bg2"/>
              </a:solidFill>
              <a:latin typeface="+mn-lt"/>
              <a:ea typeface="+mn-ea"/>
            </a:endParaRPr>
          </a:p>
          <a:p>
            <a:pPr lvl="0">
              <a:lnSpc>
                <a:spcPct val="120000"/>
              </a:lnSpc>
              <a:spcBef>
                <a:spcPct val="20000"/>
              </a:spcBef>
              <a:buClr>
                <a:srgbClr val="FF0000"/>
              </a:buClr>
              <a:buSzPct val="75000"/>
            </a:pPr>
            <a:r>
              <a:rPr lang="zh-CN" altLang="en-US" sz="2400" dirty="0" smtClean="0">
                <a:solidFill>
                  <a:schemeClr val="bg2"/>
                </a:solidFill>
                <a:latin typeface="+mn-lt"/>
                <a:ea typeface="+mn-ea"/>
              </a:rPr>
              <a:t>预期输出：？</a:t>
            </a:r>
            <a:endParaRPr lang="en-US" altLang="zh-CN" sz="2400" dirty="0">
              <a:solidFill>
                <a:schemeClr val="bg2"/>
              </a:solidFill>
              <a:latin typeface="+mn-lt"/>
              <a:ea typeface="+mn-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5776"/>
                                        </p:tgtEl>
                                        <p:attrNameLst>
                                          <p:attrName>style.visibility</p:attrName>
                                        </p:attrNameLst>
                                      </p:cBhvr>
                                      <p:to>
                                        <p:strVal val="visible"/>
                                      </p:to>
                                    </p:set>
                                    <p:animEffect transition="in" filter="blinds(horizontal)">
                                      <p:cBhvr>
                                        <p:cTn id="7" dur="500"/>
                                        <p:tgtEl>
                                          <p:spTgt spid="41577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5775"/>
                                        </p:tgtEl>
                                        <p:attrNameLst>
                                          <p:attrName>style.visibility</p:attrName>
                                        </p:attrNameLst>
                                      </p:cBhvr>
                                      <p:to>
                                        <p:strVal val="visible"/>
                                      </p:to>
                                    </p:set>
                                    <p:animEffect transition="in" filter="blinds(horizontal)">
                                      <p:cBhvr>
                                        <p:cTn id="10" dur="500"/>
                                        <p:tgtEl>
                                          <p:spTgt spid="41577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15774"/>
                                        </p:tgtEl>
                                        <p:attrNameLst>
                                          <p:attrName>style.visibility</p:attrName>
                                        </p:attrNameLst>
                                      </p:cBhvr>
                                      <p:to>
                                        <p:strVal val="visible"/>
                                      </p:to>
                                    </p:set>
                                    <p:animEffect transition="in" filter="blinds(horizontal)">
                                      <p:cBhvr>
                                        <p:cTn id="13" dur="500"/>
                                        <p:tgtEl>
                                          <p:spTgt spid="41577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415779"/>
                                        </p:tgtEl>
                                        <p:attrNameLst>
                                          <p:attrName>style.visibility</p:attrName>
                                        </p:attrNameLst>
                                      </p:cBhvr>
                                      <p:to>
                                        <p:strVal val="visible"/>
                                      </p:to>
                                    </p:set>
                                    <p:animEffect transition="in" filter="blinds(horizontal)">
                                      <p:cBhvr>
                                        <p:cTn id="36" dur="500"/>
                                        <p:tgtEl>
                                          <p:spTgt spid="41577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415777"/>
                                        </p:tgtEl>
                                        <p:attrNameLst>
                                          <p:attrName>style.visibility</p:attrName>
                                        </p:attrNameLst>
                                      </p:cBhvr>
                                      <p:to>
                                        <p:strVal val="visible"/>
                                      </p:to>
                                    </p:set>
                                    <p:animEffect transition="in" filter="blinds(horizontal)">
                                      <p:cBhvr>
                                        <p:cTn id="41" dur="500"/>
                                        <p:tgtEl>
                                          <p:spTgt spid="41577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74" grpId="0" animBg="1"/>
      <p:bldP spid="415775" grpId="0" animBg="1"/>
      <p:bldP spid="415776" grpId="0" animBg="1"/>
      <p:bldP spid="415777" grpId="0" animBg="1"/>
      <p:bldP spid="2"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p:cNvSpPr>
            <a:spLocks noGrp="1" noChangeArrowheads="1"/>
          </p:cNvSpPr>
          <p:nvPr>
            <p:ph type="title"/>
          </p:nvPr>
        </p:nvSpPr>
        <p:spPr>
          <a:xfrm>
            <a:off x="457200" y="609600"/>
            <a:ext cx="8229600" cy="609600"/>
          </a:xfrm>
        </p:spPr>
        <p:txBody>
          <a:bodyPr/>
          <a:lstStyle/>
          <a:p>
            <a:pPr>
              <a:defRPr/>
            </a:pPr>
            <a:r>
              <a:rPr lang="zh-CN" altLang="en-US" dirty="0" smtClean="0"/>
              <a:t>语句覆盖</a:t>
            </a:r>
          </a:p>
        </p:txBody>
      </p:sp>
      <p:sp>
        <p:nvSpPr>
          <p:cNvPr id="416771" name="Rectangle 3"/>
          <p:cNvSpPr>
            <a:spLocks noGrp="1" noChangeArrowheads="1"/>
          </p:cNvSpPr>
          <p:nvPr>
            <p:ph type="body" idx="1"/>
          </p:nvPr>
        </p:nvSpPr>
        <p:spPr bwMode="auto">
          <a:xfrm>
            <a:off x="304912" y="1371596"/>
            <a:ext cx="3657600" cy="289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0"/>
              </a:spcBef>
              <a:buFont typeface="Wingdings" pitchFamily="2" charset="2"/>
              <a:buNone/>
              <a:defRPr/>
            </a:pPr>
            <a:r>
              <a:rPr lang="zh-CN" altLang="en-US" sz="1800" b="1" kern="1200" dirty="0"/>
              <a:t>语句覆盖不能检测的</a:t>
            </a:r>
            <a:r>
              <a:rPr lang="zh-CN" altLang="en-US" sz="1800" b="1" kern="1200" dirty="0" smtClean="0"/>
              <a:t>问题：</a:t>
            </a:r>
            <a:endParaRPr lang="en-US" altLang="zh-CN" sz="1800" b="1" kern="1200" dirty="0"/>
          </a:p>
        </p:txBody>
      </p:sp>
      <p:sp>
        <p:nvSpPr>
          <p:cNvPr id="4" name="Rectangle 3"/>
          <p:cNvSpPr txBox="1">
            <a:spLocks noChangeArrowheads="1"/>
          </p:cNvSpPr>
          <p:nvPr/>
        </p:nvSpPr>
        <p:spPr bwMode="auto">
          <a:xfrm>
            <a:off x="457200" y="1828842"/>
            <a:ext cx="3657600" cy="304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buSzPct val="80000"/>
              <a:buFont typeface="Wingdings" pitchFamily="2" charset="2"/>
              <a:buNone/>
            </a:pPr>
            <a:r>
              <a:rPr lang="en-US" altLang="zh-CN" dirty="0" smtClean="0">
                <a:solidFill>
                  <a:schemeClr val="bg2"/>
                </a:solidFill>
                <a:latin typeface="Times New Roman" pitchFamily="18" charset="0"/>
                <a:ea typeface="宋体" pitchFamily="2" charset="-122"/>
              </a:rPr>
              <a:t>if (x&gt;3</a:t>
            </a:r>
            <a:r>
              <a:rPr lang="en-US" altLang="zh-CN" dirty="0">
                <a:solidFill>
                  <a:schemeClr val="bg2"/>
                </a:solidFill>
                <a:latin typeface="Times New Roman" pitchFamily="18" charset="0"/>
                <a:ea typeface="宋体" pitchFamily="2" charset="-122"/>
              </a:rPr>
              <a:t>&amp;&amp;x&lt;7)</a:t>
            </a:r>
          </a:p>
          <a:p>
            <a:pPr>
              <a:buSzPct val="80000"/>
              <a:buFont typeface="Wingdings" pitchFamily="2" charset="2"/>
              <a:buNone/>
            </a:pPr>
            <a:r>
              <a:rPr lang="en-US" altLang="zh-CN" dirty="0">
                <a:solidFill>
                  <a:schemeClr val="bg2"/>
                </a:solidFill>
                <a:latin typeface="Times New Roman" pitchFamily="18" charset="0"/>
                <a:ea typeface="宋体" pitchFamily="2" charset="-122"/>
              </a:rPr>
              <a:t>{</a:t>
            </a:r>
          </a:p>
          <a:p>
            <a:pPr>
              <a:buSzPct val="80000"/>
              <a:buFont typeface="Wingdings" pitchFamily="2" charset="2"/>
              <a:buNone/>
            </a:pPr>
            <a:r>
              <a:rPr lang="en-US" altLang="zh-CN" dirty="0">
                <a:solidFill>
                  <a:schemeClr val="bg2"/>
                </a:solidFill>
                <a:latin typeface="Times New Roman" pitchFamily="18" charset="0"/>
                <a:ea typeface="宋体" pitchFamily="2" charset="-122"/>
              </a:rPr>
              <a:t> statement;</a:t>
            </a:r>
          </a:p>
          <a:p>
            <a:pPr>
              <a:buSzPct val="80000"/>
              <a:buFont typeface="Wingdings" pitchFamily="2" charset="2"/>
              <a:buNone/>
            </a:pPr>
            <a:r>
              <a:rPr lang="en-US" altLang="zh-CN" dirty="0">
                <a:solidFill>
                  <a:schemeClr val="bg2"/>
                </a:solidFill>
                <a:latin typeface="Times New Roman" pitchFamily="18" charset="0"/>
                <a:ea typeface="宋体" pitchFamily="2" charset="-122"/>
              </a:rPr>
              <a:t>}</a:t>
            </a:r>
          </a:p>
          <a:p>
            <a:pPr>
              <a:buSzPct val="80000"/>
              <a:buFont typeface="Wingdings" pitchFamily="2" charset="2"/>
              <a:buNone/>
            </a:pPr>
            <a:endParaRPr lang="en-US" altLang="zh-CN" dirty="0">
              <a:solidFill>
                <a:schemeClr val="bg2"/>
              </a:solidFill>
              <a:latin typeface="Times New Roman" pitchFamily="18" charset="0"/>
              <a:ea typeface="宋体" pitchFamily="2" charset="-122"/>
            </a:endParaRPr>
          </a:p>
          <a:p>
            <a:pPr>
              <a:buSzPct val="80000"/>
              <a:buFont typeface="Wingdings" pitchFamily="2" charset="2"/>
              <a:buNone/>
            </a:pPr>
            <a:r>
              <a:rPr lang="en-US" altLang="zh-CN" dirty="0" smtClean="0">
                <a:solidFill>
                  <a:schemeClr val="bg2"/>
                </a:solidFill>
                <a:latin typeface="Times New Roman" pitchFamily="18" charset="0"/>
                <a:ea typeface="宋体" pitchFamily="2" charset="-122"/>
              </a:rPr>
              <a:t>if  (x&gt;3</a:t>
            </a:r>
            <a:r>
              <a:rPr lang="en-US" altLang="zh-CN" dirty="0">
                <a:solidFill>
                  <a:schemeClr val="bg2"/>
                </a:solidFill>
                <a:latin typeface="Times New Roman" pitchFamily="18" charset="0"/>
                <a:ea typeface="宋体" pitchFamily="2" charset="-122"/>
              </a:rPr>
              <a:t>)</a:t>
            </a:r>
          </a:p>
          <a:p>
            <a:pPr>
              <a:buSzPct val="80000"/>
              <a:buFont typeface="Wingdings" pitchFamily="2" charset="2"/>
              <a:buNone/>
            </a:pPr>
            <a:r>
              <a:rPr lang="en-US" altLang="zh-CN" dirty="0">
                <a:solidFill>
                  <a:schemeClr val="bg2"/>
                </a:solidFill>
                <a:latin typeface="Times New Roman" pitchFamily="18" charset="0"/>
                <a:ea typeface="宋体" pitchFamily="2" charset="-122"/>
              </a:rPr>
              <a:t>{</a:t>
            </a:r>
          </a:p>
          <a:p>
            <a:pPr>
              <a:buSzPct val="80000"/>
              <a:buFont typeface="Wingdings" pitchFamily="2" charset="2"/>
              <a:buNone/>
            </a:pPr>
            <a:r>
              <a:rPr lang="en-US" altLang="zh-CN" dirty="0">
                <a:solidFill>
                  <a:schemeClr val="bg2"/>
                </a:solidFill>
                <a:latin typeface="Times New Roman" pitchFamily="18" charset="0"/>
                <a:ea typeface="宋体" pitchFamily="2" charset="-122"/>
              </a:rPr>
              <a:t> statement;</a:t>
            </a:r>
          </a:p>
          <a:p>
            <a:pPr>
              <a:buSzPct val="80000"/>
              <a:buFont typeface="Wingdings" pitchFamily="2" charset="2"/>
              <a:buNone/>
            </a:pPr>
            <a:r>
              <a:rPr lang="en-US" altLang="zh-CN" dirty="0">
                <a:solidFill>
                  <a:schemeClr val="bg2"/>
                </a:solidFill>
                <a:latin typeface="Times New Roman" pitchFamily="18" charset="0"/>
                <a:ea typeface="宋体" pitchFamily="2" charset="-122"/>
              </a:rPr>
              <a:t>}</a:t>
            </a:r>
            <a:endParaRPr lang="zh-CN" altLang="en-US" dirty="0">
              <a:solidFill>
                <a:schemeClr val="bg2"/>
              </a:solidFill>
              <a:latin typeface="Times New Roman" pitchFamily="18" charset="0"/>
              <a:ea typeface="宋体" pitchFamily="2" charset="-122"/>
            </a:endParaRPr>
          </a:p>
        </p:txBody>
      </p:sp>
      <p:sp>
        <p:nvSpPr>
          <p:cNvPr id="6" name="Rectangle 3"/>
          <p:cNvSpPr txBox="1">
            <a:spLocks noChangeArrowheads="1"/>
          </p:cNvSpPr>
          <p:nvPr/>
        </p:nvSpPr>
        <p:spPr bwMode="auto">
          <a:xfrm>
            <a:off x="3352832" y="1752644"/>
            <a:ext cx="5105266" cy="421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buSzPct val="80000"/>
              <a:buFont typeface="Wingdings" pitchFamily="2" charset="2"/>
              <a:buNone/>
            </a:pPr>
            <a:r>
              <a:rPr lang="zh-CN" altLang="en-US" dirty="0">
                <a:solidFill>
                  <a:schemeClr val="bg2"/>
                </a:solidFill>
                <a:latin typeface="Times New Roman" pitchFamily="18" charset="0"/>
                <a:ea typeface="宋体" pitchFamily="2" charset="-122"/>
              </a:rPr>
              <a:t>语句能达到很高的语句覆盖盖率，却有严重缺陷</a:t>
            </a:r>
          </a:p>
          <a:p>
            <a:pPr>
              <a:buSzPct val="80000"/>
              <a:buFont typeface="Wingdings" pitchFamily="2" charset="2"/>
              <a:buNone/>
            </a:pPr>
            <a:r>
              <a:rPr lang="en-US" altLang="zh-CN" dirty="0">
                <a:solidFill>
                  <a:schemeClr val="bg2"/>
                </a:solidFill>
                <a:latin typeface="Times New Roman" pitchFamily="18" charset="0"/>
                <a:ea typeface="宋体" pitchFamily="2" charset="-122"/>
              </a:rPr>
              <a:t>if(x!=1)</a:t>
            </a:r>
          </a:p>
          <a:p>
            <a:pPr>
              <a:buSzPct val="80000"/>
              <a:buFont typeface="Wingdings" pitchFamily="2" charset="2"/>
              <a:buNone/>
            </a:pPr>
            <a:r>
              <a:rPr lang="en-US" altLang="zh-CN" dirty="0">
                <a:solidFill>
                  <a:schemeClr val="bg2"/>
                </a:solidFill>
                <a:latin typeface="Times New Roman" pitchFamily="18" charset="0"/>
                <a:ea typeface="宋体" pitchFamily="2" charset="-122"/>
              </a:rPr>
              <a:t>{    </a:t>
            </a:r>
            <a:r>
              <a:rPr lang="en-US" altLang="zh-CN" dirty="0" smtClean="0">
                <a:solidFill>
                  <a:schemeClr val="bg2"/>
                </a:solidFill>
                <a:latin typeface="Times New Roman" pitchFamily="18" charset="0"/>
                <a:ea typeface="宋体" pitchFamily="2" charset="-122"/>
              </a:rPr>
              <a:t>statements1;       </a:t>
            </a:r>
            <a:endParaRPr lang="en-US" altLang="zh-CN" dirty="0">
              <a:solidFill>
                <a:schemeClr val="bg2"/>
              </a:solidFill>
              <a:latin typeface="Times New Roman" pitchFamily="18" charset="0"/>
              <a:ea typeface="宋体" pitchFamily="2" charset="-122"/>
            </a:endParaRPr>
          </a:p>
          <a:p>
            <a:pPr>
              <a:buSzPct val="80000"/>
              <a:buFont typeface="Wingdings" pitchFamily="2" charset="2"/>
              <a:buNone/>
            </a:pPr>
            <a:r>
              <a:rPr lang="en-US" altLang="zh-CN" dirty="0">
                <a:solidFill>
                  <a:schemeClr val="bg2"/>
                </a:solidFill>
                <a:latin typeface="Times New Roman" pitchFamily="18" charset="0"/>
                <a:ea typeface="宋体" pitchFamily="2" charset="-122"/>
              </a:rPr>
              <a:t> </a:t>
            </a:r>
            <a:r>
              <a:rPr lang="en-US" altLang="zh-CN" dirty="0" smtClean="0">
                <a:solidFill>
                  <a:schemeClr val="bg2"/>
                </a:solidFill>
                <a:latin typeface="Times New Roman" pitchFamily="18" charset="0"/>
                <a:ea typeface="宋体" pitchFamily="2" charset="-122"/>
              </a:rPr>
              <a:t>    statements2; </a:t>
            </a:r>
          </a:p>
          <a:p>
            <a:pPr>
              <a:buSzPct val="80000"/>
              <a:buFont typeface="Wingdings" pitchFamily="2" charset="2"/>
              <a:buNone/>
            </a:pPr>
            <a:r>
              <a:rPr lang="en-US" altLang="zh-CN" dirty="0" smtClean="0">
                <a:solidFill>
                  <a:schemeClr val="bg2"/>
                </a:solidFill>
                <a:latin typeface="Times New Roman" pitchFamily="18" charset="0"/>
                <a:ea typeface="宋体" pitchFamily="2" charset="-122"/>
              </a:rPr>
              <a:t>    statements3; </a:t>
            </a:r>
          </a:p>
          <a:p>
            <a:pPr>
              <a:buSzPct val="80000"/>
              <a:buFont typeface="Wingdings" pitchFamily="2" charset="2"/>
              <a:buNone/>
            </a:pPr>
            <a:r>
              <a:rPr lang="en-US" altLang="zh-CN" dirty="0" smtClean="0">
                <a:solidFill>
                  <a:schemeClr val="bg2"/>
                </a:solidFill>
                <a:latin typeface="Times New Roman" pitchFamily="18" charset="0"/>
                <a:ea typeface="宋体" pitchFamily="2" charset="-122"/>
              </a:rPr>
              <a:t>    statements4; </a:t>
            </a:r>
          </a:p>
          <a:p>
            <a:pPr>
              <a:buSzPct val="80000"/>
              <a:buFont typeface="Wingdings" pitchFamily="2" charset="2"/>
              <a:buNone/>
            </a:pPr>
            <a:r>
              <a:rPr lang="en-US" altLang="zh-CN" dirty="0" smtClean="0">
                <a:solidFill>
                  <a:schemeClr val="bg2"/>
                </a:solidFill>
                <a:latin typeface="Times New Roman" pitchFamily="18" charset="0"/>
                <a:ea typeface="宋体" pitchFamily="2" charset="-122"/>
              </a:rPr>
              <a:t>    statements5; </a:t>
            </a:r>
          </a:p>
          <a:p>
            <a:pPr>
              <a:buSzPct val="80000"/>
              <a:buFont typeface="Wingdings" pitchFamily="2" charset="2"/>
              <a:buNone/>
            </a:pPr>
            <a:r>
              <a:rPr lang="en-US" altLang="zh-CN" dirty="0" smtClean="0">
                <a:solidFill>
                  <a:schemeClr val="bg2"/>
                </a:solidFill>
                <a:latin typeface="Times New Roman" pitchFamily="18" charset="0"/>
                <a:ea typeface="宋体" pitchFamily="2" charset="-122"/>
              </a:rPr>
              <a:t>    statements6; </a:t>
            </a:r>
          </a:p>
          <a:p>
            <a:pPr>
              <a:buSzPct val="80000"/>
              <a:buFont typeface="Wingdings" pitchFamily="2" charset="2"/>
              <a:buNone/>
            </a:pPr>
            <a:r>
              <a:rPr lang="en-US" altLang="zh-CN" dirty="0">
                <a:solidFill>
                  <a:schemeClr val="bg2"/>
                </a:solidFill>
                <a:latin typeface="Times New Roman" pitchFamily="18" charset="0"/>
                <a:ea typeface="宋体" pitchFamily="2" charset="-122"/>
              </a:rPr>
              <a:t>  </a:t>
            </a:r>
            <a:r>
              <a:rPr lang="en-US" altLang="zh-CN" dirty="0" smtClean="0">
                <a:solidFill>
                  <a:schemeClr val="bg2"/>
                </a:solidFill>
                <a:latin typeface="Times New Roman" pitchFamily="18" charset="0"/>
                <a:ea typeface="宋体" pitchFamily="2" charset="-122"/>
              </a:rPr>
              <a:t>  …</a:t>
            </a:r>
          </a:p>
          <a:p>
            <a:pPr>
              <a:buSzPct val="80000"/>
              <a:buFont typeface="Wingdings" pitchFamily="2" charset="2"/>
              <a:buNone/>
            </a:pPr>
            <a:r>
              <a:rPr lang="en-US" altLang="zh-CN" dirty="0" smtClean="0">
                <a:solidFill>
                  <a:schemeClr val="bg2"/>
                </a:solidFill>
                <a:latin typeface="Times New Roman" pitchFamily="18" charset="0"/>
                <a:ea typeface="宋体" pitchFamily="2" charset="-122"/>
              </a:rPr>
              <a:t>    …    </a:t>
            </a:r>
            <a:r>
              <a:rPr lang="en-US" altLang="zh-CN" dirty="0">
                <a:solidFill>
                  <a:schemeClr val="bg2"/>
                </a:solidFill>
                <a:latin typeface="Times New Roman" pitchFamily="18" charset="0"/>
                <a:ea typeface="宋体" pitchFamily="2" charset="-122"/>
              </a:rPr>
              <a:t>//</a:t>
            </a:r>
            <a:r>
              <a:rPr lang="zh-CN" altLang="en-US" dirty="0">
                <a:solidFill>
                  <a:schemeClr val="bg2"/>
                </a:solidFill>
                <a:latin typeface="Times New Roman" pitchFamily="18" charset="0"/>
                <a:ea typeface="宋体" pitchFamily="2" charset="-122"/>
              </a:rPr>
              <a:t>此处有</a:t>
            </a:r>
            <a:r>
              <a:rPr lang="en-US" altLang="zh-CN" dirty="0">
                <a:solidFill>
                  <a:schemeClr val="bg2"/>
                </a:solidFill>
                <a:latin typeface="Times New Roman" pitchFamily="18" charset="0"/>
                <a:ea typeface="宋体" pitchFamily="2" charset="-122"/>
              </a:rPr>
              <a:t>99</a:t>
            </a:r>
            <a:r>
              <a:rPr lang="zh-CN" altLang="en-US" dirty="0">
                <a:solidFill>
                  <a:schemeClr val="bg2"/>
                </a:solidFill>
                <a:latin typeface="Times New Roman" pitchFamily="18" charset="0"/>
                <a:ea typeface="宋体" pitchFamily="2" charset="-122"/>
              </a:rPr>
              <a:t>句</a:t>
            </a:r>
            <a:endParaRPr lang="en-US" altLang="zh-CN" dirty="0">
              <a:solidFill>
                <a:schemeClr val="bg2"/>
              </a:solidFill>
              <a:latin typeface="Times New Roman" pitchFamily="18" charset="0"/>
              <a:ea typeface="宋体" pitchFamily="2" charset="-122"/>
            </a:endParaRPr>
          </a:p>
          <a:p>
            <a:pPr>
              <a:buSzPct val="80000"/>
              <a:buFont typeface="Wingdings" pitchFamily="2" charset="2"/>
              <a:buNone/>
            </a:pPr>
            <a:r>
              <a:rPr lang="en-US" altLang="zh-CN" dirty="0">
                <a:solidFill>
                  <a:schemeClr val="bg2"/>
                </a:solidFill>
                <a:latin typeface="Times New Roman" pitchFamily="18" charset="0"/>
                <a:ea typeface="宋体" pitchFamily="2" charset="-122"/>
              </a:rPr>
              <a:t>}</a:t>
            </a:r>
          </a:p>
          <a:p>
            <a:pPr>
              <a:buSzPct val="80000"/>
              <a:buFont typeface="Wingdings" pitchFamily="2" charset="2"/>
              <a:buNone/>
            </a:pPr>
            <a:r>
              <a:rPr lang="en-US" altLang="zh-CN" dirty="0">
                <a:solidFill>
                  <a:schemeClr val="bg2"/>
                </a:solidFill>
                <a:latin typeface="Times New Roman" pitchFamily="18" charset="0"/>
                <a:ea typeface="宋体" pitchFamily="2" charset="-122"/>
              </a:rPr>
              <a:t>else{</a:t>
            </a:r>
          </a:p>
          <a:p>
            <a:pPr>
              <a:buSzPct val="80000"/>
              <a:buFont typeface="Wingdings" pitchFamily="2" charset="2"/>
              <a:buNone/>
            </a:pPr>
            <a:r>
              <a:rPr lang="en-US" altLang="zh-CN" dirty="0">
                <a:solidFill>
                  <a:schemeClr val="bg2"/>
                </a:solidFill>
                <a:latin typeface="Times New Roman" pitchFamily="18" charset="0"/>
                <a:ea typeface="宋体" pitchFamily="2" charset="-122"/>
              </a:rPr>
              <a:t>    statement;</a:t>
            </a:r>
          </a:p>
          <a:p>
            <a:pPr>
              <a:buSzPct val="80000"/>
              <a:buFont typeface="Wingdings" pitchFamily="2" charset="2"/>
              <a:buNone/>
            </a:pPr>
            <a:r>
              <a:rPr lang="en-US" altLang="zh-CN" dirty="0">
                <a:solidFill>
                  <a:schemeClr val="bg2"/>
                </a:solidFill>
                <a:latin typeface="Times New Roman" pitchFamily="18" charset="0"/>
                <a:ea typeface="宋体" pitchFamily="2" charset="-122"/>
              </a:rPr>
              <a:t>}</a:t>
            </a:r>
          </a:p>
          <a:p>
            <a:pPr>
              <a:buSzPct val="80000"/>
              <a:buFont typeface="Wingdings" pitchFamily="2" charset="2"/>
              <a:buNone/>
            </a:pPr>
            <a:r>
              <a:rPr lang="zh-CN" altLang="en-US" dirty="0">
                <a:solidFill>
                  <a:schemeClr val="bg2"/>
                </a:solidFill>
                <a:latin typeface="Times New Roman" pitchFamily="18" charset="0"/>
                <a:ea typeface="宋体" pitchFamily="2" charset="-122"/>
              </a:rPr>
              <a:t>测试用例</a:t>
            </a:r>
            <a:r>
              <a:rPr lang="en-US" altLang="zh-CN" dirty="0">
                <a:solidFill>
                  <a:schemeClr val="bg2"/>
                </a:solidFill>
                <a:latin typeface="Times New Roman" pitchFamily="18" charset="0"/>
                <a:ea typeface="宋体" pitchFamily="2" charset="-122"/>
              </a:rPr>
              <a:t>:x=2</a:t>
            </a:r>
            <a:r>
              <a:rPr lang="zh-CN" altLang="en-US" dirty="0">
                <a:solidFill>
                  <a:schemeClr val="bg2"/>
                </a:solidFill>
                <a:latin typeface="Times New Roman" pitchFamily="18" charset="0"/>
                <a:ea typeface="宋体" pitchFamily="2" charset="-122"/>
              </a:rPr>
              <a:t>，语句有覆盖率</a:t>
            </a:r>
            <a:r>
              <a:rPr lang="en-US" altLang="zh-CN" dirty="0">
                <a:solidFill>
                  <a:schemeClr val="bg2"/>
                </a:solidFill>
                <a:latin typeface="Times New Roman" pitchFamily="18" charset="0"/>
                <a:ea typeface="宋体" pitchFamily="2" charset="-122"/>
              </a:rPr>
              <a:t>99%</a:t>
            </a:r>
            <a:r>
              <a:rPr lang="zh-CN" altLang="en-US" dirty="0">
                <a:solidFill>
                  <a:schemeClr val="bg2"/>
                </a:solidFill>
                <a:latin typeface="Times New Roman" pitchFamily="18" charset="0"/>
                <a:ea typeface="宋体" pitchFamily="2" charset="-122"/>
              </a:rPr>
              <a:t>，但</a:t>
            </a:r>
            <a:r>
              <a:rPr lang="en-US" altLang="zh-CN" dirty="0">
                <a:solidFill>
                  <a:schemeClr val="bg2"/>
                </a:solidFill>
                <a:latin typeface="Times New Roman" pitchFamily="18" charset="0"/>
                <a:ea typeface="宋体" pitchFamily="2" charset="-122"/>
              </a:rPr>
              <a:t>50%</a:t>
            </a:r>
            <a:r>
              <a:rPr lang="zh-CN" altLang="en-US" dirty="0">
                <a:solidFill>
                  <a:schemeClr val="bg2"/>
                </a:solidFill>
                <a:latin typeface="Times New Roman" pitchFamily="18" charset="0"/>
                <a:ea typeface="宋体" pitchFamily="2" charset="-122"/>
              </a:rPr>
              <a:t>的分支没达到</a:t>
            </a:r>
            <a:r>
              <a:rPr lang="en-US" altLang="zh-CN" dirty="0">
                <a:solidFill>
                  <a:schemeClr val="bg2"/>
                </a:solidFill>
                <a:latin typeface="Times New Roman" pitchFamily="18" charset="0"/>
                <a:ea typeface="宋体" pitchFamily="2" charset="-122"/>
              </a:rPr>
              <a:t>!</a:t>
            </a:r>
            <a:endParaRPr lang="zh-CN" altLang="en-US" dirty="0">
              <a:solidFill>
                <a:schemeClr val="bg2"/>
              </a:solidFill>
              <a:latin typeface="Times New Roman" pitchFamily="18" charset="0"/>
              <a:ea typeface="宋体"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p:cNvSpPr>
            <a:spLocks noGrp="1" noChangeArrowheads="1"/>
          </p:cNvSpPr>
          <p:nvPr>
            <p:ph type="title"/>
          </p:nvPr>
        </p:nvSpPr>
        <p:spPr>
          <a:xfrm>
            <a:off x="457200" y="609600"/>
            <a:ext cx="8229600" cy="609600"/>
          </a:xfrm>
        </p:spPr>
        <p:txBody>
          <a:bodyPr/>
          <a:lstStyle/>
          <a:p>
            <a:pPr>
              <a:defRPr/>
            </a:pPr>
            <a:r>
              <a:rPr lang="zh-CN" altLang="en-US" dirty="0" smtClean="0"/>
              <a:t>语句覆盖</a:t>
            </a:r>
          </a:p>
        </p:txBody>
      </p:sp>
      <p:sp>
        <p:nvSpPr>
          <p:cNvPr id="416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5000"/>
              </a:lnSpc>
            </a:pPr>
            <a:r>
              <a:rPr lang="en-US" altLang="zh-CN" sz="2800" dirty="0" smtClean="0"/>
              <a:t>【</a:t>
            </a:r>
            <a:r>
              <a:rPr lang="zh-CN" altLang="en-US" sz="2800" dirty="0" smtClean="0">
                <a:solidFill>
                  <a:srgbClr val="FF0000"/>
                </a:solidFill>
              </a:rPr>
              <a:t>优点</a:t>
            </a:r>
            <a:r>
              <a:rPr lang="en-US" altLang="zh-CN" sz="2800" dirty="0" smtClean="0"/>
              <a:t>】</a:t>
            </a:r>
            <a:r>
              <a:rPr lang="zh-CN" altLang="en-US" sz="2800" dirty="0" smtClean="0"/>
              <a:t>可以很直观地从源代码得到测试用例，无须细分每条判定表达式。</a:t>
            </a:r>
          </a:p>
          <a:p>
            <a:pPr>
              <a:lnSpc>
                <a:spcPct val="125000"/>
              </a:lnSpc>
            </a:pPr>
            <a:r>
              <a:rPr lang="en-US" altLang="zh-CN" sz="2800" dirty="0" smtClean="0"/>
              <a:t>【</a:t>
            </a:r>
            <a:r>
              <a:rPr lang="zh-CN" altLang="en-US" sz="2800" dirty="0" smtClean="0">
                <a:solidFill>
                  <a:srgbClr val="FF0000"/>
                </a:solidFill>
              </a:rPr>
              <a:t>缺点</a:t>
            </a:r>
            <a:r>
              <a:rPr lang="en-US" altLang="zh-CN" sz="2800" dirty="0" smtClean="0"/>
              <a:t>】</a:t>
            </a:r>
            <a:r>
              <a:rPr lang="zh-CN" altLang="en-US" sz="2800" dirty="0" smtClean="0"/>
              <a:t>由于这种测试方法仅仅针对程序逻辑中</a:t>
            </a:r>
            <a:r>
              <a:rPr lang="zh-CN" altLang="en-US" sz="2800" dirty="0" smtClean="0">
                <a:solidFill>
                  <a:srgbClr val="FF0000"/>
                </a:solidFill>
              </a:rPr>
              <a:t>显式存在</a:t>
            </a:r>
            <a:r>
              <a:rPr lang="zh-CN" altLang="en-US" sz="2800" dirty="0" smtClean="0"/>
              <a:t>的语句，但对于</a:t>
            </a:r>
            <a:r>
              <a:rPr lang="zh-CN" altLang="en-US" sz="2800" dirty="0" smtClean="0">
                <a:solidFill>
                  <a:srgbClr val="FF0000"/>
                </a:solidFill>
              </a:rPr>
              <a:t>隐藏的条件</a:t>
            </a:r>
            <a:r>
              <a:rPr lang="zh-CN" altLang="en-US" sz="2800" dirty="0" smtClean="0"/>
              <a:t>是无法测试的。</a:t>
            </a:r>
            <a:r>
              <a:rPr lang="zh-CN" altLang="en-US" sz="2800" dirty="0" smtClean="0">
                <a:solidFill>
                  <a:srgbClr val="FF0000"/>
                </a:solidFill>
              </a:rPr>
              <a:t>如在多分支的逻辑运算中无法全面的考虑</a:t>
            </a:r>
            <a:r>
              <a:rPr lang="zh-CN" altLang="en-US" sz="2800" dirty="0" smtClean="0"/>
              <a:t>。语句覆盖是最弱的逻辑覆盖。</a:t>
            </a:r>
          </a:p>
          <a:p>
            <a:pPr>
              <a:lnSpc>
                <a:spcPct val="125000"/>
              </a:lnSpc>
            </a:pPr>
            <a:r>
              <a:rPr lang="zh-CN" altLang="en-US" sz="2800" dirty="0" smtClean="0"/>
              <a:t>语句覆盖通常是实际测试过程中所要达到的</a:t>
            </a:r>
            <a:r>
              <a:rPr lang="zh-CN" altLang="en-US" sz="2800" dirty="0" smtClean="0">
                <a:solidFill>
                  <a:srgbClr val="FF0000"/>
                </a:solidFill>
              </a:rPr>
              <a:t>最基本</a:t>
            </a:r>
            <a:r>
              <a:rPr lang="zh-CN" altLang="en-US" sz="2800" dirty="0" smtClean="0"/>
              <a:t>的逻辑覆盖度量标准。</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6771">
                                            <p:txEl>
                                              <p:pRg st="2" end="2"/>
                                            </p:txEl>
                                          </p:spTgt>
                                        </p:tgtEl>
                                        <p:attrNameLst>
                                          <p:attrName>style.visibility</p:attrName>
                                        </p:attrNameLst>
                                      </p:cBhvr>
                                      <p:to>
                                        <p:strVal val="visible"/>
                                      </p:to>
                                    </p:set>
                                    <p:animEffect transition="in" filter="blinds(horizontal)">
                                      <p:cBhvr>
                                        <p:cTn id="7" dur="500"/>
                                        <p:tgtEl>
                                          <p:spTgt spid="416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6"/>
          <p:cNvSpPr>
            <a:spLocks noGrp="1" noChangeArrowheads="1"/>
          </p:cNvSpPr>
          <p:nvPr>
            <p:ph type="subTitle" idx="4294967295"/>
          </p:nvPr>
        </p:nvSpPr>
        <p:spPr bwMode="auto">
          <a:xfrm>
            <a:off x="1295400" y="2819400"/>
            <a:ext cx="6400800" cy="1752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eaLnBrk="1" hangingPunct="1">
              <a:buNone/>
              <a:defRPr/>
            </a:pPr>
            <a:r>
              <a:rPr lang="zh-CN" altLang="en-US" sz="4800" b="1" kern="1200" dirty="0">
                <a:solidFill>
                  <a:schemeClr val="bg2"/>
                </a:solidFill>
                <a:latin typeface="宋体" pitchFamily="2" charset="-122"/>
                <a:ea typeface="宋体" pitchFamily="2" charset="-122"/>
              </a:rPr>
              <a:t>白盒</a:t>
            </a:r>
            <a:r>
              <a:rPr lang="zh-CN" altLang="en-US" sz="4800" b="1" kern="1200" dirty="0" smtClean="0">
                <a:solidFill>
                  <a:schemeClr val="bg2"/>
                </a:solidFill>
                <a:latin typeface="宋体" pitchFamily="2" charset="-122"/>
                <a:ea typeface="宋体" pitchFamily="2" charset="-122"/>
              </a:rPr>
              <a:t>测试概述</a:t>
            </a:r>
            <a:endParaRPr lang="zh-CN" altLang="en-US" sz="4800" b="1" kern="1200" dirty="0">
              <a:solidFill>
                <a:schemeClr val="bg2"/>
              </a:solidFill>
              <a:latin typeface="宋体" pitchFamily="2" charset="-122"/>
              <a:ea typeface="宋体" pitchFamily="2" charset="-122"/>
            </a:endParaRPr>
          </a:p>
        </p:txBody>
      </p:sp>
    </p:spTree>
    <p:extLst>
      <p:ext uri="{BB962C8B-B14F-4D97-AF65-F5344CB8AC3E}">
        <p14:creationId xmlns:p14="http://schemas.microsoft.com/office/powerpoint/2010/main" val="2160599276"/>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p:cNvSpPr>
            <a:spLocks noGrp="1" noChangeArrowheads="1"/>
          </p:cNvSpPr>
          <p:nvPr>
            <p:ph type="title"/>
          </p:nvPr>
        </p:nvSpPr>
        <p:spPr>
          <a:xfrm>
            <a:off x="457200" y="609600"/>
            <a:ext cx="8229600" cy="609600"/>
          </a:xfrm>
        </p:spPr>
        <p:txBody>
          <a:bodyPr/>
          <a:lstStyle/>
          <a:p>
            <a:pPr>
              <a:defRPr/>
            </a:pPr>
            <a:r>
              <a:rPr lang="zh-CN" altLang="en-US" dirty="0" smtClean="0"/>
              <a:t>判定覆盖</a:t>
            </a:r>
          </a:p>
        </p:txBody>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判定覆盖又称为分支覆盖。</a:t>
            </a:r>
          </a:p>
          <a:p>
            <a:r>
              <a:rPr lang="zh-CN" altLang="en-US" dirty="0" smtClean="0"/>
              <a:t>它是指通过设计足够的测试用例，使得程序中的</a:t>
            </a:r>
            <a:r>
              <a:rPr lang="zh-CN" altLang="en-US" dirty="0" smtClean="0">
                <a:solidFill>
                  <a:srgbClr val="FF0000"/>
                </a:solidFill>
              </a:rPr>
              <a:t>每一个判定</a:t>
            </a:r>
            <a:r>
              <a:rPr lang="zh-CN" altLang="en-US" dirty="0" smtClean="0"/>
              <a:t>至少都获得一次</a:t>
            </a:r>
            <a:r>
              <a:rPr lang="zh-CN" altLang="en-US" dirty="0" smtClean="0">
                <a:latin typeface="微软雅黑" pitchFamily="34" charset="-122"/>
              </a:rPr>
              <a:t>“</a:t>
            </a:r>
            <a:r>
              <a:rPr lang="zh-CN" altLang="en-US" dirty="0" smtClean="0">
                <a:solidFill>
                  <a:srgbClr val="FF0000"/>
                </a:solidFill>
              </a:rPr>
              <a:t>真值</a:t>
            </a:r>
            <a:r>
              <a:rPr lang="zh-CN" altLang="en-US" dirty="0" smtClean="0">
                <a:latin typeface="微软雅黑" pitchFamily="34" charset="-122"/>
              </a:rPr>
              <a:t>”</a:t>
            </a:r>
            <a:r>
              <a:rPr lang="zh-CN" altLang="en-US" dirty="0" smtClean="0"/>
              <a:t>和</a:t>
            </a:r>
            <a:r>
              <a:rPr lang="zh-CN" altLang="en-US" dirty="0" smtClean="0">
                <a:latin typeface="微软雅黑" pitchFamily="34" charset="-122"/>
              </a:rPr>
              <a:t>“</a:t>
            </a:r>
            <a:r>
              <a:rPr lang="zh-CN" altLang="en-US" dirty="0" smtClean="0">
                <a:solidFill>
                  <a:srgbClr val="FF0000"/>
                </a:solidFill>
              </a:rPr>
              <a:t>假值</a:t>
            </a:r>
            <a:r>
              <a:rPr lang="zh-CN" altLang="en-US" dirty="0" smtClean="0">
                <a:latin typeface="微软雅黑" pitchFamily="34" charset="-122"/>
              </a:rPr>
              <a:t>”</a:t>
            </a:r>
            <a:r>
              <a:rPr lang="zh-CN" altLang="en-US" dirty="0" smtClean="0"/>
              <a:t>，或者说使得程序中的</a:t>
            </a:r>
            <a:r>
              <a:rPr lang="zh-CN" altLang="en-US" dirty="0" smtClean="0">
                <a:solidFill>
                  <a:srgbClr val="FF0000"/>
                </a:solidFill>
              </a:rPr>
              <a:t>每一个分支</a:t>
            </a:r>
            <a:r>
              <a:rPr lang="zh-CN" altLang="en-US" dirty="0" smtClean="0"/>
              <a:t>都至少通过一次。</a:t>
            </a:r>
          </a:p>
          <a:p>
            <a:r>
              <a:rPr lang="zh-CN" altLang="en-US" dirty="0" smtClean="0"/>
              <a:t>判定覆盖比语句覆盖的标准稍强一些。</a:t>
            </a: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2"/>
          <p:cNvGrpSpPr>
            <a:grpSpLocks/>
          </p:cNvGrpSpPr>
          <p:nvPr/>
        </p:nvGrpSpPr>
        <p:grpSpPr bwMode="auto">
          <a:xfrm>
            <a:off x="179388" y="1241425"/>
            <a:ext cx="8783637" cy="5616575"/>
            <a:chOff x="114" y="618"/>
            <a:chExt cx="5533" cy="3702"/>
          </a:xfrm>
        </p:grpSpPr>
        <p:sp>
          <p:nvSpPr>
            <p:cNvPr id="49183" name="AutoShape 3"/>
            <p:cNvSpPr>
              <a:spLocks noChangeAspect="1" noChangeArrowheads="1"/>
            </p:cNvSpPr>
            <p:nvPr/>
          </p:nvSpPr>
          <p:spPr bwMode="auto">
            <a:xfrm>
              <a:off x="114" y="618"/>
              <a:ext cx="5533" cy="3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49184" name="Group 4"/>
            <p:cNvGrpSpPr>
              <a:grpSpLocks/>
            </p:cNvGrpSpPr>
            <p:nvPr/>
          </p:nvGrpSpPr>
          <p:grpSpPr bwMode="auto">
            <a:xfrm>
              <a:off x="1701" y="754"/>
              <a:ext cx="3674" cy="3457"/>
              <a:chOff x="1701" y="754"/>
              <a:chExt cx="3674" cy="3457"/>
            </a:xfrm>
          </p:grpSpPr>
          <p:sp>
            <p:nvSpPr>
              <p:cNvPr id="49185" name="Text Box 5"/>
              <p:cNvSpPr txBox="1">
                <a:spLocks noChangeArrowheads="1"/>
              </p:cNvSpPr>
              <p:nvPr/>
            </p:nvSpPr>
            <p:spPr bwMode="auto">
              <a:xfrm>
                <a:off x="3716" y="1571"/>
                <a:ext cx="35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T</a:t>
                </a:r>
              </a:p>
            </p:txBody>
          </p:sp>
          <p:sp>
            <p:nvSpPr>
              <p:cNvPr id="49186" name="Text Box 6"/>
              <p:cNvSpPr txBox="1">
                <a:spLocks noChangeArrowheads="1"/>
              </p:cNvSpPr>
              <p:nvPr/>
            </p:nvSpPr>
            <p:spPr bwMode="auto">
              <a:xfrm>
                <a:off x="2221" y="3881"/>
                <a:ext cx="25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d</a:t>
                </a:r>
              </a:p>
            </p:txBody>
          </p:sp>
          <p:sp>
            <p:nvSpPr>
              <p:cNvPr id="49187" name="Text Box 7"/>
              <p:cNvSpPr txBox="1">
                <a:spLocks noChangeArrowheads="1"/>
              </p:cNvSpPr>
              <p:nvPr/>
            </p:nvSpPr>
            <p:spPr bwMode="auto">
              <a:xfrm>
                <a:off x="1701" y="2891"/>
                <a:ext cx="2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b</a:t>
                </a:r>
              </a:p>
            </p:txBody>
          </p:sp>
          <p:sp>
            <p:nvSpPr>
              <p:cNvPr id="49188" name="Text Box 8"/>
              <p:cNvSpPr txBox="1">
                <a:spLocks noChangeArrowheads="1"/>
              </p:cNvSpPr>
              <p:nvPr/>
            </p:nvSpPr>
            <p:spPr bwMode="auto">
              <a:xfrm>
                <a:off x="1746" y="1681"/>
                <a:ext cx="3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a</a:t>
                </a:r>
              </a:p>
            </p:txBody>
          </p:sp>
          <p:sp>
            <p:nvSpPr>
              <p:cNvPr id="49189" name="Text Box 9"/>
              <p:cNvSpPr txBox="1">
                <a:spLocks noChangeArrowheads="1"/>
              </p:cNvSpPr>
              <p:nvPr/>
            </p:nvSpPr>
            <p:spPr bwMode="auto">
              <a:xfrm>
                <a:off x="2175" y="799"/>
                <a:ext cx="25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s</a:t>
                </a:r>
              </a:p>
            </p:txBody>
          </p:sp>
          <p:sp>
            <p:nvSpPr>
              <p:cNvPr id="49190" name="Text Box 10"/>
              <p:cNvSpPr txBox="1">
                <a:spLocks noChangeArrowheads="1"/>
              </p:cNvSpPr>
              <p:nvPr/>
            </p:nvSpPr>
            <p:spPr bwMode="auto">
              <a:xfrm>
                <a:off x="2530" y="3551"/>
                <a:ext cx="3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F</a:t>
                </a:r>
              </a:p>
            </p:txBody>
          </p:sp>
          <p:sp>
            <p:nvSpPr>
              <p:cNvPr id="49191" name="Text Box 11"/>
              <p:cNvSpPr txBox="1">
                <a:spLocks noChangeArrowheads="1"/>
              </p:cNvSpPr>
              <p:nvPr/>
            </p:nvSpPr>
            <p:spPr bwMode="auto">
              <a:xfrm>
                <a:off x="2530" y="2341"/>
                <a:ext cx="35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F</a:t>
                </a:r>
              </a:p>
            </p:txBody>
          </p:sp>
          <p:sp>
            <p:nvSpPr>
              <p:cNvPr id="49192" name="AutoShape 12"/>
              <p:cNvSpPr>
                <a:spLocks noChangeArrowheads="1"/>
              </p:cNvSpPr>
              <p:nvPr/>
            </p:nvSpPr>
            <p:spPr bwMode="auto">
              <a:xfrm>
                <a:off x="2530" y="754"/>
                <a:ext cx="712" cy="377"/>
              </a:xfrm>
              <a:prstGeom prst="flowChartTerminator">
                <a:avLst/>
              </a:prstGeom>
              <a:solidFill>
                <a:srgbClr val="CCFFFF"/>
              </a:solidFill>
              <a:ln w="9525">
                <a:solidFill>
                  <a:schemeClr val="bg2"/>
                </a:solidFill>
                <a:miter lim="800000"/>
                <a:headEnd/>
                <a:tailEnd/>
              </a:ln>
            </p:spPr>
            <p:txBody>
              <a:bodyPr/>
              <a:lstStyle/>
              <a:p>
                <a:pPr algn="ctr"/>
                <a:r>
                  <a:rPr kumimoji="1" lang="zh-CN" altLang="en-US" sz="2400">
                    <a:solidFill>
                      <a:srgbClr val="000000"/>
                    </a:solidFill>
                    <a:latin typeface="Times New Roman" pitchFamily="18" charset="0"/>
                  </a:rPr>
                  <a:t>入口</a:t>
                </a:r>
              </a:p>
            </p:txBody>
          </p:sp>
          <p:sp>
            <p:nvSpPr>
              <p:cNvPr id="49193" name="AutoShape 13"/>
              <p:cNvSpPr>
                <a:spLocks noChangeArrowheads="1"/>
              </p:cNvSpPr>
              <p:nvPr/>
            </p:nvSpPr>
            <p:spPr bwMode="auto">
              <a:xfrm>
                <a:off x="2530" y="3881"/>
                <a:ext cx="758" cy="320"/>
              </a:xfrm>
              <a:prstGeom prst="flowChartTerminator">
                <a:avLst/>
              </a:prstGeom>
              <a:solidFill>
                <a:srgbClr val="CCFFFF"/>
              </a:solidFill>
              <a:ln w="9525">
                <a:solidFill>
                  <a:schemeClr val="bg2"/>
                </a:solidFill>
                <a:miter lim="800000"/>
                <a:headEnd/>
                <a:tailEnd/>
              </a:ln>
            </p:spPr>
            <p:txBody>
              <a:bodyPr/>
              <a:lstStyle/>
              <a:p>
                <a:pPr algn="ctr"/>
                <a:r>
                  <a:rPr kumimoji="1" lang="zh-CN" altLang="en-US" sz="2400">
                    <a:solidFill>
                      <a:srgbClr val="000000"/>
                    </a:solidFill>
                    <a:latin typeface="Times New Roman" pitchFamily="18" charset="0"/>
                  </a:rPr>
                  <a:t>返回</a:t>
                </a:r>
              </a:p>
            </p:txBody>
          </p:sp>
          <p:sp>
            <p:nvSpPr>
              <p:cNvPr id="49194" name="AutoShape 14"/>
              <p:cNvSpPr>
                <a:spLocks noChangeArrowheads="1"/>
              </p:cNvSpPr>
              <p:nvPr/>
            </p:nvSpPr>
            <p:spPr bwMode="auto">
              <a:xfrm>
                <a:off x="2056" y="1461"/>
                <a:ext cx="1660" cy="880"/>
              </a:xfrm>
              <a:prstGeom prst="flowChartDecision">
                <a:avLst/>
              </a:prstGeom>
              <a:solidFill>
                <a:srgbClr val="CCFFFF"/>
              </a:solidFill>
              <a:ln w="9525">
                <a:solidFill>
                  <a:schemeClr val="bg2"/>
                </a:solidFill>
                <a:miter lim="800000"/>
                <a:headEnd/>
                <a:tailEnd/>
              </a:ln>
            </p:spPr>
            <p:txBody>
              <a:bodyPr/>
              <a:lstStyle/>
              <a:p>
                <a:pPr algn="ctr"/>
                <a:r>
                  <a:rPr kumimoji="1" lang="zh-CN" altLang="en-US">
                    <a:solidFill>
                      <a:srgbClr val="000000"/>
                    </a:solidFill>
                    <a:latin typeface="Times New Roman" pitchFamily="18" charset="0"/>
                  </a:rPr>
                  <a:t>（</a:t>
                </a:r>
                <a:r>
                  <a:rPr kumimoji="1" lang="en-US" altLang="zh-CN">
                    <a:solidFill>
                      <a:srgbClr val="000000"/>
                    </a:solidFill>
                    <a:latin typeface="Times New Roman" pitchFamily="18" charset="0"/>
                  </a:rPr>
                  <a:t>y&gt;1</a:t>
                </a:r>
                <a:r>
                  <a:rPr kumimoji="1" lang="zh-CN" altLang="en-US">
                    <a:solidFill>
                      <a:srgbClr val="000000"/>
                    </a:solidFill>
                    <a:latin typeface="Times New Roman" pitchFamily="18" charset="0"/>
                  </a:rPr>
                  <a:t>）</a:t>
                </a:r>
                <a:r>
                  <a:rPr kumimoji="1" lang="en-US" altLang="zh-CN">
                    <a:solidFill>
                      <a:srgbClr val="000000"/>
                    </a:solidFill>
                    <a:latin typeface="Times New Roman" pitchFamily="18" charset="0"/>
                  </a:rPr>
                  <a:t>&amp;&amp;</a:t>
                </a:r>
              </a:p>
              <a:p>
                <a:pPr algn="ctr"/>
                <a:r>
                  <a:rPr kumimoji="1" lang="zh-CN" altLang="en-US">
                    <a:solidFill>
                      <a:srgbClr val="000000"/>
                    </a:solidFill>
                    <a:latin typeface="Times New Roman" pitchFamily="18" charset="0"/>
                  </a:rPr>
                  <a:t>（</a:t>
                </a:r>
                <a:r>
                  <a:rPr kumimoji="1" lang="en-US" altLang="zh-CN">
                    <a:solidFill>
                      <a:srgbClr val="000000"/>
                    </a:solidFill>
                    <a:latin typeface="Times New Roman" pitchFamily="18" charset="0"/>
                  </a:rPr>
                  <a:t>z==0</a:t>
                </a:r>
                <a:r>
                  <a:rPr kumimoji="1" lang="zh-CN" altLang="en-US">
                    <a:solidFill>
                      <a:srgbClr val="000000"/>
                    </a:solidFill>
                    <a:latin typeface="Times New Roman" pitchFamily="18" charset="0"/>
                  </a:rPr>
                  <a:t>）</a:t>
                </a:r>
              </a:p>
            </p:txBody>
          </p:sp>
          <p:sp>
            <p:nvSpPr>
              <p:cNvPr id="49195" name="AutoShape 15"/>
              <p:cNvSpPr>
                <a:spLocks noChangeArrowheads="1"/>
              </p:cNvSpPr>
              <p:nvPr/>
            </p:nvSpPr>
            <p:spPr bwMode="auto">
              <a:xfrm>
                <a:off x="2056" y="2671"/>
                <a:ext cx="1660" cy="880"/>
              </a:xfrm>
              <a:prstGeom prst="flowChartDecision">
                <a:avLst/>
              </a:prstGeom>
              <a:solidFill>
                <a:srgbClr val="CCFFFF"/>
              </a:solidFill>
              <a:ln w="9525">
                <a:solidFill>
                  <a:schemeClr val="bg2"/>
                </a:solidFill>
                <a:miter lim="800000"/>
                <a:headEnd/>
                <a:tailEnd/>
              </a:ln>
            </p:spPr>
            <p:txBody>
              <a:bodyPr/>
              <a:lstStyle/>
              <a:p>
                <a:pPr algn="ctr"/>
                <a:r>
                  <a:rPr kumimoji="1" lang="zh-CN" altLang="en-US" sz="2000">
                    <a:solidFill>
                      <a:srgbClr val="000000"/>
                    </a:solidFill>
                    <a:latin typeface="Times New Roman" pitchFamily="18" charset="0"/>
                  </a:rPr>
                  <a:t>（</a:t>
                </a:r>
                <a:r>
                  <a:rPr kumimoji="1" lang="en-US" altLang="zh-CN" sz="2000">
                    <a:solidFill>
                      <a:srgbClr val="000000"/>
                    </a:solidFill>
                    <a:latin typeface="Times New Roman" pitchFamily="18" charset="0"/>
                  </a:rPr>
                  <a:t>y==2</a:t>
                </a:r>
                <a:r>
                  <a:rPr kumimoji="1" lang="zh-CN" altLang="en-US" sz="2000">
                    <a:solidFill>
                      <a:srgbClr val="000000"/>
                    </a:solidFill>
                    <a:latin typeface="Times New Roman" pitchFamily="18" charset="0"/>
                  </a:rPr>
                  <a:t>）</a:t>
                </a:r>
                <a:r>
                  <a:rPr kumimoji="1" lang="en-US" altLang="zh-CN" sz="2000">
                    <a:solidFill>
                      <a:srgbClr val="000000"/>
                    </a:solidFill>
                    <a:latin typeface="Times New Roman" pitchFamily="18" charset="0"/>
                  </a:rPr>
                  <a:t>||</a:t>
                </a:r>
              </a:p>
              <a:p>
                <a:pPr algn="ctr"/>
                <a:r>
                  <a:rPr kumimoji="1" lang="zh-CN" altLang="en-US" sz="2000">
                    <a:solidFill>
                      <a:srgbClr val="000000"/>
                    </a:solidFill>
                    <a:latin typeface="Times New Roman" pitchFamily="18" charset="0"/>
                  </a:rPr>
                  <a:t>（</a:t>
                </a:r>
                <a:r>
                  <a:rPr kumimoji="1" lang="en-US" altLang="zh-CN" sz="2000">
                    <a:solidFill>
                      <a:srgbClr val="000000"/>
                    </a:solidFill>
                    <a:latin typeface="Times New Roman" pitchFamily="18" charset="0"/>
                  </a:rPr>
                  <a:t>x&gt;1</a:t>
                </a:r>
                <a:r>
                  <a:rPr kumimoji="1" lang="zh-CN" altLang="en-US" sz="2000">
                    <a:solidFill>
                      <a:srgbClr val="000000"/>
                    </a:solidFill>
                    <a:latin typeface="Times New Roman" pitchFamily="18" charset="0"/>
                  </a:rPr>
                  <a:t>）</a:t>
                </a:r>
              </a:p>
            </p:txBody>
          </p:sp>
          <p:sp>
            <p:nvSpPr>
              <p:cNvPr id="49196" name="Rectangle 16"/>
              <p:cNvSpPr>
                <a:spLocks noChangeArrowheads="1"/>
              </p:cNvSpPr>
              <p:nvPr/>
            </p:nvSpPr>
            <p:spPr bwMode="auto">
              <a:xfrm>
                <a:off x="4190" y="1681"/>
                <a:ext cx="829" cy="329"/>
              </a:xfrm>
              <a:prstGeom prst="rect">
                <a:avLst/>
              </a:prstGeom>
              <a:solidFill>
                <a:srgbClr val="CCFFFF"/>
              </a:solidFill>
              <a:ln w="9525">
                <a:solidFill>
                  <a:schemeClr val="bg2"/>
                </a:solidFill>
                <a:miter lim="800000"/>
                <a:headEnd/>
                <a:tailEnd/>
              </a:ln>
            </p:spPr>
            <p:txBody>
              <a:bodyPr/>
              <a:lstStyle/>
              <a:p>
                <a:pPr algn="ctr"/>
                <a:r>
                  <a:rPr kumimoji="1" lang="en-US" altLang="zh-CN" sz="2400">
                    <a:solidFill>
                      <a:srgbClr val="000000"/>
                    </a:solidFill>
                    <a:latin typeface="Times New Roman" pitchFamily="18" charset="0"/>
                  </a:rPr>
                  <a:t>x = x / y</a:t>
                </a:r>
              </a:p>
            </p:txBody>
          </p:sp>
          <p:sp>
            <p:nvSpPr>
              <p:cNvPr id="49197" name="Rectangle 17"/>
              <p:cNvSpPr>
                <a:spLocks noChangeArrowheads="1"/>
              </p:cNvSpPr>
              <p:nvPr/>
            </p:nvSpPr>
            <p:spPr bwMode="auto">
              <a:xfrm>
                <a:off x="4190" y="2891"/>
                <a:ext cx="829" cy="329"/>
              </a:xfrm>
              <a:prstGeom prst="rect">
                <a:avLst/>
              </a:prstGeom>
              <a:solidFill>
                <a:srgbClr val="CCFFFF"/>
              </a:solidFill>
              <a:ln w="9525">
                <a:solidFill>
                  <a:schemeClr val="bg2"/>
                </a:solidFill>
                <a:miter lim="800000"/>
                <a:headEnd/>
                <a:tailEnd/>
              </a:ln>
            </p:spPr>
            <p:txBody>
              <a:bodyPr/>
              <a:lstStyle/>
              <a:p>
                <a:pPr algn="ctr"/>
                <a:r>
                  <a:rPr kumimoji="1" lang="en-US" altLang="zh-CN" sz="2400">
                    <a:solidFill>
                      <a:srgbClr val="000000"/>
                    </a:solidFill>
                    <a:latin typeface="Times New Roman" pitchFamily="18" charset="0"/>
                  </a:rPr>
                  <a:t>x = x +1</a:t>
                </a:r>
              </a:p>
            </p:txBody>
          </p:sp>
          <p:sp>
            <p:nvSpPr>
              <p:cNvPr id="49198" name="Line 18"/>
              <p:cNvSpPr>
                <a:spLocks noChangeShapeType="1"/>
              </p:cNvSpPr>
              <p:nvPr/>
            </p:nvSpPr>
            <p:spPr bwMode="auto">
              <a:xfrm>
                <a:off x="2886" y="1131"/>
                <a:ext cx="0" cy="33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9199" name="Line 19"/>
              <p:cNvSpPr>
                <a:spLocks noChangeShapeType="1"/>
              </p:cNvSpPr>
              <p:nvPr/>
            </p:nvSpPr>
            <p:spPr bwMode="auto">
              <a:xfrm>
                <a:off x="3716" y="1901"/>
                <a:ext cx="47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200" name="Line 20"/>
              <p:cNvSpPr>
                <a:spLocks noChangeShapeType="1"/>
              </p:cNvSpPr>
              <p:nvPr/>
            </p:nvSpPr>
            <p:spPr bwMode="auto">
              <a:xfrm>
                <a:off x="2886" y="2341"/>
                <a:ext cx="0" cy="33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201" name="Line 21"/>
              <p:cNvSpPr>
                <a:spLocks noChangeShapeType="1"/>
              </p:cNvSpPr>
              <p:nvPr/>
            </p:nvSpPr>
            <p:spPr bwMode="auto">
              <a:xfrm>
                <a:off x="2886" y="3551"/>
                <a:ext cx="0" cy="33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202" name="Line 22"/>
              <p:cNvSpPr>
                <a:spLocks noChangeShapeType="1"/>
              </p:cNvSpPr>
              <p:nvPr/>
            </p:nvSpPr>
            <p:spPr bwMode="auto">
              <a:xfrm flipH="1">
                <a:off x="2886" y="2451"/>
                <a:ext cx="1659" cy="1"/>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203" name="Line 23"/>
              <p:cNvSpPr>
                <a:spLocks noChangeShapeType="1"/>
              </p:cNvSpPr>
              <p:nvPr/>
            </p:nvSpPr>
            <p:spPr bwMode="auto">
              <a:xfrm>
                <a:off x="4545" y="2011"/>
                <a:ext cx="0" cy="44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9204" name="Line 24"/>
              <p:cNvSpPr>
                <a:spLocks noChangeShapeType="1"/>
              </p:cNvSpPr>
              <p:nvPr/>
            </p:nvSpPr>
            <p:spPr bwMode="auto">
              <a:xfrm flipH="1">
                <a:off x="2886" y="3661"/>
                <a:ext cx="1659"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205" name="Line 25"/>
              <p:cNvSpPr>
                <a:spLocks noChangeShapeType="1"/>
              </p:cNvSpPr>
              <p:nvPr/>
            </p:nvSpPr>
            <p:spPr bwMode="auto">
              <a:xfrm>
                <a:off x="4545" y="3221"/>
                <a:ext cx="0" cy="44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206" name="Text Box 26"/>
              <p:cNvSpPr txBox="1">
                <a:spLocks noChangeArrowheads="1"/>
              </p:cNvSpPr>
              <p:nvPr/>
            </p:nvSpPr>
            <p:spPr bwMode="auto">
              <a:xfrm>
                <a:off x="3716" y="2781"/>
                <a:ext cx="35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T</a:t>
                </a:r>
              </a:p>
            </p:txBody>
          </p:sp>
          <p:sp>
            <p:nvSpPr>
              <p:cNvPr id="49207" name="Line 27"/>
              <p:cNvSpPr>
                <a:spLocks noChangeShapeType="1"/>
              </p:cNvSpPr>
              <p:nvPr/>
            </p:nvSpPr>
            <p:spPr bwMode="auto">
              <a:xfrm>
                <a:off x="3716" y="3111"/>
                <a:ext cx="47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9208" name="Text Box 28"/>
              <p:cNvSpPr txBox="1">
                <a:spLocks noChangeArrowheads="1"/>
              </p:cNvSpPr>
              <p:nvPr/>
            </p:nvSpPr>
            <p:spPr bwMode="auto">
              <a:xfrm>
                <a:off x="5103" y="1681"/>
                <a:ext cx="2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c</a:t>
                </a:r>
              </a:p>
            </p:txBody>
          </p:sp>
          <p:sp>
            <p:nvSpPr>
              <p:cNvPr id="49209" name="Text Box 29"/>
              <p:cNvSpPr txBox="1">
                <a:spLocks noChangeArrowheads="1"/>
              </p:cNvSpPr>
              <p:nvPr/>
            </p:nvSpPr>
            <p:spPr bwMode="auto">
              <a:xfrm>
                <a:off x="5103" y="2891"/>
                <a:ext cx="2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e</a:t>
                </a:r>
              </a:p>
            </p:txBody>
          </p:sp>
        </p:grpSp>
      </p:grpSp>
      <p:graphicFrame>
        <p:nvGraphicFramePr>
          <p:cNvPr id="418846" name="Group 30"/>
          <p:cNvGraphicFramePr>
            <a:graphicFrameLocks noGrp="1"/>
          </p:cNvGraphicFramePr>
          <p:nvPr>
            <p:ph/>
            <p:extLst>
              <p:ext uri="{D42A27DB-BD31-4B8C-83A1-F6EECF244321}">
                <p14:modId xmlns:p14="http://schemas.microsoft.com/office/powerpoint/2010/main" val="3007951839"/>
              </p:ext>
            </p:extLst>
          </p:nvPr>
        </p:nvGraphicFramePr>
        <p:xfrm>
          <a:off x="838200" y="-49473"/>
          <a:ext cx="7910513" cy="1060492"/>
        </p:xfrm>
        <a:graphic>
          <a:graphicData uri="http://schemas.openxmlformats.org/drawingml/2006/table">
            <a:tbl>
              <a:tblPr/>
              <a:tblGrid>
                <a:gridCol w="1622425">
                  <a:extLst>
                    <a:ext uri="{9D8B030D-6E8A-4147-A177-3AD203B41FA5}">
                      <a16:colId xmlns:a16="http://schemas.microsoft.com/office/drawing/2014/main" val="20000"/>
                    </a:ext>
                  </a:extLst>
                </a:gridCol>
                <a:gridCol w="2492375">
                  <a:extLst>
                    <a:ext uri="{9D8B030D-6E8A-4147-A177-3AD203B41FA5}">
                      <a16:colId xmlns:a16="http://schemas.microsoft.com/office/drawing/2014/main" val="20001"/>
                    </a:ext>
                  </a:extLst>
                </a:gridCol>
                <a:gridCol w="2065338">
                  <a:extLst>
                    <a:ext uri="{9D8B030D-6E8A-4147-A177-3AD203B41FA5}">
                      <a16:colId xmlns:a16="http://schemas.microsoft.com/office/drawing/2014/main" val="20002"/>
                    </a:ext>
                  </a:extLst>
                </a:gridCol>
                <a:gridCol w="1730375">
                  <a:extLst>
                    <a:ext uri="{9D8B030D-6E8A-4147-A177-3AD203B41FA5}">
                      <a16:colId xmlns:a16="http://schemas.microsoft.com/office/drawing/2014/main" val="20003"/>
                    </a:ext>
                  </a:extLst>
                </a:gridCol>
              </a:tblGrid>
              <a:tr h="530225">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测试用例</a:t>
                      </a:r>
                    </a:p>
                  </a:txBody>
                  <a:tcPr marT="45667" marB="4566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400" b="1" i="0" u="none" strike="noStrike" cap="none" normalizeH="0" baseline="0" smtClean="0">
                          <a:ln>
                            <a:noFill/>
                          </a:ln>
                          <a:solidFill>
                            <a:schemeClr val="bg2"/>
                          </a:solidFill>
                          <a:effectLst/>
                          <a:latin typeface="隶书" pitchFamily="49" charset="-122"/>
                          <a:ea typeface="微软雅黑" pitchFamily="34" charset="-122"/>
                        </a:rPr>
                        <a:t>输入</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400" b="1" i="0" u="none" strike="noStrike" cap="none" normalizeH="0" baseline="0" smtClean="0">
                          <a:ln>
                            <a:noFill/>
                          </a:ln>
                          <a:solidFill>
                            <a:schemeClr val="bg2"/>
                          </a:solidFill>
                          <a:effectLst/>
                          <a:latin typeface="隶书" pitchFamily="49" charset="-122"/>
                          <a:ea typeface="微软雅黑" pitchFamily="34" charset="-122"/>
                        </a:rPr>
                        <a:t>预期输出</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400" b="1" i="0" u="none" strike="noStrike" cap="none" normalizeH="0" baseline="0" smtClean="0">
                          <a:ln>
                            <a:noFill/>
                          </a:ln>
                          <a:solidFill>
                            <a:schemeClr val="bg2"/>
                          </a:solidFill>
                          <a:effectLst/>
                          <a:latin typeface="隶书" pitchFamily="49" charset="-122"/>
                          <a:ea typeface="微软雅黑" pitchFamily="34" charset="-122"/>
                        </a:rPr>
                        <a:t>被测路径</a:t>
                      </a:r>
                    </a:p>
                  </a:txBody>
                  <a:tcPr marT="45667" marB="4566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530225">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CASE2</a:t>
                      </a:r>
                    </a:p>
                  </a:txBody>
                  <a:tcPr marT="45667" marB="4566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x=1</a:t>
                      </a: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y=3</a:t>
                      </a: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z=0 </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x=1/3=0</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err="1" smtClean="0">
                          <a:ln>
                            <a:noFill/>
                          </a:ln>
                          <a:solidFill>
                            <a:schemeClr val="bg2"/>
                          </a:solidFill>
                          <a:effectLst/>
                          <a:latin typeface="隶书" pitchFamily="49" charset="-122"/>
                          <a:ea typeface="微软雅黑" pitchFamily="34" charset="-122"/>
                        </a:rPr>
                        <a:t>sacbd</a:t>
                      </a: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 </a:t>
                      </a:r>
                    </a:p>
                  </a:txBody>
                  <a:tcPr marT="45667" marB="4566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18868" name="Text Box 52"/>
          <p:cNvSpPr txBox="1">
            <a:spLocks noChangeArrowheads="1"/>
          </p:cNvSpPr>
          <p:nvPr/>
        </p:nvSpPr>
        <p:spPr bwMode="auto">
          <a:xfrm>
            <a:off x="3276600" y="0"/>
            <a:ext cx="14398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rgbClr val="FF0000"/>
                </a:solidFill>
                <a:ea typeface="宋体" pitchFamily="2" charset="-122"/>
              </a:rPr>
              <a:t>a</a:t>
            </a:r>
            <a:r>
              <a:rPr lang="zh-CN" altLang="en-US" sz="2200" dirty="0">
                <a:solidFill>
                  <a:srgbClr val="FF0000"/>
                </a:solidFill>
                <a:ea typeface="宋体" pitchFamily="2" charset="-122"/>
              </a:rPr>
              <a:t>真，</a:t>
            </a:r>
            <a:r>
              <a:rPr lang="en-US" altLang="zh-CN" sz="2200" dirty="0">
                <a:solidFill>
                  <a:srgbClr val="FF0000"/>
                </a:solidFill>
                <a:ea typeface="宋体" pitchFamily="2" charset="-122"/>
              </a:rPr>
              <a:t>b</a:t>
            </a:r>
            <a:r>
              <a:rPr lang="zh-CN" altLang="en-US" sz="2200" dirty="0">
                <a:solidFill>
                  <a:srgbClr val="FF0000"/>
                </a:solidFill>
                <a:ea typeface="宋体" pitchFamily="2" charset="-122"/>
              </a:rPr>
              <a:t>假</a:t>
            </a:r>
          </a:p>
        </p:txBody>
      </p:sp>
      <p:sp>
        <p:nvSpPr>
          <p:cNvPr id="418870" name="Text Box 54"/>
          <p:cNvSpPr txBox="1">
            <a:spLocks noChangeArrowheads="1"/>
          </p:cNvSpPr>
          <p:nvPr/>
        </p:nvSpPr>
        <p:spPr bwMode="auto">
          <a:xfrm>
            <a:off x="435904" y="5174568"/>
            <a:ext cx="2017713"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chemeClr val="bg2"/>
                </a:solidFill>
                <a:ea typeface="宋体" pitchFamily="2" charset="-122"/>
              </a:rPr>
              <a:t>y=3, x=4, z=0</a:t>
            </a:r>
          </a:p>
        </p:txBody>
      </p:sp>
      <p:sp>
        <p:nvSpPr>
          <p:cNvPr id="418871" name="Text Box 55"/>
          <p:cNvSpPr txBox="1">
            <a:spLocks noChangeArrowheads="1"/>
          </p:cNvSpPr>
          <p:nvPr/>
        </p:nvSpPr>
        <p:spPr bwMode="auto">
          <a:xfrm>
            <a:off x="460673" y="4708410"/>
            <a:ext cx="14398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rgbClr val="FF0000"/>
                </a:solidFill>
                <a:ea typeface="宋体" pitchFamily="2" charset="-122"/>
              </a:rPr>
              <a:t>a</a:t>
            </a:r>
            <a:r>
              <a:rPr lang="zh-CN" altLang="en-US" sz="2200" dirty="0">
                <a:solidFill>
                  <a:srgbClr val="FF0000"/>
                </a:solidFill>
                <a:ea typeface="宋体" pitchFamily="2" charset="-122"/>
              </a:rPr>
              <a:t>真，</a:t>
            </a:r>
            <a:r>
              <a:rPr lang="en-US" altLang="zh-CN" sz="2200" dirty="0">
                <a:solidFill>
                  <a:srgbClr val="FF0000"/>
                </a:solidFill>
                <a:ea typeface="宋体" pitchFamily="2" charset="-122"/>
              </a:rPr>
              <a:t>b</a:t>
            </a:r>
            <a:r>
              <a:rPr lang="zh-CN" altLang="en-US" sz="2200" dirty="0">
                <a:solidFill>
                  <a:srgbClr val="FF0000"/>
                </a:solidFill>
                <a:ea typeface="宋体" pitchFamily="2" charset="-122"/>
              </a:rPr>
              <a:t>真</a:t>
            </a:r>
          </a:p>
        </p:txBody>
      </p:sp>
      <p:sp>
        <p:nvSpPr>
          <p:cNvPr id="418872" name="Text Box 56"/>
          <p:cNvSpPr txBox="1">
            <a:spLocks noChangeArrowheads="1"/>
          </p:cNvSpPr>
          <p:nvPr/>
        </p:nvSpPr>
        <p:spPr bwMode="auto">
          <a:xfrm>
            <a:off x="426111" y="5994184"/>
            <a:ext cx="20177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chemeClr val="bg2"/>
                </a:solidFill>
                <a:ea typeface="宋体" pitchFamily="2" charset="-122"/>
              </a:rPr>
              <a:t>y=3, x=0, z=1</a:t>
            </a:r>
          </a:p>
        </p:txBody>
      </p:sp>
      <p:sp>
        <p:nvSpPr>
          <p:cNvPr id="418873" name="Text Box 57"/>
          <p:cNvSpPr txBox="1">
            <a:spLocks noChangeArrowheads="1"/>
          </p:cNvSpPr>
          <p:nvPr/>
        </p:nvSpPr>
        <p:spPr bwMode="auto">
          <a:xfrm>
            <a:off x="428456" y="5578704"/>
            <a:ext cx="143986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rgbClr val="FF0000"/>
                </a:solidFill>
                <a:ea typeface="宋体" pitchFamily="2" charset="-122"/>
              </a:rPr>
              <a:t>a</a:t>
            </a:r>
            <a:r>
              <a:rPr lang="zh-CN" altLang="en-US" sz="2200" dirty="0">
                <a:solidFill>
                  <a:srgbClr val="FF0000"/>
                </a:solidFill>
                <a:ea typeface="宋体" pitchFamily="2" charset="-122"/>
              </a:rPr>
              <a:t>假，</a:t>
            </a:r>
            <a:r>
              <a:rPr lang="en-US" altLang="zh-CN" sz="2200" dirty="0">
                <a:solidFill>
                  <a:srgbClr val="FF0000"/>
                </a:solidFill>
                <a:ea typeface="宋体" pitchFamily="2" charset="-122"/>
              </a:rPr>
              <a:t>b</a:t>
            </a:r>
            <a:r>
              <a:rPr lang="zh-CN" altLang="en-US" sz="2200" dirty="0">
                <a:solidFill>
                  <a:srgbClr val="FF0000"/>
                </a:solidFill>
                <a:ea typeface="宋体" pitchFamily="2" charset="-122"/>
              </a:rPr>
              <a:t>假</a:t>
            </a:r>
          </a:p>
        </p:txBody>
      </p:sp>
      <p:sp>
        <p:nvSpPr>
          <p:cNvPr id="37" name="爆炸形 1 36"/>
          <p:cNvSpPr/>
          <p:nvPr/>
        </p:nvSpPr>
        <p:spPr bwMode="auto">
          <a:xfrm>
            <a:off x="1222427" y="2259149"/>
            <a:ext cx="7061021" cy="2212773"/>
          </a:xfrm>
          <a:prstGeom prst="irregularSeal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zh-CN" altLang="en-US" sz="2400" dirty="0" smtClean="0">
                <a:solidFill>
                  <a:srgbClr val="FF0000"/>
                </a:solidFill>
                <a:latin typeface="华文琥珀" pitchFamily="2" charset="-122"/>
                <a:ea typeface="华文琥珀" pitchFamily="2" charset="-122"/>
              </a:rPr>
              <a:t>判定覆盖一定能语句覆盖吗？</a:t>
            </a:r>
            <a:endParaRPr lang="zh-CN" altLang="en-US" sz="2400" dirty="0">
              <a:solidFill>
                <a:srgbClr val="FF0000"/>
              </a:solidFill>
              <a:latin typeface="华文琥珀" pitchFamily="2" charset="-122"/>
              <a:ea typeface="华文琥珀" pitchFamily="2" charset="-122"/>
            </a:endParaRPr>
          </a:p>
        </p:txBody>
      </p:sp>
      <p:sp>
        <p:nvSpPr>
          <p:cNvPr id="38" name="Text Box 52"/>
          <p:cNvSpPr txBox="1">
            <a:spLocks noChangeArrowheads="1"/>
          </p:cNvSpPr>
          <p:nvPr/>
        </p:nvSpPr>
        <p:spPr bwMode="auto">
          <a:xfrm>
            <a:off x="460673" y="1750400"/>
            <a:ext cx="213017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rgbClr val="FF0000"/>
                </a:solidFill>
                <a:ea typeface="宋体" pitchFamily="2" charset="-122"/>
              </a:rPr>
              <a:t>a</a:t>
            </a:r>
            <a:r>
              <a:rPr lang="zh-CN" altLang="en-US" sz="2200" dirty="0">
                <a:solidFill>
                  <a:srgbClr val="FF0000"/>
                </a:solidFill>
                <a:ea typeface="宋体" pitchFamily="2" charset="-122"/>
              </a:rPr>
              <a:t>真</a:t>
            </a:r>
            <a:r>
              <a:rPr lang="zh-CN" altLang="en-US" sz="2200" dirty="0" smtClean="0">
                <a:solidFill>
                  <a:srgbClr val="FF0000"/>
                </a:solidFill>
                <a:ea typeface="宋体" pitchFamily="2" charset="-122"/>
              </a:rPr>
              <a:t>，        </a:t>
            </a:r>
            <a:r>
              <a:rPr lang="en-US" altLang="zh-CN" sz="2200" dirty="0" smtClean="0">
                <a:solidFill>
                  <a:srgbClr val="FF0000"/>
                </a:solidFill>
                <a:ea typeface="宋体" pitchFamily="2" charset="-122"/>
              </a:rPr>
              <a:t>b</a:t>
            </a:r>
            <a:r>
              <a:rPr lang="zh-CN" altLang="en-US" sz="2200" dirty="0" smtClean="0">
                <a:solidFill>
                  <a:srgbClr val="FF0000"/>
                </a:solidFill>
                <a:ea typeface="宋体" pitchFamily="2" charset="-122"/>
              </a:rPr>
              <a:t>假 </a:t>
            </a:r>
            <a:endParaRPr lang="zh-CN" altLang="en-US" sz="2200" dirty="0">
              <a:solidFill>
                <a:srgbClr val="FF0000"/>
              </a:solidFill>
              <a:ea typeface="宋体" pitchFamily="2" charset="-122"/>
            </a:endParaRPr>
          </a:p>
        </p:txBody>
      </p:sp>
      <p:sp>
        <p:nvSpPr>
          <p:cNvPr id="39" name="Text Box 53"/>
          <p:cNvSpPr txBox="1">
            <a:spLocks noChangeArrowheads="1"/>
          </p:cNvSpPr>
          <p:nvPr/>
        </p:nvSpPr>
        <p:spPr bwMode="auto">
          <a:xfrm>
            <a:off x="422825" y="2564781"/>
            <a:ext cx="23270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rgbClr val="FF0000"/>
                </a:solidFill>
                <a:ea typeface="宋体" pitchFamily="2" charset="-122"/>
              </a:rPr>
              <a:t>a</a:t>
            </a:r>
            <a:r>
              <a:rPr lang="zh-CN" altLang="en-US" sz="2200" dirty="0">
                <a:solidFill>
                  <a:srgbClr val="FF0000"/>
                </a:solidFill>
                <a:ea typeface="宋体" pitchFamily="2" charset="-122"/>
              </a:rPr>
              <a:t>假</a:t>
            </a:r>
            <a:r>
              <a:rPr lang="zh-CN" altLang="en-US" sz="2200" dirty="0" smtClean="0">
                <a:solidFill>
                  <a:srgbClr val="FF0000"/>
                </a:solidFill>
                <a:ea typeface="宋体" pitchFamily="2" charset="-122"/>
              </a:rPr>
              <a:t>，          </a:t>
            </a:r>
            <a:r>
              <a:rPr lang="en-US" altLang="zh-CN" sz="2200" dirty="0" smtClean="0">
                <a:solidFill>
                  <a:srgbClr val="FF0000"/>
                </a:solidFill>
                <a:ea typeface="宋体" pitchFamily="2" charset="-122"/>
              </a:rPr>
              <a:t>b</a:t>
            </a:r>
            <a:r>
              <a:rPr lang="zh-CN" altLang="en-US" sz="2200" dirty="0">
                <a:solidFill>
                  <a:srgbClr val="FF0000"/>
                </a:solidFill>
                <a:ea typeface="宋体" pitchFamily="2" charset="-122"/>
              </a:rPr>
              <a:t>真</a:t>
            </a:r>
          </a:p>
        </p:txBody>
      </p:sp>
      <p:sp>
        <p:nvSpPr>
          <p:cNvPr id="40" name="矩形 39"/>
          <p:cNvSpPr/>
          <p:nvPr/>
        </p:nvSpPr>
        <p:spPr>
          <a:xfrm>
            <a:off x="440008" y="2989513"/>
            <a:ext cx="1217000" cy="1200329"/>
          </a:xfrm>
          <a:prstGeom prst="rect">
            <a:avLst/>
          </a:prstGeom>
        </p:spPr>
        <p:txBody>
          <a:bodyPr wrap="none">
            <a:spAutoFit/>
          </a:bodyPr>
          <a:lstStyle/>
          <a:p>
            <a:pPr>
              <a:lnSpc>
                <a:spcPct val="120000"/>
              </a:lnSpc>
              <a:spcBef>
                <a:spcPct val="20000"/>
              </a:spcBef>
              <a:buClr>
                <a:srgbClr val="FF0000"/>
              </a:buClr>
              <a:buSzPct val="75000"/>
            </a:pPr>
            <a:r>
              <a:rPr kumimoji="1" lang="en-US" altLang="zh-CN" dirty="0">
                <a:solidFill>
                  <a:srgbClr val="000000"/>
                </a:solidFill>
                <a:latin typeface="+mn-lt"/>
              </a:rPr>
              <a:t>y&gt;1,z!=0</a:t>
            </a:r>
          </a:p>
          <a:p>
            <a:pPr lvl="0">
              <a:lnSpc>
                <a:spcPct val="120000"/>
              </a:lnSpc>
              <a:spcBef>
                <a:spcPct val="20000"/>
              </a:spcBef>
              <a:buClr>
                <a:srgbClr val="FF0000"/>
              </a:buClr>
              <a:buSzPct val="75000"/>
            </a:pPr>
            <a:r>
              <a:rPr kumimoji="1" lang="en-US" altLang="zh-CN" dirty="0" smtClean="0">
                <a:solidFill>
                  <a:srgbClr val="000000"/>
                </a:solidFill>
                <a:latin typeface="+mn-lt"/>
              </a:rPr>
              <a:t>y&lt;=1,z==0</a:t>
            </a:r>
          </a:p>
          <a:p>
            <a:pPr lvl="0">
              <a:lnSpc>
                <a:spcPct val="120000"/>
              </a:lnSpc>
              <a:spcBef>
                <a:spcPct val="20000"/>
              </a:spcBef>
              <a:buClr>
                <a:srgbClr val="FF0000"/>
              </a:buClr>
              <a:buSzPct val="75000"/>
            </a:pPr>
            <a:r>
              <a:rPr kumimoji="1" lang="en-US" altLang="zh-CN" dirty="0" smtClean="0">
                <a:solidFill>
                  <a:srgbClr val="000000"/>
                </a:solidFill>
                <a:latin typeface="+mn-lt"/>
              </a:rPr>
              <a:t>y&lt;=1,z!=0</a:t>
            </a:r>
          </a:p>
        </p:txBody>
      </p:sp>
      <p:sp>
        <p:nvSpPr>
          <p:cNvPr id="41" name="矩形 40"/>
          <p:cNvSpPr/>
          <p:nvPr/>
        </p:nvSpPr>
        <p:spPr>
          <a:xfrm>
            <a:off x="444888" y="2160668"/>
            <a:ext cx="2326278" cy="424732"/>
          </a:xfrm>
          <a:prstGeom prst="rect">
            <a:avLst/>
          </a:prstGeom>
        </p:spPr>
        <p:txBody>
          <a:bodyPr wrap="none">
            <a:spAutoFit/>
          </a:bodyPr>
          <a:lstStyle/>
          <a:p>
            <a:pPr lvl="0">
              <a:lnSpc>
                <a:spcPct val="120000"/>
              </a:lnSpc>
              <a:spcBef>
                <a:spcPct val="20000"/>
              </a:spcBef>
              <a:buClr>
                <a:srgbClr val="FF0000"/>
              </a:buClr>
              <a:buSzPct val="75000"/>
            </a:pPr>
            <a:r>
              <a:rPr kumimoji="1" lang="en-US" altLang="zh-CN" dirty="0" smtClean="0">
                <a:solidFill>
                  <a:srgbClr val="000000"/>
                </a:solidFill>
                <a:latin typeface="+mn-lt"/>
              </a:rPr>
              <a:t>y&gt;1</a:t>
            </a:r>
            <a:r>
              <a:rPr kumimoji="1" lang="en-US" altLang="zh-CN" dirty="0">
                <a:solidFill>
                  <a:srgbClr val="000000"/>
                </a:solidFill>
                <a:latin typeface="+mn-lt"/>
              </a:rPr>
              <a:t>,z==0</a:t>
            </a:r>
            <a:r>
              <a:rPr kumimoji="1" lang="en-US" altLang="zh-CN" dirty="0" smtClean="0">
                <a:solidFill>
                  <a:srgbClr val="000000"/>
                </a:solidFill>
                <a:latin typeface="+mn-lt"/>
              </a:rPr>
              <a:t>, y!=2,</a:t>
            </a:r>
            <a:r>
              <a:rPr kumimoji="1" lang="en-US" altLang="zh-CN" dirty="0">
                <a:solidFill>
                  <a:srgbClr val="000000"/>
                </a:solidFill>
                <a:latin typeface="+mn-lt"/>
              </a:rPr>
              <a:t> x&lt;=</a:t>
            </a:r>
            <a:r>
              <a:rPr kumimoji="1" lang="en-US" altLang="zh-CN" dirty="0" smtClean="0">
                <a:solidFill>
                  <a:srgbClr val="000000"/>
                </a:solidFill>
                <a:latin typeface="+mn-lt"/>
              </a:rPr>
              <a:t>1</a:t>
            </a:r>
            <a:endParaRPr lang="en-US" altLang="zh-CN" dirty="0">
              <a:solidFill>
                <a:schemeClr val="bg2"/>
              </a:solidFill>
              <a:latin typeface="+mn-lt"/>
              <a:ea typeface="微软雅黑" pitchFamily="34" charset="-122"/>
            </a:endParaRPr>
          </a:p>
        </p:txBody>
      </p:sp>
      <p:sp>
        <p:nvSpPr>
          <p:cNvPr id="42" name="矩形 41"/>
          <p:cNvSpPr/>
          <p:nvPr/>
        </p:nvSpPr>
        <p:spPr>
          <a:xfrm>
            <a:off x="1711815" y="2992013"/>
            <a:ext cx="1229824" cy="1200329"/>
          </a:xfrm>
          <a:prstGeom prst="rect">
            <a:avLst/>
          </a:prstGeom>
        </p:spPr>
        <p:txBody>
          <a:bodyPr wrap="none">
            <a:spAutoFit/>
          </a:bodyPr>
          <a:lstStyle/>
          <a:p>
            <a:pPr lvl="0">
              <a:lnSpc>
                <a:spcPct val="120000"/>
              </a:lnSpc>
              <a:spcBef>
                <a:spcPct val="20000"/>
              </a:spcBef>
              <a:buClr>
                <a:srgbClr val="FF0000"/>
              </a:buClr>
              <a:buSzPct val="75000"/>
            </a:pPr>
            <a:r>
              <a:rPr kumimoji="1" lang="en-US" altLang="zh-CN" dirty="0" smtClean="0">
                <a:solidFill>
                  <a:srgbClr val="000000"/>
                </a:solidFill>
                <a:latin typeface="+mn-lt"/>
              </a:rPr>
              <a:t>y==2,x&gt;1</a:t>
            </a:r>
          </a:p>
          <a:p>
            <a:pPr>
              <a:lnSpc>
                <a:spcPct val="120000"/>
              </a:lnSpc>
              <a:spcBef>
                <a:spcPct val="20000"/>
              </a:spcBef>
              <a:buClr>
                <a:srgbClr val="FF0000"/>
              </a:buClr>
              <a:buSzPct val="75000"/>
            </a:pPr>
            <a:r>
              <a:rPr kumimoji="1" lang="en-US" altLang="zh-CN" dirty="0">
                <a:solidFill>
                  <a:srgbClr val="000000"/>
                </a:solidFill>
                <a:latin typeface="+mn-lt"/>
              </a:rPr>
              <a:t>y==2,x&lt;=1</a:t>
            </a:r>
            <a:endParaRPr lang="en-US" altLang="zh-CN" dirty="0">
              <a:solidFill>
                <a:schemeClr val="bg2"/>
              </a:solidFill>
              <a:latin typeface="+mn-lt"/>
              <a:ea typeface="微软雅黑" pitchFamily="34" charset="-122"/>
            </a:endParaRPr>
          </a:p>
          <a:p>
            <a:pPr lvl="0">
              <a:lnSpc>
                <a:spcPct val="120000"/>
              </a:lnSpc>
              <a:spcBef>
                <a:spcPct val="20000"/>
              </a:spcBef>
              <a:buClr>
                <a:srgbClr val="FF0000"/>
              </a:buClr>
              <a:buSzPct val="75000"/>
            </a:pPr>
            <a:r>
              <a:rPr kumimoji="1" lang="en-US" altLang="zh-CN" dirty="0" smtClean="0">
                <a:solidFill>
                  <a:srgbClr val="000000"/>
                </a:solidFill>
                <a:latin typeface="+mn-lt"/>
              </a:rPr>
              <a:t>y!=2,x&gt;1</a:t>
            </a:r>
            <a:endParaRPr kumimoji="1" lang="en-US" altLang="zh-CN" dirty="0">
              <a:solidFill>
                <a:srgbClr val="000000"/>
              </a:solidFill>
              <a:latin typeface="+mn-lt"/>
            </a:endParaRPr>
          </a:p>
        </p:txBody>
      </p:sp>
      <p:graphicFrame>
        <p:nvGraphicFramePr>
          <p:cNvPr id="2" name="表格 1"/>
          <p:cNvGraphicFramePr>
            <a:graphicFrameLocks noGrp="1"/>
          </p:cNvGraphicFramePr>
          <p:nvPr>
            <p:extLst>
              <p:ext uri="{D42A27DB-BD31-4B8C-83A1-F6EECF244321}">
                <p14:modId xmlns:p14="http://schemas.microsoft.com/office/powerpoint/2010/main" val="791413911"/>
              </p:ext>
            </p:extLst>
          </p:nvPr>
        </p:nvGraphicFramePr>
        <p:xfrm>
          <a:off x="832761" y="1015831"/>
          <a:ext cx="7910513" cy="530246"/>
        </p:xfrm>
        <a:graphic>
          <a:graphicData uri="http://schemas.openxmlformats.org/drawingml/2006/table">
            <a:tbl>
              <a:tblPr/>
              <a:tblGrid>
                <a:gridCol w="1622425">
                  <a:extLst>
                    <a:ext uri="{9D8B030D-6E8A-4147-A177-3AD203B41FA5}">
                      <a16:colId xmlns:a16="http://schemas.microsoft.com/office/drawing/2014/main" val="1958811099"/>
                    </a:ext>
                  </a:extLst>
                </a:gridCol>
                <a:gridCol w="2492375">
                  <a:extLst>
                    <a:ext uri="{9D8B030D-6E8A-4147-A177-3AD203B41FA5}">
                      <a16:colId xmlns:a16="http://schemas.microsoft.com/office/drawing/2014/main" val="2063984568"/>
                    </a:ext>
                  </a:extLst>
                </a:gridCol>
                <a:gridCol w="2065338">
                  <a:extLst>
                    <a:ext uri="{9D8B030D-6E8A-4147-A177-3AD203B41FA5}">
                      <a16:colId xmlns:a16="http://schemas.microsoft.com/office/drawing/2014/main" val="1992001288"/>
                    </a:ext>
                  </a:extLst>
                </a:gridCol>
                <a:gridCol w="1730375">
                  <a:extLst>
                    <a:ext uri="{9D8B030D-6E8A-4147-A177-3AD203B41FA5}">
                      <a16:colId xmlns:a16="http://schemas.microsoft.com/office/drawing/2014/main" val="2357421372"/>
                    </a:ext>
                  </a:extLst>
                </a:gridCol>
              </a:tblGrid>
              <a:tr h="530225">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CASE3</a:t>
                      </a:r>
                    </a:p>
                  </a:txBody>
                  <a:tcPr marT="45667" marB="4566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x=2</a:t>
                      </a: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y=2</a:t>
                      </a:r>
                      <a:r>
                        <a:rPr kumimoji="0" lang="zh-CN" altLang="en-US" sz="24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z=1 </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x=3 </a:t>
                      </a:r>
                    </a:p>
                  </a:txBody>
                  <a:tcPr marT="45667" marB="4566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400" b="1" i="0" u="none" strike="noStrike" cap="none" normalizeH="0" baseline="0" dirty="0" err="1" smtClean="0">
                          <a:ln>
                            <a:noFill/>
                          </a:ln>
                          <a:solidFill>
                            <a:schemeClr val="bg2"/>
                          </a:solidFill>
                          <a:effectLst/>
                          <a:latin typeface="隶书" pitchFamily="49" charset="-122"/>
                          <a:ea typeface="微软雅黑" pitchFamily="34" charset="-122"/>
                        </a:rPr>
                        <a:t>sabed</a:t>
                      </a:r>
                      <a:r>
                        <a:rPr kumimoji="0" lang="en-US" altLang="zh-CN" sz="2400" b="1" i="0" u="none" strike="noStrike" cap="none" normalizeH="0" baseline="0" dirty="0" smtClean="0">
                          <a:ln>
                            <a:noFill/>
                          </a:ln>
                          <a:solidFill>
                            <a:schemeClr val="bg2"/>
                          </a:solidFill>
                          <a:effectLst/>
                          <a:latin typeface="隶书" pitchFamily="49" charset="-122"/>
                          <a:ea typeface="微软雅黑" pitchFamily="34" charset="-122"/>
                        </a:rPr>
                        <a:t> </a:t>
                      </a:r>
                    </a:p>
                  </a:txBody>
                  <a:tcPr marT="45667" marB="4566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775866447"/>
                  </a:ext>
                </a:extLst>
              </a:tr>
            </a:tbl>
          </a:graphicData>
        </a:graphic>
      </p:graphicFrame>
      <p:sp>
        <p:nvSpPr>
          <p:cNvPr id="418869" name="Text Box 53"/>
          <p:cNvSpPr txBox="1">
            <a:spLocks noChangeArrowheads="1"/>
          </p:cNvSpPr>
          <p:nvPr/>
        </p:nvSpPr>
        <p:spPr bwMode="auto">
          <a:xfrm>
            <a:off x="2124075" y="1346200"/>
            <a:ext cx="143986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rgbClr val="FF0000"/>
                </a:solidFill>
                <a:ea typeface="宋体" pitchFamily="2" charset="-122"/>
              </a:rPr>
              <a:t>a</a:t>
            </a:r>
            <a:r>
              <a:rPr lang="zh-CN" altLang="en-US" sz="2200" dirty="0">
                <a:solidFill>
                  <a:srgbClr val="FF0000"/>
                </a:solidFill>
                <a:ea typeface="宋体" pitchFamily="2" charset="-122"/>
              </a:rPr>
              <a:t>假，</a:t>
            </a:r>
            <a:r>
              <a:rPr lang="en-US" altLang="zh-CN" sz="2200" dirty="0">
                <a:solidFill>
                  <a:srgbClr val="FF0000"/>
                </a:solidFill>
                <a:ea typeface="宋体" pitchFamily="2" charset="-122"/>
              </a:rPr>
              <a:t>b</a:t>
            </a:r>
            <a:r>
              <a:rPr lang="zh-CN" altLang="en-US" sz="2200" dirty="0">
                <a:solidFill>
                  <a:srgbClr val="FF0000"/>
                </a:solidFill>
                <a:ea typeface="宋体" pitchFamily="2" charset="-122"/>
              </a:rPr>
              <a:t>真</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linds(horizont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
                                            <p:txEl>
                                              <p:pRg st="0" end="0"/>
                                            </p:txEl>
                                          </p:spTgt>
                                        </p:tgtEl>
                                        <p:attrNameLst>
                                          <p:attrName>style.visibility</p:attrName>
                                        </p:attrNameLst>
                                      </p:cBhvr>
                                      <p:to>
                                        <p:strVal val="visible"/>
                                      </p:to>
                                    </p:set>
                                    <p:anim calcmode="lin" valueType="num">
                                      <p:cBhvr additive="base">
                                        <p:cTn id="17"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18846"/>
                                        </p:tgtEl>
                                        <p:attrNameLst>
                                          <p:attrName>style.visibility</p:attrName>
                                        </p:attrNameLst>
                                      </p:cBhvr>
                                      <p:to>
                                        <p:strVal val="visible"/>
                                      </p:to>
                                    </p:set>
                                    <p:animEffect transition="in" filter="blinds(horizontal)">
                                      <p:cBhvr>
                                        <p:cTn id="23" dur="500"/>
                                        <p:tgtEl>
                                          <p:spTgt spid="41884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0">
                                            <p:txEl>
                                              <p:pRg st="0" end="0"/>
                                            </p:txEl>
                                          </p:spTgt>
                                        </p:tgtEl>
                                        <p:attrNameLst>
                                          <p:attrName>style.visibility</p:attrName>
                                        </p:attrNameLst>
                                      </p:cBhvr>
                                      <p:to>
                                        <p:strVal val="visible"/>
                                      </p:to>
                                    </p:set>
                                    <p:anim calcmode="lin" valueType="num">
                                      <p:cBhvr additive="base">
                                        <p:cTn id="28"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0">
                                            <p:txEl>
                                              <p:pRg st="1" end="1"/>
                                            </p:txEl>
                                          </p:spTgt>
                                        </p:tgtEl>
                                        <p:attrNameLst>
                                          <p:attrName>style.visibility</p:attrName>
                                        </p:attrNameLst>
                                      </p:cBhvr>
                                      <p:to>
                                        <p:strVal val="visible"/>
                                      </p:to>
                                    </p:set>
                                    <p:anim calcmode="lin" valueType="num">
                                      <p:cBhvr additive="base">
                                        <p:cTn id="34"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0">
                                            <p:txEl>
                                              <p:pRg st="2" end="2"/>
                                            </p:txEl>
                                          </p:spTgt>
                                        </p:tgtEl>
                                        <p:attrNameLst>
                                          <p:attrName>style.visibility</p:attrName>
                                        </p:attrNameLst>
                                      </p:cBhvr>
                                      <p:to>
                                        <p:strVal val="visible"/>
                                      </p:to>
                                    </p:set>
                                    <p:anim calcmode="lin" valueType="num">
                                      <p:cBhvr additive="base">
                                        <p:cTn id="40"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2">
                                            <p:txEl>
                                              <p:pRg st="0" end="0"/>
                                            </p:txEl>
                                          </p:spTgt>
                                        </p:tgtEl>
                                        <p:attrNameLst>
                                          <p:attrName>style.visibility</p:attrName>
                                        </p:attrNameLst>
                                      </p:cBhvr>
                                      <p:to>
                                        <p:strVal val="visible"/>
                                      </p:to>
                                    </p:set>
                                    <p:anim calcmode="lin" valueType="num">
                                      <p:cBhvr additive="base">
                                        <p:cTn id="46"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2">
                                            <p:txEl>
                                              <p:pRg st="1" end="1"/>
                                            </p:txEl>
                                          </p:spTgt>
                                        </p:tgtEl>
                                        <p:attrNameLst>
                                          <p:attrName>style.visibility</p:attrName>
                                        </p:attrNameLst>
                                      </p:cBhvr>
                                      <p:to>
                                        <p:strVal val="visible"/>
                                      </p:to>
                                    </p:set>
                                    <p:anim calcmode="lin" valueType="num">
                                      <p:cBhvr additive="base">
                                        <p:cTn id="52"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2">
                                            <p:txEl>
                                              <p:pRg st="2" end="2"/>
                                            </p:txEl>
                                          </p:spTgt>
                                        </p:tgtEl>
                                        <p:attrNameLst>
                                          <p:attrName>style.visibility</p:attrName>
                                        </p:attrNameLst>
                                      </p:cBhvr>
                                      <p:to>
                                        <p:strVal val="visible"/>
                                      </p:to>
                                    </p:set>
                                    <p:anim calcmode="lin" valueType="num">
                                      <p:cBhvr additive="base">
                                        <p:cTn id="58"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18868"/>
                                        </p:tgtEl>
                                        <p:attrNameLst>
                                          <p:attrName>style.visibility</p:attrName>
                                        </p:attrNameLst>
                                      </p:cBhvr>
                                      <p:to>
                                        <p:strVal val="visible"/>
                                      </p:to>
                                    </p:set>
                                    <p:animEffect transition="in" filter="blinds(horizontal)">
                                      <p:cBhvr>
                                        <p:cTn id="68" dur="500"/>
                                        <p:tgtEl>
                                          <p:spTgt spid="41886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418869"/>
                                        </p:tgtEl>
                                        <p:attrNameLst>
                                          <p:attrName>style.visibility</p:attrName>
                                        </p:attrNameLst>
                                      </p:cBhvr>
                                      <p:to>
                                        <p:strVal val="visible"/>
                                      </p:to>
                                    </p:set>
                                    <p:animEffect transition="in" filter="blinds(horizontal)">
                                      <p:cBhvr>
                                        <p:cTn id="73" dur="500"/>
                                        <p:tgtEl>
                                          <p:spTgt spid="41886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418871"/>
                                        </p:tgtEl>
                                        <p:attrNameLst>
                                          <p:attrName>style.visibility</p:attrName>
                                        </p:attrNameLst>
                                      </p:cBhvr>
                                      <p:to>
                                        <p:strVal val="visible"/>
                                      </p:to>
                                    </p:set>
                                    <p:animEffect transition="in" filter="blinds(horizontal)">
                                      <p:cBhvr>
                                        <p:cTn id="78" dur="500"/>
                                        <p:tgtEl>
                                          <p:spTgt spid="418871"/>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18873"/>
                                        </p:tgtEl>
                                        <p:attrNameLst>
                                          <p:attrName>style.visibility</p:attrName>
                                        </p:attrNameLst>
                                      </p:cBhvr>
                                      <p:to>
                                        <p:strVal val="visible"/>
                                      </p:to>
                                    </p:set>
                                    <p:animEffect transition="in" filter="blinds(horizontal)">
                                      <p:cBhvr>
                                        <p:cTn id="81" dur="500"/>
                                        <p:tgtEl>
                                          <p:spTgt spid="418873"/>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418870"/>
                                        </p:tgtEl>
                                        <p:attrNameLst>
                                          <p:attrName>style.visibility</p:attrName>
                                        </p:attrNameLst>
                                      </p:cBhvr>
                                      <p:to>
                                        <p:strVal val="visible"/>
                                      </p:to>
                                    </p:set>
                                    <p:animEffect transition="in" filter="blinds(horizontal)">
                                      <p:cBhvr>
                                        <p:cTn id="86" dur="500"/>
                                        <p:tgtEl>
                                          <p:spTgt spid="418870"/>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418872"/>
                                        </p:tgtEl>
                                        <p:attrNameLst>
                                          <p:attrName>style.visibility</p:attrName>
                                        </p:attrNameLst>
                                      </p:cBhvr>
                                      <p:to>
                                        <p:strVal val="visible"/>
                                      </p:to>
                                    </p:set>
                                    <p:animEffect transition="in" filter="blinds(horizontal)">
                                      <p:cBhvr>
                                        <p:cTn id="89" dur="500"/>
                                        <p:tgtEl>
                                          <p:spTgt spid="418872"/>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additive="base">
                                        <p:cTn id="94" dur="500" fill="hold"/>
                                        <p:tgtEl>
                                          <p:spTgt spid="37"/>
                                        </p:tgtEl>
                                        <p:attrNameLst>
                                          <p:attrName>ppt_x</p:attrName>
                                        </p:attrNameLst>
                                      </p:cBhvr>
                                      <p:tavLst>
                                        <p:tav tm="0">
                                          <p:val>
                                            <p:strVal val="#ppt_x"/>
                                          </p:val>
                                        </p:tav>
                                        <p:tav tm="100000">
                                          <p:val>
                                            <p:strVal val="#ppt_x"/>
                                          </p:val>
                                        </p:tav>
                                      </p:tavLst>
                                    </p:anim>
                                    <p:anim calcmode="lin" valueType="num">
                                      <p:cBhvr additive="base">
                                        <p:cTn id="9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37"/>
                                        </p:tgtEl>
                                      </p:cBhvr>
                                    </p:animEffect>
                                    <p:set>
                                      <p:cBhvr>
                                        <p:cTn id="100"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68" grpId="0"/>
      <p:bldP spid="418870" grpId="0"/>
      <p:bldP spid="418871" grpId="0"/>
      <p:bldP spid="418872" grpId="0"/>
      <p:bldP spid="418873" grpId="0"/>
      <p:bldP spid="37" grpId="0" animBg="1"/>
      <p:bldP spid="37" grpId="1" animBg="1"/>
      <p:bldP spid="38" grpId="0"/>
      <p:bldP spid="39" grpId="0"/>
      <p:bldP spid="40" grpId="0" uiExpand="1" build="p" bldLvl="2"/>
      <p:bldP spid="41" grpId="0" build="p" bldLvl="2"/>
      <p:bldP spid="42" grpId="0" uiExpand="1" build="p" bldLvl="2"/>
      <p:bldP spid="418869"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AutoShape 2"/>
          <p:cNvSpPr>
            <a:spLocks noGrp="1" noChangeArrowheads="1"/>
          </p:cNvSpPr>
          <p:nvPr>
            <p:ph type="title"/>
          </p:nvPr>
        </p:nvSpPr>
        <p:spPr>
          <a:xfrm>
            <a:off x="457200" y="609600"/>
            <a:ext cx="8229600" cy="609600"/>
          </a:xfrm>
        </p:spPr>
        <p:txBody>
          <a:bodyPr/>
          <a:lstStyle/>
          <a:p>
            <a:pPr>
              <a:defRPr/>
            </a:pPr>
            <a:r>
              <a:rPr lang="zh-CN" altLang="en-US" dirty="0" smtClean="0"/>
              <a:t>判定覆盖</a:t>
            </a:r>
          </a:p>
        </p:txBody>
      </p:sp>
      <p:sp>
        <p:nvSpPr>
          <p:cNvPr id="5017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5000"/>
              </a:lnSpc>
            </a:pPr>
            <a:r>
              <a:rPr lang="zh-CN" altLang="en-US" sz="2600" dirty="0" smtClean="0"/>
              <a:t>以上示例仅考虑了两出口的判定，还应把判定覆盖准则扩充到</a:t>
            </a:r>
            <a:r>
              <a:rPr lang="zh-CN" altLang="en-US" sz="2600" dirty="0" smtClean="0">
                <a:solidFill>
                  <a:srgbClr val="FF0000"/>
                </a:solidFill>
              </a:rPr>
              <a:t>多出口</a:t>
            </a:r>
            <a:r>
              <a:rPr lang="zh-CN" altLang="en-US" sz="2600" dirty="0" smtClean="0"/>
              <a:t>判定</a:t>
            </a:r>
            <a:r>
              <a:rPr lang="en-US" altLang="zh-CN" sz="2600" dirty="0" smtClean="0"/>
              <a:t>(</a:t>
            </a:r>
            <a:r>
              <a:rPr lang="zh-CN" altLang="en-US" sz="2600" dirty="0" smtClean="0"/>
              <a:t>如</a:t>
            </a:r>
            <a:r>
              <a:rPr lang="en-US" altLang="zh-CN" sz="2600" dirty="0" smtClean="0"/>
              <a:t>Case</a:t>
            </a:r>
            <a:r>
              <a:rPr lang="zh-CN" altLang="en-US" sz="2600" dirty="0" smtClean="0"/>
              <a:t>语句</a:t>
            </a:r>
            <a:r>
              <a:rPr lang="en-US" altLang="zh-CN" sz="2600" dirty="0" smtClean="0"/>
              <a:t>)</a:t>
            </a:r>
            <a:r>
              <a:rPr lang="zh-CN" altLang="en-US" sz="2600" dirty="0" smtClean="0"/>
              <a:t>的情况。</a:t>
            </a:r>
          </a:p>
          <a:p>
            <a:pPr>
              <a:lnSpc>
                <a:spcPct val="125000"/>
              </a:lnSpc>
            </a:pPr>
            <a:r>
              <a:rPr lang="zh-CN" altLang="en-US" sz="2600" dirty="0" smtClean="0"/>
              <a:t>因此，判定覆盖更为广泛的含义应该是</a:t>
            </a:r>
            <a:r>
              <a:rPr lang="zh-CN" altLang="en-US" sz="2600" dirty="0" smtClean="0">
                <a:solidFill>
                  <a:srgbClr val="990033"/>
                </a:solidFill>
              </a:rPr>
              <a:t>使得</a:t>
            </a:r>
            <a:r>
              <a:rPr lang="zh-CN" altLang="en-US" sz="2600" dirty="0" smtClean="0">
                <a:solidFill>
                  <a:srgbClr val="FF0000"/>
                </a:solidFill>
              </a:rPr>
              <a:t>每一个判定</a:t>
            </a:r>
            <a:r>
              <a:rPr lang="zh-CN" altLang="en-US" sz="2600" dirty="0" smtClean="0">
                <a:solidFill>
                  <a:srgbClr val="990033"/>
                </a:solidFill>
              </a:rPr>
              <a:t>获得每一种可能的结果</a:t>
            </a:r>
            <a:r>
              <a:rPr lang="zh-CN" altLang="en-US" sz="2600" dirty="0" smtClean="0"/>
              <a:t>至少一次。</a:t>
            </a:r>
          </a:p>
        </p:txBody>
      </p:sp>
      <p:grpSp>
        <p:nvGrpSpPr>
          <p:cNvPr id="419844" name="Group 4"/>
          <p:cNvGrpSpPr>
            <a:grpSpLocks/>
          </p:cNvGrpSpPr>
          <p:nvPr/>
        </p:nvGrpSpPr>
        <p:grpSpPr bwMode="auto">
          <a:xfrm>
            <a:off x="1600200" y="3840163"/>
            <a:ext cx="6024563" cy="2266950"/>
            <a:chOff x="528" y="1920"/>
            <a:chExt cx="4464" cy="1680"/>
          </a:xfrm>
        </p:grpSpPr>
        <p:sp>
          <p:nvSpPr>
            <p:cNvPr id="24582" name="Oval 5"/>
            <p:cNvSpPr>
              <a:spLocks noChangeArrowheads="1"/>
            </p:cNvSpPr>
            <p:nvPr/>
          </p:nvSpPr>
          <p:spPr bwMode="auto">
            <a:xfrm>
              <a:off x="528" y="2688"/>
              <a:ext cx="288" cy="288"/>
            </a:xfrm>
            <a:prstGeom prst="ellipse">
              <a:avLst/>
            </a:prstGeom>
            <a:solidFill>
              <a:schemeClr val="accent5">
                <a:lumMod val="25000"/>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Arial" pitchFamily="34" charset="0"/>
                <a:buNone/>
                <a:defRPr/>
              </a:pPr>
              <a:r>
                <a:rPr lang="en-US" altLang="zh-CN" dirty="0">
                  <a:latin typeface="Verdana" pitchFamily="34" charset="0"/>
                </a:rPr>
                <a:t>1</a:t>
              </a:r>
            </a:p>
          </p:txBody>
        </p:sp>
        <p:sp>
          <p:nvSpPr>
            <p:cNvPr id="24583" name="Oval 6"/>
            <p:cNvSpPr>
              <a:spLocks noChangeArrowheads="1"/>
            </p:cNvSpPr>
            <p:nvPr/>
          </p:nvSpPr>
          <p:spPr bwMode="auto">
            <a:xfrm>
              <a:off x="3456" y="1920"/>
              <a:ext cx="288" cy="288"/>
            </a:xfrm>
            <a:prstGeom prst="ellipse">
              <a:avLst/>
            </a:prstGeom>
            <a:solidFill>
              <a:schemeClr val="accent5">
                <a:lumMod val="25000"/>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Arial" pitchFamily="34" charset="0"/>
                <a:buNone/>
                <a:defRPr/>
              </a:pPr>
              <a:r>
                <a:rPr lang="en-US" altLang="zh-CN">
                  <a:latin typeface="Verdana" pitchFamily="34" charset="0"/>
                </a:rPr>
                <a:t>6</a:t>
              </a:r>
            </a:p>
          </p:txBody>
        </p:sp>
        <p:sp>
          <p:nvSpPr>
            <p:cNvPr id="24584" name="Oval 7"/>
            <p:cNvSpPr>
              <a:spLocks noChangeArrowheads="1"/>
            </p:cNvSpPr>
            <p:nvPr/>
          </p:nvSpPr>
          <p:spPr bwMode="auto">
            <a:xfrm>
              <a:off x="1440" y="2832"/>
              <a:ext cx="288" cy="288"/>
            </a:xfrm>
            <a:prstGeom prst="ellipse">
              <a:avLst/>
            </a:prstGeom>
            <a:solidFill>
              <a:schemeClr val="accent5">
                <a:lumMod val="25000"/>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Arial" pitchFamily="34" charset="0"/>
                <a:buNone/>
                <a:defRPr/>
              </a:pPr>
              <a:r>
                <a:rPr lang="en-US" altLang="zh-CN">
                  <a:latin typeface="Verdana" pitchFamily="34" charset="0"/>
                </a:rPr>
                <a:t>3</a:t>
              </a:r>
            </a:p>
          </p:txBody>
        </p:sp>
        <p:sp>
          <p:nvSpPr>
            <p:cNvPr id="24585" name="Oval 8"/>
            <p:cNvSpPr>
              <a:spLocks noChangeArrowheads="1"/>
            </p:cNvSpPr>
            <p:nvPr/>
          </p:nvSpPr>
          <p:spPr bwMode="auto">
            <a:xfrm>
              <a:off x="2448" y="2640"/>
              <a:ext cx="288" cy="288"/>
            </a:xfrm>
            <a:prstGeom prst="ellipse">
              <a:avLst/>
            </a:prstGeom>
            <a:solidFill>
              <a:schemeClr val="accent5">
                <a:lumMod val="25000"/>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Arial" pitchFamily="34" charset="0"/>
                <a:buNone/>
                <a:defRPr/>
              </a:pPr>
              <a:r>
                <a:rPr lang="en-US" altLang="zh-CN" dirty="0">
                  <a:latin typeface="Verdana" pitchFamily="34" charset="0"/>
                </a:rPr>
                <a:t>5</a:t>
              </a:r>
            </a:p>
          </p:txBody>
        </p:sp>
        <p:sp>
          <p:nvSpPr>
            <p:cNvPr id="24586" name="Oval 9"/>
            <p:cNvSpPr>
              <a:spLocks noChangeArrowheads="1"/>
            </p:cNvSpPr>
            <p:nvPr/>
          </p:nvSpPr>
          <p:spPr bwMode="auto">
            <a:xfrm>
              <a:off x="1440" y="2352"/>
              <a:ext cx="288" cy="288"/>
            </a:xfrm>
            <a:prstGeom prst="ellipse">
              <a:avLst/>
            </a:prstGeom>
            <a:solidFill>
              <a:schemeClr val="accent5">
                <a:lumMod val="25000"/>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Arial" pitchFamily="34" charset="0"/>
                <a:buNone/>
                <a:defRPr/>
              </a:pPr>
              <a:r>
                <a:rPr lang="en-US" altLang="zh-CN" dirty="0">
                  <a:latin typeface="Verdana" pitchFamily="34" charset="0"/>
                </a:rPr>
                <a:t>2</a:t>
              </a:r>
            </a:p>
          </p:txBody>
        </p:sp>
        <p:sp>
          <p:nvSpPr>
            <p:cNvPr id="24587" name="Oval 10"/>
            <p:cNvSpPr>
              <a:spLocks noChangeArrowheads="1"/>
            </p:cNvSpPr>
            <p:nvPr/>
          </p:nvSpPr>
          <p:spPr bwMode="auto">
            <a:xfrm>
              <a:off x="3456" y="2400"/>
              <a:ext cx="288" cy="288"/>
            </a:xfrm>
            <a:prstGeom prst="ellipse">
              <a:avLst/>
            </a:prstGeom>
            <a:solidFill>
              <a:schemeClr val="accent5">
                <a:lumMod val="25000"/>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Arial" pitchFamily="34" charset="0"/>
                <a:buNone/>
                <a:defRPr/>
              </a:pPr>
              <a:r>
                <a:rPr lang="en-US" altLang="zh-CN">
                  <a:latin typeface="Verdana" pitchFamily="34" charset="0"/>
                </a:rPr>
                <a:t>7</a:t>
              </a:r>
            </a:p>
          </p:txBody>
        </p:sp>
        <p:sp>
          <p:nvSpPr>
            <p:cNvPr id="24588" name="Oval 11"/>
            <p:cNvSpPr>
              <a:spLocks noChangeArrowheads="1"/>
            </p:cNvSpPr>
            <p:nvPr/>
          </p:nvSpPr>
          <p:spPr bwMode="auto">
            <a:xfrm>
              <a:off x="3456" y="2832"/>
              <a:ext cx="288" cy="288"/>
            </a:xfrm>
            <a:prstGeom prst="ellipse">
              <a:avLst/>
            </a:prstGeom>
            <a:solidFill>
              <a:schemeClr val="accent5">
                <a:lumMod val="25000"/>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Arial" pitchFamily="34" charset="0"/>
                <a:buNone/>
                <a:defRPr/>
              </a:pPr>
              <a:r>
                <a:rPr lang="en-US" altLang="zh-CN">
                  <a:latin typeface="Verdana" pitchFamily="34" charset="0"/>
                </a:rPr>
                <a:t>8</a:t>
              </a:r>
            </a:p>
          </p:txBody>
        </p:sp>
        <p:sp>
          <p:nvSpPr>
            <p:cNvPr id="24589" name="Oval 12"/>
            <p:cNvSpPr>
              <a:spLocks noChangeArrowheads="1"/>
            </p:cNvSpPr>
            <p:nvPr/>
          </p:nvSpPr>
          <p:spPr bwMode="auto">
            <a:xfrm>
              <a:off x="3504" y="3264"/>
              <a:ext cx="288" cy="288"/>
            </a:xfrm>
            <a:prstGeom prst="ellipse">
              <a:avLst/>
            </a:prstGeom>
            <a:solidFill>
              <a:schemeClr val="accent5">
                <a:lumMod val="25000"/>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Arial" pitchFamily="34" charset="0"/>
                <a:buNone/>
                <a:defRPr/>
              </a:pPr>
              <a:r>
                <a:rPr lang="en-US" altLang="zh-CN">
                  <a:latin typeface="Verdana" pitchFamily="34" charset="0"/>
                </a:rPr>
                <a:t>9</a:t>
              </a:r>
            </a:p>
          </p:txBody>
        </p:sp>
        <p:sp>
          <p:nvSpPr>
            <p:cNvPr id="24590" name="Oval 13"/>
            <p:cNvSpPr>
              <a:spLocks noChangeArrowheads="1"/>
            </p:cNvSpPr>
            <p:nvPr/>
          </p:nvSpPr>
          <p:spPr bwMode="auto">
            <a:xfrm>
              <a:off x="1440" y="3312"/>
              <a:ext cx="288" cy="288"/>
            </a:xfrm>
            <a:prstGeom prst="ellipse">
              <a:avLst/>
            </a:prstGeom>
            <a:solidFill>
              <a:schemeClr val="accent5">
                <a:lumMod val="25000"/>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Arial" pitchFamily="34" charset="0"/>
                <a:buNone/>
                <a:defRPr/>
              </a:pPr>
              <a:r>
                <a:rPr lang="en-US" altLang="zh-CN">
                  <a:latin typeface="Verdana" pitchFamily="34" charset="0"/>
                </a:rPr>
                <a:t>4</a:t>
              </a:r>
            </a:p>
          </p:txBody>
        </p:sp>
        <p:sp>
          <p:nvSpPr>
            <p:cNvPr id="50190" name="Line 14"/>
            <p:cNvSpPr>
              <a:spLocks noChangeShapeType="1"/>
            </p:cNvSpPr>
            <p:nvPr/>
          </p:nvSpPr>
          <p:spPr bwMode="auto">
            <a:xfrm flipV="1">
              <a:off x="816" y="2496"/>
              <a:ext cx="624" cy="336"/>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1" name="Line 15"/>
            <p:cNvSpPr>
              <a:spLocks noChangeShapeType="1"/>
            </p:cNvSpPr>
            <p:nvPr/>
          </p:nvSpPr>
          <p:spPr bwMode="auto">
            <a:xfrm>
              <a:off x="816" y="2832"/>
              <a:ext cx="624" cy="144"/>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2" name="Line 16"/>
            <p:cNvSpPr>
              <a:spLocks noChangeShapeType="1"/>
            </p:cNvSpPr>
            <p:nvPr/>
          </p:nvSpPr>
          <p:spPr bwMode="auto">
            <a:xfrm>
              <a:off x="816" y="2832"/>
              <a:ext cx="624" cy="624"/>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3" name="Line 17"/>
            <p:cNvSpPr>
              <a:spLocks noChangeShapeType="1"/>
            </p:cNvSpPr>
            <p:nvPr/>
          </p:nvSpPr>
          <p:spPr bwMode="auto">
            <a:xfrm>
              <a:off x="1728" y="2496"/>
              <a:ext cx="720" cy="24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4" name="Line 18"/>
            <p:cNvSpPr>
              <a:spLocks noChangeShapeType="1"/>
            </p:cNvSpPr>
            <p:nvPr/>
          </p:nvSpPr>
          <p:spPr bwMode="auto">
            <a:xfrm flipV="1">
              <a:off x="1728" y="2784"/>
              <a:ext cx="672" cy="192"/>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5" name="Line 19"/>
            <p:cNvSpPr>
              <a:spLocks noChangeShapeType="1"/>
            </p:cNvSpPr>
            <p:nvPr/>
          </p:nvSpPr>
          <p:spPr bwMode="auto">
            <a:xfrm flipV="1">
              <a:off x="1776" y="2832"/>
              <a:ext cx="672" cy="576"/>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6" name="Line 20"/>
            <p:cNvSpPr>
              <a:spLocks noChangeShapeType="1"/>
            </p:cNvSpPr>
            <p:nvPr/>
          </p:nvSpPr>
          <p:spPr bwMode="auto">
            <a:xfrm flipV="1">
              <a:off x="2736" y="2112"/>
              <a:ext cx="720" cy="624"/>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7" name="Line 21"/>
            <p:cNvSpPr>
              <a:spLocks noChangeShapeType="1"/>
            </p:cNvSpPr>
            <p:nvPr/>
          </p:nvSpPr>
          <p:spPr bwMode="auto">
            <a:xfrm flipV="1">
              <a:off x="2736" y="2592"/>
              <a:ext cx="720" cy="144"/>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8" name="Line 22"/>
            <p:cNvSpPr>
              <a:spLocks noChangeShapeType="1"/>
            </p:cNvSpPr>
            <p:nvPr/>
          </p:nvSpPr>
          <p:spPr bwMode="auto">
            <a:xfrm>
              <a:off x="2832" y="2736"/>
              <a:ext cx="624" cy="24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9" name="Line 23"/>
            <p:cNvSpPr>
              <a:spLocks noChangeShapeType="1"/>
            </p:cNvSpPr>
            <p:nvPr/>
          </p:nvSpPr>
          <p:spPr bwMode="auto">
            <a:xfrm>
              <a:off x="2784" y="2736"/>
              <a:ext cx="720" cy="72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601" name="Oval 24"/>
            <p:cNvSpPr>
              <a:spLocks noChangeArrowheads="1"/>
            </p:cNvSpPr>
            <p:nvPr/>
          </p:nvSpPr>
          <p:spPr bwMode="auto">
            <a:xfrm>
              <a:off x="4704" y="2544"/>
              <a:ext cx="288" cy="288"/>
            </a:xfrm>
            <a:prstGeom prst="ellipse">
              <a:avLst/>
            </a:prstGeom>
            <a:solidFill>
              <a:schemeClr val="accent5">
                <a:lumMod val="25000"/>
              </a:schemeClr>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Arial" pitchFamily="34" charset="0"/>
                <a:buNone/>
                <a:defRPr/>
              </a:pPr>
              <a:r>
                <a:rPr lang="en-US" altLang="zh-CN">
                  <a:latin typeface="Verdana" pitchFamily="34" charset="0"/>
                </a:rPr>
                <a:t>10</a:t>
              </a:r>
            </a:p>
          </p:txBody>
        </p:sp>
        <p:sp>
          <p:nvSpPr>
            <p:cNvPr id="50201" name="Line 25"/>
            <p:cNvSpPr>
              <a:spLocks noChangeShapeType="1"/>
            </p:cNvSpPr>
            <p:nvPr/>
          </p:nvSpPr>
          <p:spPr bwMode="auto">
            <a:xfrm>
              <a:off x="3744" y="2064"/>
              <a:ext cx="960" cy="576"/>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202" name="Line 26"/>
            <p:cNvSpPr>
              <a:spLocks noChangeShapeType="1"/>
            </p:cNvSpPr>
            <p:nvPr/>
          </p:nvSpPr>
          <p:spPr bwMode="auto">
            <a:xfrm>
              <a:off x="3744" y="2544"/>
              <a:ext cx="960" cy="144"/>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203" name="Line 27"/>
            <p:cNvSpPr>
              <a:spLocks noChangeShapeType="1"/>
            </p:cNvSpPr>
            <p:nvPr/>
          </p:nvSpPr>
          <p:spPr bwMode="auto">
            <a:xfrm flipV="1">
              <a:off x="3744" y="2784"/>
              <a:ext cx="912" cy="24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204" name="Line 28"/>
            <p:cNvSpPr>
              <a:spLocks noChangeShapeType="1"/>
            </p:cNvSpPr>
            <p:nvPr/>
          </p:nvSpPr>
          <p:spPr bwMode="auto">
            <a:xfrm flipV="1">
              <a:off x="3792" y="2832"/>
              <a:ext cx="960" cy="576"/>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44"/>
                                        </p:tgtEl>
                                        <p:attrNameLst>
                                          <p:attrName>style.visibility</p:attrName>
                                        </p:attrNameLst>
                                      </p:cBhvr>
                                      <p:to>
                                        <p:strVal val="visible"/>
                                      </p:to>
                                    </p:set>
                                    <p:animEffect transition="in" filter="blinds(horizontal)">
                                      <p:cBhvr>
                                        <p:cTn id="7" dur="500"/>
                                        <p:tgtEl>
                                          <p:spTgt spid="419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2"/>
          <p:cNvSpPr>
            <a:spLocks noGrp="1" noChangeArrowheads="1"/>
          </p:cNvSpPr>
          <p:nvPr>
            <p:ph type="title"/>
          </p:nvPr>
        </p:nvSpPr>
        <p:spPr>
          <a:xfrm>
            <a:off x="457200" y="609600"/>
            <a:ext cx="8229600" cy="609600"/>
          </a:xfrm>
        </p:spPr>
        <p:txBody>
          <a:bodyPr/>
          <a:lstStyle/>
          <a:p>
            <a:pPr>
              <a:defRPr/>
            </a:pPr>
            <a:r>
              <a:rPr lang="zh-CN" altLang="en-US" dirty="0" smtClean="0"/>
              <a:t>判定覆盖</a:t>
            </a:r>
          </a:p>
        </p:txBody>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t>【</a:t>
            </a:r>
            <a:r>
              <a:rPr lang="zh-CN" altLang="en-US" dirty="0" smtClean="0">
                <a:solidFill>
                  <a:srgbClr val="FF0000"/>
                </a:solidFill>
              </a:rPr>
              <a:t>优点</a:t>
            </a:r>
            <a:r>
              <a:rPr lang="en-US" altLang="zh-CN" dirty="0" smtClean="0"/>
              <a:t>】</a:t>
            </a:r>
            <a:r>
              <a:rPr lang="zh-CN" altLang="en-US" dirty="0" smtClean="0"/>
              <a:t>判定覆盖具有比语句覆盖更强的测试能力。同样判定覆盖也具有和语句覆盖一样的简单性，无须细分每个判定就可以得到测试用例。</a:t>
            </a:r>
          </a:p>
          <a:p>
            <a:r>
              <a:rPr lang="en-US" altLang="zh-CN" dirty="0" smtClean="0"/>
              <a:t>【</a:t>
            </a:r>
            <a:r>
              <a:rPr lang="zh-CN" altLang="en-US" dirty="0" smtClean="0">
                <a:solidFill>
                  <a:srgbClr val="FF0000"/>
                </a:solidFill>
              </a:rPr>
              <a:t>缺点</a:t>
            </a:r>
            <a:r>
              <a:rPr lang="en-US" altLang="zh-CN" dirty="0" smtClean="0"/>
              <a:t>】</a:t>
            </a:r>
            <a:r>
              <a:rPr lang="zh-CN" altLang="en-US" dirty="0" smtClean="0"/>
              <a:t>往往大部分的判定语句是由</a:t>
            </a:r>
            <a:r>
              <a:rPr lang="zh-CN" altLang="en-US" dirty="0" smtClean="0">
                <a:solidFill>
                  <a:srgbClr val="FF0000"/>
                </a:solidFill>
              </a:rPr>
              <a:t>多个逻辑条件组合</a:t>
            </a:r>
            <a:r>
              <a:rPr lang="zh-CN" altLang="en-US" dirty="0" smtClean="0"/>
              <a:t>而成，</a:t>
            </a:r>
            <a:r>
              <a:rPr lang="zh-CN" altLang="en-US" dirty="0" smtClean="0">
                <a:solidFill>
                  <a:srgbClr val="CC0099"/>
                </a:solidFill>
              </a:rPr>
              <a:t>若仅仅判断其整个最终结果，而忽略每个条件的取值情况，必然会遗漏部分测试路径</a:t>
            </a:r>
            <a:r>
              <a:rPr lang="zh-CN" altLang="en-US" dirty="0" smtClean="0">
                <a:solidFill>
                  <a:srgbClr val="990033"/>
                </a:solidFill>
              </a:rPr>
              <a:t>。</a:t>
            </a:r>
            <a:r>
              <a:rPr lang="zh-CN" altLang="en-US" dirty="0" smtClean="0"/>
              <a:t>判定覆盖仍是弱的逻辑覆盖。</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2"/>
          <p:cNvSpPr>
            <a:spLocks noGrp="1" noChangeArrowheads="1"/>
          </p:cNvSpPr>
          <p:nvPr>
            <p:ph type="title"/>
          </p:nvPr>
        </p:nvSpPr>
        <p:spPr>
          <a:xfrm>
            <a:off x="457200" y="609600"/>
            <a:ext cx="8229600" cy="609600"/>
          </a:xfrm>
        </p:spPr>
        <p:txBody>
          <a:bodyPr/>
          <a:lstStyle/>
          <a:p>
            <a:pPr>
              <a:defRPr/>
            </a:pPr>
            <a:r>
              <a:rPr lang="zh-CN" altLang="en-US" dirty="0" smtClean="0"/>
              <a:t>条件覆盖</a:t>
            </a:r>
          </a:p>
        </p:txBody>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t>条件覆盖的涵义是指，对于</a:t>
            </a:r>
            <a:r>
              <a:rPr lang="zh-CN" altLang="en-US" dirty="0" smtClean="0">
                <a:solidFill>
                  <a:srgbClr val="FF0000"/>
                </a:solidFill>
              </a:rPr>
              <a:t>每个判定中所包含的若干个条件</a:t>
            </a:r>
            <a:r>
              <a:rPr lang="zh-CN" altLang="en-US" dirty="0" smtClean="0"/>
              <a:t>，应设计足够多的测试用例，使得判定中的</a:t>
            </a:r>
            <a:r>
              <a:rPr lang="zh-CN" altLang="en-US" dirty="0" smtClean="0">
                <a:solidFill>
                  <a:srgbClr val="FF0000"/>
                </a:solidFill>
              </a:rPr>
              <a:t>每个条件</a:t>
            </a:r>
            <a:r>
              <a:rPr lang="zh-CN" altLang="en-US" dirty="0" smtClean="0"/>
              <a:t>都至少取到一次</a:t>
            </a:r>
            <a:r>
              <a:rPr lang="zh-CN" altLang="en-US" dirty="0" smtClean="0">
                <a:latin typeface="微软雅黑" pitchFamily="34" charset="-122"/>
              </a:rPr>
              <a:t>“</a:t>
            </a:r>
            <a:r>
              <a:rPr lang="zh-CN" altLang="en-US" dirty="0" smtClean="0"/>
              <a:t>真值</a:t>
            </a:r>
            <a:r>
              <a:rPr lang="zh-CN" altLang="en-US" dirty="0" smtClean="0">
                <a:latin typeface="微软雅黑" pitchFamily="34" charset="-122"/>
              </a:rPr>
              <a:t>”</a:t>
            </a:r>
            <a:r>
              <a:rPr lang="zh-CN" altLang="en-US" dirty="0" smtClean="0"/>
              <a:t>和</a:t>
            </a:r>
            <a:r>
              <a:rPr lang="zh-CN" altLang="en-US" dirty="0" smtClean="0">
                <a:latin typeface="微软雅黑" pitchFamily="34" charset="-122"/>
              </a:rPr>
              <a:t>“</a:t>
            </a:r>
            <a:r>
              <a:rPr lang="zh-CN" altLang="en-US" dirty="0" smtClean="0"/>
              <a:t>假值</a:t>
            </a:r>
            <a:r>
              <a:rPr lang="zh-CN" altLang="en-US" dirty="0" smtClean="0">
                <a:latin typeface="微软雅黑" pitchFamily="34" charset="-122"/>
              </a:rPr>
              <a:t>”</a:t>
            </a:r>
            <a:r>
              <a:rPr lang="zh-CN" altLang="en-US" dirty="0" smtClean="0"/>
              <a:t>的机会。</a:t>
            </a:r>
          </a:p>
          <a:p>
            <a:r>
              <a:rPr lang="zh-CN" altLang="en-US" dirty="0" smtClean="0"/>
              <a:t>也就是说，判定中的</a:t>
            </a:r>
            <a:r>
              <a:rPr lang="zh-CN" altLang="en-US" dirty="0" smtClean="0">
                <a:solidFill>
                  <a:srgbClr val="FF0000"/>
                </a:solidFill>
              </a:rPr>
              <a:t>每个条件的所有可能结果</a:t>
            </a:r>
            <a:r>
              <a:rPr lang="zh-CN" altLang="en-US" dirty="0" smtClean="0"/>
              <a:t>至少出现一次。</a:t>
            </a:r>
          </a:p>
          <a:p>
            <a:endParaRPr lang="en-US" altLang="zh-CN" dirty="0" smtClean="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250825" y="1557338"/>
            <a:ext cx="8639175" cy="5300662"/>
            <a:chOff x="114" y="618"/>
            <a:chExt cx="5533" cy="3702"/>
          </a:xfrm>
        </p:grpSpPr>
        <p:sp>
          <p:nvSpPr>
            <p:cNvPr id="53279" name="AutoShape 3"/>
            <p:cNvSpPr>
              <a:spLocks noChangeAspect="1" noChangeArrowheads="1"/>
            </p:cNvSpPr>
            <p:nvPr/>
          </p:nvSpPr>
          <p:spPr bwMode="auto">
            <a:xfrm>
              <a:off x="114" y="618"/>
              <a:ext cx="5533" cy="3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53280" name="Group 4"/>
            <p:cNvGrpSpPr>
              <a:grpSpLocks/>
            </p:cNvGrpSpPr>
            <p:nvPr/>
          </p:nvGrpSpPr>
          <p:grpSpPr bwMode="auto">
            <a:xfrm>
              <a:off x="1701" y="754"/>
              <a:ext cx="3674" cy="3457"/>
              <a:chOff x="1701" y="754"/>
              <a:chExt cx="3674" cy="3457"/>
            </a:xfrm>
          </p:grpSpPr>
          <p:sp>
            <p:nvSpPr>
              <p:cNvPr id="53281" name="Text Box 5"/>
              <p:cNvSpPr txBox="1">
                <a:spLocks noChangeArrowheads="1"/>
              </p:cNvSpPr>
              <p:nvPr/>
            </p:nvSpPr>
            <p:spPr bwMode="auto">
              <a:xfrm>
                <a:off x="3716" y="1571"/>
                <a:ext cx="355"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T</a:t>
                </a:r>
              </a:p>
            </p:txBody>
          </p:sp>
          <p:sp>
            <p:nvSpPr>
              <p:cNvPr id="53282" name="Text Box 6"/>
              <p:cNvSpPr txBox="1">
                <a:spLocks noChangeArrowheads="1"/>
              </p:cNvSpPr>
              <p:nvPr/>
            </p:nvSpPr>
            <p:spPr bwMode="auto">
              <a:xfrm>
                <a:off x="2221" y="3881"/>
                <a:ext cx="251" cy="330"/>
              </a:xfrm>
              <a:prstGeom prst="rect">
                <a:avLst/>
              </a:prstGeom>
              <a:solidFill>
                <a:srgbClr val="CCFFFF"/>
              </a:solidFill>
              <a:ln w="9525">
                <a:solidFill>
                  <a:schemeClr val="tx1"/>
                </a:solidFill>
                <a:miter lim="800000"/>
                <a:headEnd/>
                <a:tailEnd/>
              </a:ln>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d</a:t>
                </a:r>
              </a:p>
            </p:txBody>
          </p:sp>
          <p:sp>
            <p:nvSpPr>
              <p:cNvPr id="53283" name="Text Box 7"/>
              <p:cNvSpPr txBox="1">
                <a:spLocks noChangeArrowheads="1"/>
              </p:cNvSpPr>
              <p:nvPr/>
            </p:nvSpPr>
            <p:spPr bwMode="auto">
              <a:xfrm>
                <a:off x="1701" y="2891"/>
                <a:ext cx="2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b</a:t>
                </a:r>
              </a:p>
            </p:txBody>
          </p:sp>
          <p:sp>
            <p:nvSpPr>
              <p:cNvPr id="53284" name="Text Box 8"/>
              <p:cNvSpPr txBox="1">
                <a:spLocks noChangeArrowheads="1"/>
              </p:cNvSpPr>
              <p:nvPr/>
            </p:nvSpPr>
            <p:spPr bwMode="auto">
              <a:xfrm>
                <a:off x="1746" y="1681"/>
                <a:ext cx="3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a</a:t>
                </a:r>
              </a:p>
            </p:txBody>
          </p:sp>
          <p:sp>
            <p:nvSpPr>
              <p:cNvPr id="53285" name="Text Box 9"/>
              <p:cNvSpPr txBox="1">
                <a:spLocks noChangeArrowheads="1"/>
              </p:cNvSpPr>
              <p:nvPr/>
            </p:nvSpPr>
            <p:spPr bwMode="auto">
              <a:xfrm>
                <a:off x="2175" y="799"/>
                <a:ext cx="251"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s</a:t>
                </a:r>
              </a:p>
            </p:txBody>
          </p:sp>
          <p:sp>
            <p:nvSpPr>
              <p:cNvPr id="53286" name="Text Box 10"/>
              <p:cNvSpPr txBox="1">
                <a:spLocks noChangeArrowheads="1"/>
              </p:cNvSpPr>
              <p:nvPr/>
            </p:nvSpPr>
            <p:spPr bwMode="auto">
              <a:xfrm>
                <a:off x="2530" y="3551"/>
                <a:ext cx="356"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F</a:t>
                </a:r>
              </a:p>
            </p:txBody>
          </p:sp>
          <p:sp>
            <p:nvSpPr>
              <p:cNvPr id="53287" name="Text Box 11"/>
              <p:cNvSpPr txBox="1">
                <a:spLocks noChangeArrowheads="1"/>
              </p:cNvSpPr>
              <p:nvPr/>
            </p:nvSpPr>
            <p:spPr bwMode="auto">
              <a:xfrm>
                <a:off x="2530" y="2341"/>
                <a:ext cx="356"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F</a:t>
                </a:r>
              </a:p>
            </p:txBody>
          </p:sp>
          <p:sp>
            <p:nvSpPr>
              <p:cNvPr id="53288" name="AutoShape 12"/>
              <p:cNvSpPr>
                <a:spLocks noChangeArrowheads="1"/>
              </p:cNvSpPr>
              <p:nvPr/>
            </p:nvSpPr>
            <p:spPr bwMode="auto">
              <a:xfrm>
                <a:off x="2530" y="754"/>
                <a:ext cx="712" cy="377"/>
              </a:xfrm>
              <a:prstGeom prst="flowChartTerminator">
                <a:avLst/>
              </a:prstGeom>
              <a:solidFill>
                <a:srgbClr val="CCFFFF"/>
              </a:solidFill>
              <a:ln w="9525">
                <a:solidFill>
                  <a:schemeClr val="bg2"/>
                </a:solidFill>
                <a:miter lim="800000"/>
                <a:headEnd/>
                <a:tailEnd/>
              </a:ln>
            </p:spPr>
            <p:txBody>
              <a:bodyPr/>
              <a:lstStyle/>
              <a:p>
                <a:pPr algn="ctr"/>
                <a:r>
                  <a:rPr kumimoji="1" lang="zh-CN" altLang="en-US" sz="2400">
                    <a:solidFill>
                      <a:srgbClr val="000000"/>
                    </a:solidFill>
                    <a:latin typeface="Times New Roman" pitchFamily="18" charset="0"/>
                  </a:rPr>
                  <a:t>入口</a:t>
                </a:r>
              </a:p>
            </p:txBody>
          </p:sp>
          <p:sp>
            <p:nvSpPr>
              <p:cNvPr id="53289" name="AutoShape 13"/>
              <p:cNvSpPr>
                <a:spLocks noChangeArrowheads="1"/>
              </p:cNvSpPr>
              <p:nvPr/>
            </p:nvSpPr>
            <p:spPr bwMode="auto">
              <a:xfrm>
                <a:off x="2530" y="3881"/>
                <a:ext cx="758" cy="320"/>
              </a:xfrm>
              <a:prstGeom prst="flowChartTerminator">
                <a:avLst/>
              </a:prstGeom>
              <a:solidFill>
                <a:srgbClr val="CCFFFF"/>
              </a:solidFill>
              <a:ln w="9525">
                <a:solidFill>
                  <a:schemeClr val="bg2"/>
                </a:solidFill>
                <a:miter lim="800000"/>
                <a:headEnd/>
                <a:tailEnd/>
              </a:ln>
            </p:spPr>
            <p:txBody>
              <a:bodyPr/>
              <a:lstStyle/>
              <a:p>
                <a:pPr algn="ctr"/>
                <a:r>
                  <a:rPr kumimoji="1" lang="zh-CN" altLang="en-US" sz="2400">
                    <a:solidFill>
                      <a:srgbClr val="000000"/>
                    </a:solidFill>
                    <a:latin typeface="Times New Roman" pitchFamily="18" charset="0"/>
                  </a:rPr>
                  <a:t>返回</a:t>
                </a:r>
              </a:p>
            </p:txBody>
          </p:sp>
          <p:sp>
            <p:nvSpPr>
              <p:cNvPr id="53290" name="AutoShape 14"/>
              <p:cNvSpPr>
                <a:spLocks noChangeArrowheads="1"/>
              </p:cNvSpPr>
              <p:nvPr/>
            </p:nvSpPr>
            <p:spPr bwMode="auto">
              <a:xfrm>
                <a:off x="2056" y="1461"/>
                <a:ext cx="1660" cy="880"/>
              </a:xfrm>
              <a:prstGeom prst="flowChartDecision">
                <a:avLst/>
              </a:prstGeom>
              <a:solidFill>
                <a:srgbClr val="CCFFFF"/>
              </a:solidFill>
              <a:ln w="9525">
                <a:solidFill>
                  <a:schemeClr val="bg2"/>
                </a:solidFill>
                <a:miter lim="800000"/>
                <a:headEnd/>
                <a:tailEnd/>
              </a:ln>
            </p:spPr>
            <p:txBody>
              <a:bodyPr/>
              <a:lstStyle/>
              <a:p>
                <a:pPr algn="ctr"/>
                <a:r>
                  <a:rPr kumimoji="1" lang="zh-CN" altLang="en-US">
                    <a:solidFill>
                      <a:srgbClr val="000000"/>
                    </a:solidFill>
                    <a:latin typeface="Times New Roman" pitchFamily="18" charset="0"/>
                  </a:rPr>
                  <a:t>（</a:t>
                </a:r>
                <a:r>
                  <a:rPr kumimoji="1" lang="en-US" altLang="zh-CN">
                    <a:solidFill>
                      <a:srgbClr val="000000"/>
                    </a:solidFill>
                    <a:latin typeface="Times New Roman" pitchFamily="18" charset="0"/>
                  </a:rPr>
                  <a:t>y&gt;1</a:t>
                </a:r>
                <a:r>
                  <a:rPr kumimoji="1" lang="zh-CN" altLang="en-US">
                    <a:solidFill>
                      <a:srgbClr val="000000"/>
                    </a:solidFill>
                    <a:latin typeface="Times New Roman" pitchFamily="18" charset="0"/>
                  </a:rPr>
                  <a:t>）</a:t>
                </a:r>
                <a:r>
                  <a:rPr kumimoji="1" lang="en-US" altLang="zh-CN">
                    <a:solidFill>
                      <a:srgbClr val="000000"/>
                    </a:solidFill>
                    <a:latin typeface="Times New Roman" pitchFamily="18" charset="0"/>
                  </a:rPr>
                  <a:t>&amp;&amp;</a:t>
                </a:r>
              </a:p>
              <a:p>
                <a:pPr algn="ctr"/>
                <a:r>
                  <a:rPr kumimoji="1" lang="zh-CN" altLang="en-US">
                    <a:solidFill>
                      <a:srgbClr val="000000"/>
                    </a:solidFill>
                    <a:latin typeface="Times New Roman" pitchFamily="18" charset="0"/>
                  </a:rPr>
                  <a:t>（</a:t>
                </a:r>
                <a:r>
                  <a:rPr kumimoji="1" lang="en-US" altLang="zh-CN">
                    <a:solidFill>
                      <a:srgbClr val="000000"/>
                    </a:solidFill>
                    <a:latin typeface="Times New Roman" pitchFamily="18" charset="0"/>
                  </a:rPr>
                  <a:t>z==0</a:t>
                </a:r>
                <a:r>
                  <a:rPr kumimoji="1" lang="zh-CN" altLang="en-US">
                    <a:solidFill>
                      <a:srgbClr val="000000"/>
                    </a:solidFill>
                    <a:latin typeface="Times New Roman" pitchFamily="18" charset="0"/>
                  </a:rPr>
                  <a:t>）</a:t>
                </a:r>
              </a:p>
            </p:txBody>
          </p:sp>
          <p:sp>
            <p:nvSpPr>
              <p:cNvPr id="53291" name="AutoShape 15"/>
              <p:cNvSpPr>
                <a:spLocks noChangeArrowheads="1"/>
              </p:cNvSpPr>
              <p:nvPr/>
            </p:nvSpPr>
            <p:spPr bwMode="auto">
              <a:xfrm>
                <a:off x="2056" y="2671"/>
                <a:ext cx="1660" cy="880"/>
              </a:xfrm>
              <a:prstGeom prst="flowChartDecision">
                <a:avLst/>
              </a:prstGeom>
              <a:solidFill>
                <a:srgbClr val="CCFFFF"/>
              </a:solidFill>
              <a:ln w="9525">
                <a:solidFill>
                  <a:schemeClr val="bg2"/>
                </a:solidFill>
                <a:miter lim="800000"/>
                <a:headEnd/>
                <a:tailEnd/>
              </a:ln>
            </p:spPr>
            <p:txBody>
              <a:bodyPr/>
              <a:lstStyle/>
              <a:p>
                <a:pPr algn="ctr"/>
                <a:r>
                  <a:rPr kumimoji="1" lang="zh-CN" altLang="en-US" sz="2000">
                    <a:solidFill>
                      <a:srgbClr val="000000"/>
                    </a:solidFill>
                    <a:latin typeface="Times New Roman" pitchFamily="18" charset="0"/>
                  </a:rPr>
                  <a:t>（</a:t>
                </a:r>
                <a:r>
                  <a:rPr kumimoji="1" lang="en-US" altLang="zh-CN" sz="2000">
                    <a:solidFill>
                      <a:srgbClr val="000000"/>
                    </a:solidFill>
                    <a:latin typeface="Times New Roman" pitchFamily="18" charset="0"/>
                  </a:rPr>
                  <a:t>y==2</a:t>
                </a:r>
                <a:r>
                  <a:rPr kumimoji="1" lang="zh-CN" altLang="en-US" sz="2000">
                    <a:solidFill>
                      <a:srgbClr val="000000"/>
                    </a:solidFill>
                    <a:latin typeface="Times New Roman" pitchFamily="18" charset="0"/>
                  </a:rPr>
                  <a:t>）</a:t>
                </a:r>
                <a:r>
                  <a:rPr kumimoji="1" lang="en-US" altLang="zh-CN" sz="2000">
                    <a:solidFill>
                      <a:srgbClr val="000000"/>
                    </a:solidFill>
                    <a:latin typeface="Times New Roman" pitchFamily="18" charset="0"/>
                  </a:rPr>
                  <a:t>||</a:t>
                </a:r>
              </a:p>
              <a:p>
                <a:pPr algn="ctr"/>
                <a:r>
                  <a:rPr kumimoji="1" lang="zh-CN" altLang="en-US" sz="2000">
                    <a:solidFill>
                      <a:srgbClr val="000000"/>
                    </a:solidFill>
                    <a:latin typeface="Times New Roman" pitchFamily="18" charset="0"/>
                  </a:rPr>
                  <a:t>（</a:t>
                </a:r>
                <a:r>
                  <a:rPr kumimoji="1" lang="en-US" altLang="zh-CN" sz="2000">
                    <a:solidFill>
                      <a:srgbClr val="000000"/>
                    </a:solidFill>
                    <a:latin typeface="Times New Roman" pitchFamily="18" charset="0"/>
                  </a:rPr>
                  <a:t>x&gt;1</a:t>
                </a:r>
                <a:r>
                  <a:rPr kumimoji="1" lang="zh-CN" altLang="en-US" sz="2000">
                    <a:solidFill>
                      <a:srgbClr val="000000"/>
                    </a:solidFill>
                    <a:latin typeface="Times New Roman" pitchFamily="18" charset="0"/>
                  </a:rPr>
                  <a:t>）</a:t>
                </a:r>
              </a:p>
            </p:txBody>
          </p:sp>
          <p:sp>
            <p:nvSpPr>
              <p:cNvPr id="53292" name="Rectangle 16"/>
              <p:cNvSpPr>
                <a:spLocks noChangeArrowheads="1"/>
              </p:cNvSpPr>
              <p:nvPr/>
            </p:nvSpPr>
            <p:spPr bwMode="auto">
              <a:xfrm>
                <a:off x="4190" y="1681"/>
                <a:ext cx="829" cy="329"/>
              </a:xfrm>
              <a:prstGeom prst="rect">
                <a:avLst/>
              </a:prstGeom>
              <a:solidFill>
                <a:srgbClr val="CCFFFF"/>
              </a:solidFill>
              <a:ln w="9525">
                <a:solidFill>
                  <a:schemeClr val="bg2"/>
                </a:solidFill>
                <a:miter lim="800000"/>
                <a:headEnd/>
                <a:tailEnd/>
              </a:ln>
            </p:spPr>
            <p:txBody>
              <a:bodyPr/>
              <a:lstStyle/>
              <a:p>
                <a:pPr algn="ctr"/>
                <a:r>
                  <a:rPr kumimoji="1" lang="en-US" altLang="zh-CN" sz="2400">
                    <a:solidFill>
                      <a:srgbClr val="000000"/>
                    </a:solidFill>
                    <a:latin typeface="Times New Roman" pitchFamily="18" charset="0"/>
                  </a:rPr>
                  <a:t>x = x / y</a:t>
                </a:r>
              </a:p>
            </p:txBody>
          </p:sp>
          <p:sp>
            <p:nvSpPr>
              <p:cNvPr id="53293" name="Rectangle 17"/>
              <p:cNvSpPr>
                <a:spLocks noChangeArrowheads="1"/>
              </p:cNvSpPr>
              <p:nvPr/>
            </p:nvSpPr>
            <p:spPr bwMode="auto">
              <a:xfrm>
                <a:off x="4190" y="2891"/>
                <a:ext cx="829" cy="329"/>
              </a:xfrm>
              <a:prstGeom prst="rect">
                <a:avLst/>
              </a:prstGeom>
              <a:solidFill>
                <a:srgbClr val="CCFFFF"/>
              </a:solidFill>
              <a:ln w="9525">
                <a:solidFill>
                  <a:schemeClr val="bg2"/>
                </a:solidFill>
                <a:miter lim="800000"/>
                <a:headEnd/>
                <a:tailEnd/>
              </a:ln>
            </p:spPr>
            <p:txBody>
              <a:bodyPr/>
              <a:lstStyle/>
              <a:p>
                <a:pPr algn="ctr"/>
                <a:r>
                  <a:rPr kumimoji="1" lang="en-US" altLang="zh-CN" sz="2400">
                    <a:solidFill>
                      <a:srgbClr val="000000"/>
                    </a:solidFill>
                    <a:latin typeface="Times New Roman" pitchFamily="18" charset="0"/>
                  </a:rPr>
                  <a:t>x = x +1</a:t>
                </a:r>
              </a:p>
            </p:txBody>
          </p:sp>
          <p:sp>
            <p:nvSpPr>
              <p:cNvPr id="53294" name="Line 18"/>
              <p:cNvSpPr>
                <a:spLocks noChangeShapeType="1"/>
              </p:cNvSpPr>
              <p:nvPr/>
            </p:nvSpPr>
            <p:spPr bwMode="auto">
              <a:xfrm>
                <a:off x="2886" y="1131"/>
                <a:ext cx="0" cy="33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3295" name="Line 19"/>
              <p:cNvSpPr>
                <a:spLocks noChangeShapeType="1"/>
              </p:cNvSpPr>
              <p:nvPr/>
            </p:nvSpPr>
            <p:spPr bwMode="auto">
              <a:xfrm>
                <a:off x="3716" y="1901"/>
                <a:ext cx="47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96" name="Line 20"/>
              <p:cNvSpPr>
                <a:spLocks noChangeShapeType="1"/>
              </p:cNvSpPr>
              <p:nvPr/>
            </p:nvSpPr>
            <p:spPr bwMode="auto">
              <a:xfrm>
                <a:off x="2886" y="2341"/>
                <a:ext cx="0" cy="33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97" name="Line 21"/>
              <p:cNvSpPr>
                <a:spLocks noChangeShapeType="1"/>
              </p:cNvSpPr>
              <p:nvPr/>
            </p:nvSpPr>
            <p:spPr bwMode="auto">
              <a:xfrm>
                <a:off x="2886" y="3551"/>
                <a:ext cx="0" cy="33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98" name="Line 22"/>
              <p:cNvSpPr>
                <a:spLocks noChangeShapeType="1"/>
              </p:cNvSpPr>
              <p:nvPr/>
            </p:nvSpPr>
            <p:spPr bwMode="auto">
              <a:xfrm flipH="1">
                <a:off x="2886" y="2451"/>
                <a:ext cx="1659" cy="1"/>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299" name="Line 23"/>
              <p:cNvSpPr>
                <a:spLocks noChangeShapeType="1"/>
              </p:cNvSpPr>
              <p:nvPr/>
            </p:nvSpPr>
            <p:spPr bwMode="auto">
              <a:xfrm>
                <a:off x="4545" y="2011"/>
                <a:ext cx="0" cy="44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3300" name="Line 24"/>
              <p:cNvSpPr>
                <a:spLocks noChangeShapeType="1"/>
              </p:cNvSpPr>
              <p:nvPr/>
            </p:nvSpPr>
            <p:spPr bwMode="auto">
              <a:xfrm flipH="1">
                <a:off x="2886" y="3661"/>
                <a:ext cx="1659"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301" name="Line 25"/>
              <p:cNvSpPr>
                <a:spLocks noChangeShapeType="1"/>
              </p:cNvSpPr>
              <p:nvPr/>
            </p:nvSpPr>
            <p:spPr bwMode="auto">
              <a:xfrm>
                <a:off x="4545" y="3221"/>
                <a:ext cx="0" cy="44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302" name="Text Box 26"/>
              <p:cNvSpPr txBox="1">
                <a:spLocks noChangeArrowheads="1"/>
              </p:cNvSpPr>
              <p:nvPr/>
            </p:nvSpPr>
            <p:spPr bwMode="auto">
              <a:xfrm>
                <a:off x="3716" y="2781"/>
                <a:ext cx="355"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T</a:t>
                </a:r>
              </a:p>
            </p:txBody>
          </p:sp>
          <p:sp>
            <p:nvSpPr>
              <p:cNvPr id="53303" name="Line 27"/>
              <p:cNvSpPr>
                <a:spLocks noChangeShapeType="1"/>
              </p:cNvSpPr>
              <p:nvPr/>
            </p:nvSpPr>
            <p:spPr bwMode="auto">
              <a:xfrm>
                <a:off x="3716" y="3111"/>
                <a:ext cx="47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3304" name="Text Box 28"/>
              <p:cNvSpPr txBox="1">
                <a:spLocks noChangeArrowheads="1"/>
              </p:cNvSpPr>
              <p:nvPr/>
            </p:nvSpPr>
            <p:spPr bwMode="auto">
              <a:xfrm>
                <a:off x="5103" y="1681"/>
                <a:ext cx="272"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c</a:t>
                </a:r>
              </a:p>
            </p:txBody>
          </p:sp>
          <p:sp>
            <p:nvSpPr>
              <p:cNvPr id="53305" name="Text Box 29"/>
              <p:cNvSpPr txBox="1">
                <a:spLocks noChangeArrowheads="1"/>
              </p:cNvSpPr>
              <p:nvPr/>
            </p:nvSpPr>
            <p:spPr bwMode="auto">
              <a:xfrm>
                <a:off x="5103" y="2891"/>
                <a:ext cx="272"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e</a:t>
                </a:r>
              </a:p>
            </p:txBody>
          </p:sp>
        </p:grpSp>
      </p:grpSp>
      <p:graphicFrame>
        <p:nvGraphicFramePr>
          <p:cNvPr id="422942" name="Group 30"/>
          <p:cNvGraphicFramePr>
            <a:graphicFrameLocks noGrp="1"/>
          </p:cNvGraphicFramePr>
          <p:nvPr>
            <p:ph/>
            <p:extLst>
              <p:ext uri="{D42A27DB-BD31-4B8C-83A1-F6EECF244321}">
                <p14:modId xmlns:p14="http://schemas.microsoft.com/office/powerpoint/2010/main" val="1820528163"/>
              </p:ext>
            </p:extLst>
          </p:nvPr>
        </p:nvGraphicFramePr>
        <p:xfrm>
          <a:off x="179388" y="-26988"/>
          <a:ext cx="8569325" cy="1170562"/>
        </p:xfrm>
        <a:graphic>
          <a:graphicData uri="http://schemas.openxmlformats.org/drawingml/2006/table">
            <a:tbl>
              <a:tblPr/>
              <a:tblGrid>
                <a:gridCol w="1871662">
                  <a:extLst>
                    <a:ext uri="{9D8B030D-6E8A-4147-A177-3AD203B41FA5}">
                      <a16:colId xmlns:a16="http://schemas.microsoft.com/office/drawing/2014/main" val="20000"/>
                    </a:ext>
                  </a:extLst>
                </a:gridCol>
                <a:gridCol w="2586038">
                  <a:extLst>
                    <a:ext uri="{9D8B030D-6E8A-4147-A177-3AD203B41FA5}">
                      <a16:colId xmlns:a16="http://schemas.microsoft.com/office/drawing/2014/main" val="20001"/>
                    </a:ext>
                  </a:extLst>
                </a:gridCol>
                <a:gridCol w="2236787">
                  <a:extLst>
                    <a:ext uri="{9D8B030D-6E8A-4147-A177-3AD203B41FA5}">
                      <a16:colId xmlns:a16="http://schemas.microsoft.com/office/drawing/2014/main" val="20002"/>
                    </a:ext>
                  </a:extLst>
                </a:gridCol>
                <a:gridCol w="1874838">
                  <a:extLst>
                    <a:ext uri="{9D8B030D-6E8A-4147-A177-3AD203B41FA5}">
                      <a16:colId xmlns:a16="http://schemas.microsoft.com/office/drawing/2014/main" val="20003"/>
                    </a:ext>
                  </a:extLst>
                </a:gridCol>
              </a:tblGrid>
              <a:tr h="621861">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900" b="1" i="0" u="none" strike="noStrike" cap="none" normalizeH="0" baseline="0" smtClean="0">
                          <a:ln>
                            <a:noFill/>
                          </a:ln>
                          <a:solidFill>
                            <a:schemeClr val="bg2"/>
                          </a:solidFill>
                          <a:effectLst/>
                          <a:latin typeface="隶书" pitchFamily="49" charset="-122"/>
                          <a:ea typeface="微软雅黑" pitchFamily="34" charset="-122"/>
                        </a:rPr>
                        <a:t>测试用例</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900" b="1" i="0" u="none" strike="noStrike" cap="none" normalizeH="0" baseline="0" smtClean="0">
                          <a:ln>
                            <a:noFill/>
                          </a:ln>
                          <a:solidFill>
                            <a:schemeClr val="bg2"/>
                          </a:solidFill>
                          <a:effectLst/>
                          <a:latin typeface="隶书" pitchFamily="49" charset="-122"/>
                          <a:ea typeface="微软雅黑" pitchFamily="34" charset="-122"/>
                        </a:rPr>
                        <a:t>输入</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900" b="1" i="0" u="none" strike="noStrike" cap="none" normalizeH="0" baseline="0" smtClean="0">
                          <a:ln>
                            <a:noFill/>
                          </a:ln>
                          <a:solidFill>
                            <a:schemeClr val="bg2"/>
                          </a:solidFill>
                          <a:effectLst/>
                          <a:latin typeface="隶书" pitchFamily="49" charset="-122"/>
                          <a:ea typeface="微软雅黑" pitchFamily="34" charset="-122"/>
                        </a:rPr>
                        <a:t>预期输出</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900" b="1" i="0" u="none" strike="noStrike" cap="none" normalizeH="0" baseline="0" smtClean="0">
                          <a:ln>
                            <a:noFill/>
                          </a:ln>
                          <a:solidFill>
                            <a:schemeClr val="bg2"/>
                          </a:solidFill>
                          <a:effectLst/>
                          <a:latin typeface="隶书" pitchFamily="49" charset="-122"/>
                          <a:ea typeface="微软雅黑" pitchFamily="34" charset="-122"/>
                        </a:rPr>
                        <a:t>被测路径</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548701">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500" b="1" i="0" u="none" strike="noStrike" cap="none" normalizeH="0" baseline="0" smtClean="0">
                          <a:ln>
                            <a:noFill/>
                          </a:ln>
                          <a:solidFill>
                            <a:schemeClr val="bg2"/>
                          </a:solidFill>
                          <a:effectLst/>
                          <a:latin typeface="隶书" pitchFamily="49" charset="-122"/>
                          <a:ea typeface="微软雅黑" pitchFamily="34" charset="-122"/>
                        </a:rPr>
                        <a:t>CASE4</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500" b="1" i="0" u="none" strike="noStrike" cap="none" normalizeH="0" baseline="0" dirty="0" smtClean="0">
                          <a:ln>
                            <a:noFill/>
                          </a:ln>
                          <a:solidFill>
                            <a:schemeClr val="bg2"/>
                          </a:solidFill>
                          <a:effectLst/>
                          <a:latin typeface="隶书" pitchFamily="49" charset="-122"/>
                          <a:ea typeface="微软雅黑" pitchFamily="34" charset="-122"/>
                        </a:rPr>
                        <a:t>x=1</a:t>
                      </a:r>
                      <a:r>
                        <a:rPr kumimoji="0" lang="zh-CN" altLang="en-US" sz="25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500" b="1" i="0" u="none" strike="noStrike" cap="none" normalizeH="0" baseline="0" dirty="0" smtClean="0">
                          <a:ln>
                            <a:noFill/>
                          </a:ln>
                          <a:solidFill>
                            <a:schemeClr val="bg2"/>
                          </a:solidFill>
                          <a:effectLst/>
                          <a:latin typeface="隶书" pitchFamily="49" charset="-122"/>
                          <a:ea typeface="微软雅黑" pitchFamily="34" charset="-122"/>
                        </a:rPr>
                        <a:t>y=2</a:t>
                      </a:r>
                      <a:r>
                        <a:rPr kumimoji="0" lang="zh-CN" altLang="en-US" sz="25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500" b="1" i="0" u="none" strike="noStrike" cap="none" normalizeH="0" baseline="0" dirty="0" smtClean="0">
                          <a:ln>
                            <a:noFill/>
                          </a:ln>
                          <a:solidFill>
                            <a:schemeClr val="bg2"/>
                          </a:solidFill>
                          <a:effectLst/>
                          <a:latin typeface="隶书" pitchFamily="49" charset="-122"/>
                          <a:ea typeface="微软雅黑" pitchFamily="34" charset="-122"/>
                        </a:rPr>
                        <a:t>z=0 </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500" b="1" i="0" u="none" strike="noStrike" cap="none" normalizeH="0" baseline="0" smtClean="0">
                          <a:ln>
                            <a:noFill/>
                          </a:ln>
                          <a:solidFill>
                            <a:schemeClr val="bg2"/>
                          </a:solidFill>
                          <a:effectLst/>
                          <a:latin typeface="隶书" pitchFamily="49" charset="-122"/>
                          <a:ea typeface="微软雅黑" pitchFamily="34" charset="-122"/>
                        </a:rPr>
                        <a:t>x=1</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500" b="1" i="0" u="none" strike="noStrike" cap="none" normalizeH="0" baseline="0" dirty="0" err="1" smtClean="0">
                          <a:ln>
                            <a:noFill/>
                          </a:ln>
                          <a:solidFill>
                            <a:schemeClr val="bg2"/>
                          </a:solidFill>
                          <a:effectLst/>
                          <a:latin typeface="隶书" pitchFamily="49" charset="-122"/>
                          <a:ea typeface="微软雅黑" pitchFamily="34" charset="-122"/>
                        </a:rPr>
                        <a:t>sacbed</a:t>
                      </a:r>
                      <a:r>
                        <a:rPr kumimoji="0" lang="en-US" altLang="zh-CN" sz="2500" b="1" i="0" u="none" strike="noStrike" cap="none" normalizeH="0" baseline="0" dirty="0" smtClean="0">
                          <a:ln>
                            <a:noFill/>
                          </a:ln>
                          <a:solidFill>
                            <a:schemeClr val="bg2"/>
                          </a:solidFill>
                          <a:effectLst/>
                          <a:latin typeface="隶书" pitchFamily="49" charset="-122"/>
                          <a:ea typeface="微软雅黑" pitchFamily="34" charset="-122"/>
                        </a:rPr>
                        <a:t> </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22964" name="Text Box 52"/>
          <p:cNvSpPr txBox="1">
            <a:spLocks noChangeArrowheads="1"/>
          </p:cNvSpPr>
          <p:nvPr/>
        </p:nvSpPr>
        <p:spPr bwMode="auto">
          <a:xfrm>
            <a:off x="465138" y="1989138"/>
            <a:ext cx="1657350" cy="939800"/>
          </a:xfrm>
          <a:prstGeom prst="rect">
            <a:avLst/>
          </a:prstGeom>
          <a:solidFill>
            <a:srgbClr val="CCFF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a:solidFill>
                  <a:schemeClr val="bg2"/>
                </a:solidFill>
                <a:ea typeface="宋体" pitchFamily="2" charset="-122"/>
              </a:rPr>
              <a:t>y&gt;1, y&lt;=1</a:t>
            </a:r>
          </a:p>
          <a:p>
            <a:pPr eaLnBrk="1" hangingPunct="1">
              <a:spcBef>
                <a:spcPct val="50000"/>
              </a:spcBef>
              <a:buClr>
                <a:srgbClr val="FF0000"/>
              </a:buClr>
              <a:buSzPct val="75000"/>
              <a:buFont typeface="Wingdings" pitchFamily="2" charset="2"/>
              <a:buNone/>
            </a:pPr>
            <a:r>
              <a:rPr lang="en-US" altLang="zh-CN" sz="2200">
                <a:solidFill>
                  <a:schemeClr val="bg2"/>
                </a:solidFill>
                <a:ea typeface="宋体" pitchFamily="2" charset="-122"/>
              </a:rPr>
              <a:t>z==0, z!=0</a:t>
            </a:r>
          </a:p>
        </p:txBody>
      </p:sp>
      <p:sp>
        <p:nvSpPr>
          <p:cNvPr id="422965" name="Text Box 53"/>
          <p:cNvSpPr txBox="1">
            <a:spLocks noChangeArrowheads="1"/>
          </p:cNvSpPr>
          <p:nvPr/>
        </p:nvSpPr>
        <p:spPr bwMode="auto">
          <a:xfrm>
            <a:off x="465138" y="4221163"/>
            <a:ext cx="1800225" cy="939800"/>
          </a:xfrm>
          <a:prstGeom prst="rect">
            <a:avLst/>
          </a:prstGeom>
          <a:solidFill>
            <a:srgbClr val="CCFF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a:solidFill>
                  <a:schemeClr val="bg2"/>
                </a:solidFill>
                <a:ea typeface="宋体" pitchFamily="2" charset="-122"/>
              </a:rPr>
              <a:t>y==2, y!=2</a:t>
            </a:r>
          </a:p>
          <a:p>
            <a:pPr eaLnBrk="1" hangingPunct="1">
              <a:spcBef>
                <a:spcPct val="50000"/>
              </a:spcBef>
              <a:buClr>
                <a:srgbClr val="FF0000"/>
              </a:buClr>
              <a:buSzPct val="75000"/>
              <a:buFont typeface="Wingdings" pitchFamily="2" charset="2"/>
              <a:buNone/>
            </a:pPr>
            <a:r>
              <a:rPr lang="en-US" altLang="zh-CN" sz="2200">
                <a:solidFill>
                  <a:schemeClr val="bg2"/>
                </a:solidFill>
                <a:ea typeface="宋体" pitchFamily="2" charset="-122"/>
              </a:rPr>
              <a:t>x&gt;1, x&lt;=1</a:t>
            </a:r>
          </a:p>
        </p:txBody>
      </p:sp>
      <p:sp>
        <p:nvSpPr>
          <p:cNvPr id="422966" name="Text Box 54"/>
          <p:cNvSpPr txBox="1">
            <a:spLocks noChangeArrowheads="1"/>
          </p:cNvSpPr>
          <p:nvPr/>
        </p:nvSpPr>
        <p:spPr bwMode="auto">
          <a:xfrm>
            <a:off x="457308" y="2997200"/>
            <a:ext cx="2327950" cy="938719"/>
          </a:xfrm>
          <a:prstGeom prst="rect">
            <a:avLst/>
          </a:prstGeom>
          <a:solidFill>
            <a:srgbClr val="99CC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rgbClr val="0000CC"/>
                </a:solidFill>
                <a:ea typeface="宋体" pitchFamily="2" charset="-122"/>
              </a:rPr>
              <a:t>aC1(y&gt;1)</a:t>
            </a:r>
            <a:r>
              <a:rPr lang="en-US" altLang="zh-CN" sz="2200" dirty="0">
                <a:solidFill>
                  <a:schemeClr val="bg2"/>
                </a:solidFill>
                <a:ea typeface="宋体" pitchFamily="2" charset="-122"/>
              </a:rPr>
              <a:t>: T, F</a:t>
            </a:r>
          </a:p>
          <a:p>
            <a:pPr eaLnBrk="1" hangingPunct="1">
              <a:spcBef>
                <a:spcPct val="50000"/>
              </a:spcBef>
              <a:buClr>
                <a:srgbClr val="FF0000"/>
              </a:buClr>
              <a:buSzPct val="75000"/>
              <a:buFont typeface="Wingdings" pitchFamily="2" charset="2"/>
              <a:buNone/>
            </a:pPr>
            <a:r>
              <a:rPr lang="en-US" altLang="zh-CN" sz="2200" dirty="0">
                <a:solidFill>
                  <a:srgbClr val="0000CC"/>
                </a:solidFill>
                <a:ea typeface="宋体" pitchFamily="2" charset="-122"/>
              </a:rPr>
              <a:t>aC2(z==0)</a:t>
            </a:r>
            <a:r>
              <a:rPr lang="en-US" altLang="zh-CN" sz="2200" dirty="0">
                <a:solidFill>
                  <a:schemeClr val="bg2"/>
                </a:solidFill>
                <a:ea typeface="宋体" pitchFamily="2" charset="-122"/>
              </a:rPr>
              <a:t>: T, F</a:t>
            </a:r>
          </a:p>
        </p:txBody>
      </p:sp>
      <p:sp>
        <p:nvSpPr>
          <p:cNvPr id="422967" name="Text Box 55"/>
          <p:cNvSpPr txBox="1">
            <a:spLocks noChangeArrowheads="1"/>
          </p:cNvSpPr>
          <p:nvPr/>
        </p:nvSpPr>
        <p:spPr bwMode="auto">
          <a:xfrm>
            <a:off x="457308" y="5229225"/>
            <a:ext cx="2327949" cy="938719"/>
          </a:xfrm>
          <a:prstGeom prst="rect">
            <a:avLst/>
          </a:prstGeom>
          <a:solidFill>
            <a:srgbClr val="99CC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rgbClr val="0000CC"/>
                </a:solidFill>
                <a:ea typeface="宋体" pitchFamily="2" charset="-122"/>
              </a:rPr>
              <a:t>bC1(y==2)</a:t>
            </a:r>
            <a:r>
              <a:rPr lang="en-US" altLang="zh-CN" sz="2200" dirty="0">
                <a:solidFill>
                  <a:schemeClr val="bg2"/>
                </a:solidFill>
                <a:ea typeface="宋体" pitchFamily="2" charset="-122"/>
              </a:rPr>
              <a:t>: T, F</a:t>
            </a:r>
          </a:p>
          <a:p>
            <a:pPr eaLnBrk="1" hangingPunct="1">
              <a:spcBef>
                <a:spcPct val="50000"/>
              </a:spcBef>
              <a:buClr>
                <a:srgbClr val="FF0000"/>
              </a:buClr>
              <a:buSzPct val="75000"/>
              <a:buFont typeface="Wingdings" pitchFamily="2" charset="2"/>
              <a:buNone/>
            </a:pPr>
            <a:r>
              <a:rPr lang="en-US" altLang="zh-CN" sz="2200" dirty="0">
                <a:solidFill>
                  <a:srgbClr val="0000CC"/>
                </a:solidFill>
                <a:ea typeface="宋体" pitchFamily="2" charset="-122"/>
              </a:rPr>
              <a:t>bC2(x&gt;1)</a:t>
            </a:r>
            <a:r>
              <a:rPr lang="en-US" altLang="zh-CN" sz="2200" dirty="0">
                <a:solidFill>
                  <a:schemeClr val="bg2"/>
                </a:solidFill>
                <a:ea typeface="宋体" pitchFamily="2" charset="-122"/>
              </a:rPr>
              <a:t>: T, F</a:t>
            </a:r>
          </a:p>
        </p:txBody>
      </p:sp>
      <p:sp>
        <p:nvSpPr>
          <p:cNvPr id="422968" name="Rectangle 56"/>
          <p:cNvSpPr>
            <a:spLocks noChangeArrowheads="1"/>
          </p:cNvSpPr>
          <p:nvPr/>
        </p:nvSpPr>
        <p:spPr bwMode="auto">
          <a:xfrm>
            <a:off x="2987675" y="117475"/>
            <a:ext cx="3600450" cy="503238"/>
          </a:xfrm>
          <a:prstGeom prst="rect">
            <a:avLst/>
          </a:prstGeom>
          <a:solidFill>
            <a:srgbClr val="CC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spcBef>
                <a:spcPct val="20000"/>
              </a:spcBef>
              <a:buClr>
                <a:srgbClr val="FF0000"/>
              </a:buClr>
              <a:buSzPct val="75000"/>
              <a:buFont typeface="Wingdings" pitchFamily="2" charset="2"/>
              <a:buNone/>
            </a:pPr>
            <a:r>
              <a:rPr lang="en-US" altLang="zh-CN" sz="2200">
                <a:solidFill>
                  <a:srgbClr val="0000CC"/>
                </a:solidFill>
              </a:rPr>
              <a:t>aC1</a:t>
            </a:r>
            <a:r>
              <a:rPr lang="en-US" altLang="zh-CN" sz="2200"/>
              <a:t> </a:t>
            </a:r>
            <a:r>
              <a:rPr lang="en-US" altLang="zh-CN" sz="2200">
                <a:solidFill>
                  <a:srgbClr val="FF0000"/>
                </a:solidFill>
              </a:rPr>
              <a:t>T</a:t>
            </a:r>
            <a:r>
              <a:rPr lang="en-US" altLang="zh-CN" sz="2200"/>
              <a:t>, </a:t>
            </a:r>
            <a:r>
              <a:rPr lang="en-US" altLang="zh-CN" sz="2200">
                <a:solidFill>
                  <a:srgbClr val="0000CC"/>
                </a:solidFill>
              </a:rPr>
              <a:t>aC2</a:t>
            </a:r>
            <a:r>
              <a:rPr lang="en-US" altLang="zh-CN" sz="2200"/>
              <a:t> </a:t>
            </a:r>
            <a:r>
              <a:rPr lang="en-US" altLang="zh-CN" sz="2200">
                <a:solidFill>
                  <a:srgbClr val="FF0000"/>
                </a:solidFill>
              </a:rPr>
              <a:t>T</a:t>
            </a:r>
            <a:r>
              <a:rPr lang="en-US" altLang="zh-CN" sz="2200"/>
              <a:t>, </a:t>
            </a:r>
            <a:r>
              <a:rPr lang="en-US" altLang="zh-CN" sz="2200">
                <a:solidFill>
                  <a:srgbClr val="0000CC"/>
                </a:solidFill>
              </a:rPr>
              <a:t>bC1</a:t>
            </a:r>
            <a:r>
              <a:rPr lang="en-US" altLang="zh-CN" sz="2200"/>
              <a:t> </a:t>
            </a:r>
            <a:r>
              <a:rPr lang="en-US" altLang="zh-CN" sz="2200">
                <a:solidFill>
                  <a:srgbClr val="FF0000"/>
                </a:solidFill>
              </a:rPr>
              <a:t>T</a:t>
            </a:r>
            <a:r>
              <a:rPr lang="en-US" altLang="zh-CN" sz="2200"/>
              <a:t>,</a:t>
            </a:r>
            <a:r>
              <a:rPr lang="en-US" altLang="zh-CN" sz="2200">
                <a:solidFill>
                  <a:srgbClr val="FF0000"/>
                </a:solidFill>
              </a:rPr>
              <a:t> </a:t>
            </a:r>
            <a:r>
              <a:rPr lang="en-US" altLang="zh-CN" sz="2200">
                <a:solidFill>
                  <a:srgbClr val="0000CC"/>
                </a:solidFill>
              </a:rPr>
              <a:t>bC2</a:t>
            </a:r>
            <a:r>
              <a:rPr lang="en-US" altLang="zh-CN" sz="2200"/>
              <a:t> </a:t>
            </a:r>
            <a:r>
              <a:rPr lang="en-US" altLang="zh-CN" sz="2200">
                <a:solidFill>
                  <a:srgbClr val="FF0000"/>
                </a:solidFill>
              </a:rPr>
              <a:t>F</a:t>
            </a:r>
          </a:p>
        </p:txBody>
      </p:sp>
      <p:sp>
        <p:nvSpPr>
          <p:cNvPr id="37" name="Text Box 58"/>
          <p:cNvSpPr txBox="1">
            <a:spLocks noChangeArrowheads="1"/>
          </p:cNvSpPr>
          <p:nvPr/>
        </p:nvSpPr>
        <p:spPr bwMode="auto">
          <a:xfrm>
            <a:off x="5467098" y="646748"/>
            <a:ext cx="1439863" cy="427037"/>
          </a:xfrm>
          <a:prstGeom prst="rect">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chemeClr val="bg2"/>
                </a:solidFill>
                <a:ea typeface="宋体" pitchFamily="2" charset="-122"/>
              </a:rPr>
              <a:t>a</a:t>
            </a:r>
            <a:r>
              <a:rPr lang="zh-CN" altLang="en-US" sz="2200" dirty="0">
                <a:solidFill>
                  <a:schemeClr val="bg2"/>
                </a:solidFill>
                <a:ea typeface="宋体" pitchFamily="2" charset="-122"/>
              </a:rPr>
              <a:t>真，</a:t>
            </a:r>
            <a:r>
              <a:rPr lang="en-US" altLang="zh-CN" sz="2200" dirty="0">
                <a:solidFill>
                  <a:schemeClr val="bg2"/>
                </a:solidFill>
                <a:ea typeface="宋体" pitchFamily="2" charset="-122"/>
              </a:rPr>
              <a:t>b</a:t>
            </a:r>
            <a:r>
              <a:rPr lang="zh-CN" altLang="en-US" sz="2200" dirty="0">
                <a:solidFill>
                  <a:schemeClr val="bg2"/>
                </a:solidFill>
                <a:ea typeface="宋体" pitchFamily="2" charset="-122"/>
              </a:rPr>
              <a:t>真</a:t>
            </a:r>
          </a:p>
        </p:txBody>
      </p:sp>
      <p:sp>
        <p:nvSpPr>
          <p:cNvPr id="39" name="爆炸形 1 38"/>
          <p:cNvSpPr/>
          <p:nvPr/>
        </p:nvSpPr>
        <p:spPr bwMode="auto">
          <a:xfrm>
            <a:off x="1752674" y="2831513"/>
            <a:ext cx="7061021" cy="2212773"/>
          </a:xfrm>
          <a:prstGeom prst="irregularSeal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zh-CN" altLang="en-US" sz="2400" dirty="0" smtClean="0">
                <a:solidFill>
                  <a:srgbClr val="FF0000"/>
                </a:solidFill>
                <a:latin typeface="华文琥珀" pitchFamily="2" charset="-122"/>
                <a:ea typeface="华文琥珀" pitchFamily="2" charset="-122"/>
              </a:rPr>
              <a:t>条件覆盖一定能判定覆盖吗？</a:t>
            </a:r>
            <a:endParaRPr lang="zh-CN" altLang="en-US" sz="2400" dirty="0">
              <a:solidFill>
                <a:srgbClr val="FF0000"/>
              </a:solidFill>
              <a:latin typeface="华文琥珀" pitchFamily="2" charset="-122"/>
              <a:ea typeface="华文琥珀"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2257518137"/>
              </p:ext>
            </p:extLst>
          </p:nvPr>
        </p:nvGraphicFramePr>
        <p:xfrm>
          <a:off x="179387" y="1143060"/>
          <a:ext cx="8569325" cy="548701"/>
        </p:xfrm>
        <a:graphic>
          <a:graphicData uri="http://schemas.openxmlformats.org/drawingml/2006/table">
            <a:tbl>
              <a:tblPr/>
              <a:tblGrid>
                <a:gridCol w="1871662">
                  <a:extLst>
                    <a:ext uri="{9D8B030D-6E8A-4147-A177-3AD203B41FA5}">
                      <a16:colId xmlns:a16="http://schemas.microsoft.com/office/drawing/2014/main" val="611704262"/>
                    </a:ext>
                  </a:extLst>
                </a:gridCol>
                <a:gridCol w="2586038">
                  <a:extLst>
                    <a:ext uri="{9D8B030D-6E8A-4147-A177-3AD203B41FA5}">
                      <a16:colId xmlns:a16="http://schemas.microsoft.com/office/drawing/2014/main" val="2019349619"/>
                    </a:ext>
                  </a:extLst>
                </a:gridCol>
                <a:gridCol w="2236787">
                  <a:extLst>
                    <a:ext uri="{9D8B030D-6E8A-4147-A177-3AD203B41FA5}">
                      <a16:colId xmlns:a16="http://schemas.microsoft.com/office/drawing/2014/main" val="3615734563"/>
                    </a:ext>
                  </a:extLst>
                </a:gridCol>
                <a:gridCol w="1874838">
                  <a:extLst>
                    <a:ext uri="{9D8B030D-6E8A-4147-A177-3AD203B41FA5}">
                      <a16:colId xmlns:a16="http://schemas.microsoft.com/office/drawing/2014/main" val="3670505121"/>
                    </a:ext>
                  </a:extLst>
                </a:gridCol>
              </a:tblGrid>
              <a:tr h="548701">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500" b="1" i="0" u="none" strike="noStrike" cap="none" normalizeH="0" baseline="0" dirty="0" smtClean="0">
                          <a:ln>
                            <a:noFill/>
                          </a:ln>
                          <a:solidFill>
                            <a:schemeClr val="bg2"/>
                          </a:solidFill>
                          <a:effectLst/>
                          <a:latin typeface="隶书" pitchFamily="49" charset="-122"/>
                          <a:ea typeface="微软雅黑" pitchFamily="34" charset="-122"/>
                        </a:rPr>
                        <a:t>CASE5</a:t>
                      </a:r>
                    </a:p>
                  </a:txBody>
                  <a:tcPr marT="45725" marB="4572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500" b="1" i="0" u="none" strike="noStrike" cap="none" normalizeH="0" baseline="0" dirty="0" smtClean="0">
                          <a:ln>
                            <a:noFill/>
                          </a:ln>
                          <a:solidFill>
                            <a:schemeClr val="bg2"/>
                          </a:solidFill>
                          <a:effectLst/>
                          <a:latin typeface="隶书" pitchFamily="49" charset="-122"/>
                          <a:ea typeface="微软雅黑" pitchFamily="34" charset="-122"/>
                        </a:rPr>
                        <a:t>x=2</a:t>
                      </a:r>
                      <a:r>
                        <a:rPr kumimoji="0" lang="zh-CN" altLang="en-US" sz="25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500" b="1" i="0" u="none" strike="noStrike" cap="none" normalizeH="0" baseline="0" dirty="0" smtClean="0">
                          <a:ln>
                            <a:noFill/>
                          </a:ln>
                          <a:solidFill>
                            <a:schemeClr val="bg2"/>
                          </a:solidFill>
                          <a:effectLst/>
                          <a:latin typeface="隶书" pitchFamily="49" charset="-122"/>
                          <a:ea typeface="微软雅黑" pitchFamily="34" charset="-122"/>
                        </a:rPr>
                        <a:t>y=1</a:t>
                      </a:r>
                      <a:r>
                        <a:rPr kumimoji="0" lang="zh-CN" altLang="en-US" sz="25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500" b="1" i="0" u="none" strike="noStrike" cap="none" normalizeH="0" baseline="0" dirty="0" smtClean="0">
                          <a:ln>
                            <a:noFill/>
                          </a:ln>
                          <a:solidFill>
                            <a:schemeClr val="bg2"/>
                          </a:solidFill>
                          <a:effectLst/>
                          <a:latin typeface="隶书" pitchFamily="49" charset="-122"/>
                          <a:ea typeface="微软雅黑" pitchFamily="34" charset="-122"/>
                        </a:rPr>
                        <a:t>z=1 </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500" b="1" i="0" u="none" strike="noStrike" cap="none" normalizeH="0" baseline="0" dirty="0" smtClean="0">
                          <a:ln>
                            <a:noFill/>
                          </a:ln>
                          <a:solidFill>
                            <a:schemeClr val="bg2"/>
                          </a:solidFill>
                          <a:effectLst/>
                          <a:latin typeface="隶书" pitchFamily="49" charset="-122"/>
                          <a:ea typeface="微软雅黑" pitchFamily="34" charset="-122"/>
                        </a:rPr>
                        <a:t>x=3  </a:t>
                      </a:r>
                    </a:p>
                  </a:txBody>
                  <a:tcPr marT="45725" marB="4572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500" b="1" i="0" u="none" strike="noStrike" cap="none" normalizeH="0" baseline="0" dirty="0" err="1" smtClean="0">
                          <a:ln>
                            <a:noFill/>
                          </a:ln>
                          <a:solidFill>
                            <a:schemeClr val="bg2"/>
                          </a:solidFill>
                          <a:effectLst/>
                          <a:latin typeface="隶书" pitchFamily="49" charset="-122"/>
                          <a:ea typeface="微软雅黑" pitchFamily="34" charset="-122"/>
                        </a:rPr>
                        <a:t>sabed</a:t>
                      </a:r>
                      <a:r>
                        <a:rPr kumimoji="0" lang="en-US" altLang="zh-CN" sz="2500" b="1" i="0" u="none" strike="noStrike" cap="none" normalizeH="0" baseline="0" dirty="0" smtClean="0">
                          <a:ln>
                            <a:noFill/>
                          </a:ln>
                          <a:solidFill>
                            <a:schemeClr val="bg2"/>
                          </a:solidFill>
                          <a:effectLst/>
                          <a:latin typeface="隶书" pitchFamily="49" charset="-122"/>
                          <a:ea typeface="微软雅黑" pitchFamily="34" charset="-122"/>
                        </a:rPr>
                        <a:t> </a:t>
                      </a:r>
                    </a:p>
                  </a:txBody>
                  <a:tcPr marT="45725" marB="4572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4095410980"/>
                  </a:ext>
                </a:extLst>
              </a:tr>
            </a:tbl>
          </a:graphicData>
        </a:graphic>
      </p:graphicFrame>
      <p:sp>
        <p:nvSpPr>
          <p:cNvPr id="38" name="Text Box 59"/>
          <p:cNvSpPr txBox="1">
            <a:spLocks noChangeArrowheads="1"/>
          </p:cNvSpPr>
          <p:nvPr/>
        </p:nvSpPr>
        <p:spPr bwMode="auto">
          <a:xfrm>
            <a:off x="5419473" y="1139825"/>
            <a:ext cx="1439863" cy="427038"/>
          </a:xfrm>
          <a:prstGeom prst="rect">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chemeClr val="bg2"/>
                </a:solidFill>
                <a:ea typeface="宋体" pitchFamily="2" charset="-122"/>
              </a:rPr>
              <a:t>a</a:t>
            </a:r>
            <a:r>
              <a:rPr lang="zh-CN" altLang="en-US" sz="2200" dirty="0">
                <a:solidFill>
                  <a:schemeClr val="bg2"/>
                </a:solidFill>
                <a:ea typeface="宋体" pitchFamily="2" charset="-122"/>
              </a:rPr>
              <a:t>假，</a:t>
            </a:r>
            <a:r>
              <a:rPr lang="en-US" altLang="zh-CN" sz="2200" dirty="0" smtClean="0">
                <a:solidFill>
                  <a:schemeClr val="bg2"/>
                </a:solidFill>
                <a:ea typeface="宋体" pitchFamily="2" charset="-122"/>
              </a:rPr>
              <a:t>b</a:t>
            </a:r>
            <a:r>
              <a:rPr lang="zh-CN" altLang="en-US" sz="2200" dirty="0" smtClean="0">
                <a:solidFill>
                  <a:schemeClr val="bg2"/>
                </a:solidFill>
                <a:ea typeface="宋体" pitchFamily="2" charset="-122"/>
              </a:rPr>
              <a:t>真</a:t>
            </a:r>
            <a:endParaRPr lang="zh-CN" altLang="en-US" sz="2200" dirty="0">
              <a:solidFill>
                <a:schemeClr val="bg2"/>
              </a:solidFill>
              <a:ea typeface="宋体" pitchFamily="2" charset="-122"/>
            </a:endParaRPr>
          </a:p>
        </p:txBody>
      </p:sp>
      <p:sp>
        <p:nvSpPr>
          <p:cNvPr id="422969" name="Rectangle 57"/>
          <p:cNvSpPr>
            <a:spLocks noChangeArrowheads="1"/>
          </p:cNvSpPr>
          <p:nvPr/>
        </p:nvSpPr>
        <p:spPr bwMode="auto">
          <a:xfrm>
            <a:off x="4859338" y="1630363"/>
            <a:ext cx="3600450" cy="503237"/>
          </a:xfrm>
          <a:prstGeom prst="rect">
            <a:avLst/>
          </a:prstGeom>
          <a:solidFill>
            <a:srgbClr val="CC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spcBef>
                <a:spcPct val="20000"/>
              </a:spcBef>
              <a:buClr>
                <a:srgbClr val="FF0000"/>
              </a:buClr>
              <a:buSzPct val="75000"/>
              <a:buFont typeface="Wingdings" pitchFamily="2" charset="2"/>
              <a:buNone/>
            </a:pPr>
            <a:r>
              <a:rPr lang="en-US" altLang="zh-CN" sz="2200" dirty="0">
                <a:solidFill>
                  <a:srgbClr val="0000CC"/>
                </a:solidFill>
              </a:rPr>
              <a:t>aC1</a:t>
            </a:r>
            <a:r>
              <a:rPr lang="en-US" altLang="zh-CN" sz="2200" dirty="0"/>
              <a:t> </a:t>
            </a:r>
            <a:r>
              <a:rPr lang="en-US" altLang="zh-CN" sz="2200" dirty="0">
                <a:solidFill>
                  <a:srgbClr val="FF0000"/>
                </a:solidFill>
              </a:rPr>
              <a:t>F</a:t>
            </a:r>
            <a:r>
              <a:rPr lang="en-US" altLang="zh-CN" sz="2200" dirty="0"/>
              <a:t>, </a:t>
            </a:r>
            <a:r>
              <a:rPr lang="en-US" altLang="zh-CN" sz="2200" dirty="0">
                <a:solidFill>
                  <a:srgbClr val="0000CC"/>
                </a:solidFill>
              </a:rPr>
              <a:t>aC2</a:t>
            </a:r>
            <a:r>
              <a:rPr lang="en-US" altLang="zh-CN" sz="2200" dirty="0"/>
              <a:t> </a:t>
            </a:r>
            <a:r>
              <a:rPr lang="en-US" altLang="zh-CN" sz="2200" dirty="0">
                <a:solidFill>
                  <a:srgbClr val="FF0000"/>
                </a:solidFill>
              </a:rPr>
              <a:t>F</a:t>
            </a:r>
            <a:r>
              <a:rPr lang="en-US" altLang="zh-CN" sz="2200" dirty="0"/>
              <a:t>, </a:t>
            </a:r>
            <a:r>
              <a:rPr lang="en-US" altLang="zh-CN" sz="2200" dirty="0">
                <a:solidFill>
                  <a:srgbClr val="0000CC"/>
                </a:solidFill>
              </a:rPr>
              <a:t>bC1</a:t>
            </a:r>
            <a:r>
              <a:rPr lang="en-US" altLang="zh-CN" sz="2200" dirty="0"/>
              <a:t> </a:t>
            </a:r>
            <a:r>
              <a:rPr lang="en-US" altLang="zh-CN" sz="2200" dirty="0">
                <a:solidFill>
                  <a:srgbClr val="FF0000"/>
                </a:solidFill>
              </a:rPr>
              <a:t>F</a:t>
            </a:r>
            <a:r>
              <a:rPr lang="en-US" altLang="zh-CN" sz="2200" dirty="0"/>
              <a:t>,</a:t>
            </a:r>
            <a:r>
              <a:rPr lang="en-US" altLang="zh-CN" sz="2200" dirty="0">
                <a:solidFill>
                  <a:srgbClr val="FF0000"/>
                </a:solidFill>
              </a:rPr>
              <a:t> </a:t>
            </a:r>
            <a:r>
              <a:rPr lang="en-US" altLang="zh-CN" sz="2200" dirty="0">
                <a:solidFill>
                  <a:srgbClr val="0000CC"/>
                </a:solidFill>
              </a:rPr>
              <a:t>bC2</a:t>
            </a:r>
            <a:r>
              <a:rPr lang="en-US" altLang="zh-CN" sz="2200" dirty="0"/>
              <a:t> </a:t>
            </a:r>
            <a:r>
              <a:rPr lang="en-US" altLang="zh-CN" sz="2200" dirty="0">
                <a:solidFill>
                  <a:srgbClr val="FF0000"/>
                </a:solidFill>
              </a:rPr>
              <a:t>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2966"/>
                                        </p:tgtEl>
                                        <p:attrNameLst>
                                          <p:attrName>style.visibility</p:attrName>
                                        </p:attrNameLst>
                                      </p:cBhvr>
                                      <p:to>
                                        <p:strVal val="visible"/>
                                      </p:to>
                                    </p:set>
                                    <p:animEffect transition="in" filter="blinds(horizontal)">
                                      <p:cBhvr>
                                        <p:cTn id="7" dur="500"/>
                                        <p:tgtEl>
                                          <p:spTgt spid="4229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2967"/>
                                        </p:tgtEl>
                                        <p:attrNameLst>
                                          <p:attrName>style.visibility</p:attrName>
                                        </p:attrNameLst>
                                      </p:cBhvr>
                                      <p:to>
                                        <p:strVal val="visible"/>
                                      </p:to>
                                    </p:set>
                                    <p:animEffect transition="in" filter="blinds(horizontal)">
                                      <p:cBhvr>
                                        <p:cTn id="12" dur="500"/>
                                        <p:tgtEl>
                                          <p:spTgt spid="4229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2964"/>
                                        </p:tgtEl>
                                        <p:attrNameLst>
                                          <p:attrName>style.visibility</p:attrName>
                                        </p:attrNameLst>
                                      </p:cBhvr>
                                      <p:to>
                                        <p:strVal val="visible"/>
                                      </p:to>
                                    </p:set>
                                    <p:animEffect transition="in" filter="blinds(horizontal)">
                                      <p:cBhvr>
                                        <p:cTn id="17" dur="500"/>
                                        <p:tgtEl>
                                          <p:spTgt spid="42296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2965"/>
                                        </p:tgtEl>
                                        <p:attrNameLst>
                                          <p:attrName>style.visibility</p:attrName>
                                        </p:attrNameLst>
                                      </p:cBhvr>
                                      <p:to>
                                        <p:strVal val="visible"/>
                                      </p:to>
                                    </p:set>
                                    <p:animEffect transition="in" filter="blinds(horizontal)">
                                      <p:cBhvr>
                                        <p:cTn id="22" dur="500"/>
                                        <p:tgtEl>
                                          <p:spTgt spid="4229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22968"/>
                                        </p:tgtEl>
                                        <p:attrNameLst>
                                          <p:attrName>style.visibility</p:attrName>
                                        </p:attrNameLst>
                                      </p:cBhvr>
                                      <p:to>
                                        <p:strVal val="visible"/>
                                      </p:to>
                                    </p:set>
                                    <p:animEffect transition="in" filter="blinds(horizontal)">
                                      <p:cBhvr>
                                        <p:cTn id="27" dur="500"/>
                                        <p:tgtEl>
                                          <p:spTgt spid="4229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22969"/>
                                        </p:tgtEl>
                                        <p:attrNameLst>
                                          <p:attrName>style.visibility</p:attrName>
                                        </p:attrNameLst>
                                      </p:cBhvr>
                                      <p:to>
                                        <p:strVal val="visible"/>
                                      </p:to>
                                    </p:set>
                                    <p:animEffect transition="in" filter="blinds(horizontal)">
                                      <p:cBhvr>
                                        <p:cTn id="32" dur="500"/>
                                        <p:tgtEl>
                                          <p:spTgt spid="42296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22942"/>
                                        </p:tgtEl>
                                        <p:attrNameLst>
                                          <p:attrName>style.visibility</p:attrName>
                                        </p:attrNameLst>
                                      </p:cBhvr>
                                      <p:to>
                                        <p:strVal val="visible"/>
                                      </p:to>
                                    </p:set>
                                    <p:animEffect transition="in" filter="blinds(horizontal)">
                                      <p:cBhvr>
                                        <p:cTn id="37" dur="500"/>
                                        <p:tgtEl>
                                          <p:spTgt spid="42294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9"/>
                                        </p:tgtEl>
                                      </p:cBhvr>
                                    </p:animEffect>
                                    <p:set>
                                      <p:cBhvr>
                                        <p:cTn id="52" dur="1" fill="hold">
                                          <p:stCondLst>
                                            <p:cond delay="499"/>
                                          </p:stCondLst>
                                        </p:cTn>
                                        <p:tgtEl>
                                          <p:spTgt spid="3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blinds(horizontal)">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linds(horizontal)">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64" grpId="0" animBg="1"/>
      <p:bldP spid="422965" grpId="0" animBg="1"/>
      <p:bldP spid="422966" grpId="0" animBg="1"/>
      <p:bldP spid="422967" grpId="0" animBg="1"/>
      <p:bldP spid="422968" grpId="0" animBg="1"/>
      <p:bldP spid="37" grpId="0" animBg="1"/>
      <p:bldP spid="39" grpId="0" animBg="1"/>
      <p:bldP spid="39" grpId="1" animBg="1"/>
      <p:bldP spid="38" grpId="0" animBg="1"/>
      <p:bldP spid="4229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AutoShape 2"/>
          <p:cNvSpPr>
            <a:spLocks noGrp="1" noChangeArrowheads="1"/>
          </p:cNvSpPr>
          <p:nvPr>
            <p:ph type="title"/>
          </p:nvPr>
        </p:nvSpPr>
        <p:spPr>
          <a:xfrm>
            <a:off x="457200" y="609600"/>
            <a:ext cx="8229600" cy="609600"/>
          </a:xfrm>
        </p:spPr>
        <p:txBody>
          <a:bodyPr/>
          <a:lstStyle/>
          <a:p>
            <a:pPr>
              <a:defRPr/>
            </a:pPr>
            <a:r>
              <a:rPr lang="zh-CN" altLang="en-US" dirty="0" smtClean="0"/>
              <a:t>条件覆盖</a:t>
            </a:r>
          </a:p>
        </p:txBody>
      </p:sp>
      <p:sp>
        <p:nvSpPr>
          <p:cNvPr id="5427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t>【</a:t>
            </a:r>
            <a:r>
              <a:rPr lang="zh-CN" altLang="en-US" dirty="0" smtClean="0">
                <a:solidFill>
                  <a:srgbClr val="FF0000"/>
                </a:solidFill>
              </a:rPr>
              <a:t>优点</a:t>
            </a:r>
            <a:r>
              <a:rPr lang="en-US" altLang="zh-CN" dirty="0" smtClean="0"/>
              <a:t>】</a:t>
            </a:r>
            <a:r>
              <a:rPr lang="zh-CN" altLang="en-US" dirty="0" smtClean="0"/>
              <a:t>增加了对条件判定情况的测试，增加了测试路径。</a:t>
            </a:r>
          </a:p>
          <a:p>
            <a:r>
              <a:rPr lang="en-US" altLang="zh-CN" dirty="0" smtClean="0"/>
              <a:t>【</a:t>
            </a:r>
            <a:r>
              <a:rPr lang="zh-CN" altLang="en-US" dirty="0" smtClean="0">
                <a:solidFill>
                  <a:srgbClr val="FF0000"/>
                </a:solidFill>
              </a:rPr>
              <a:t>缺点</a:t>
            </a:r>
            <a:r>
              <a:rPr lang="en-US" altLang="zh-CN" dirty="0" smtClean="0"/>
              <a:t>】</a:t>
            </a:r>
            <a:r>
              <a:rPr lang="zh-CN" altLang="en-US" dirty="0" smtClean="0"/>
              <a:t>条件覆盖不一定包含判定覆盖。例如，刚才设计的用例就没有覆盖判断</a:t>
            </a:r>
            <a:r>
              <a:rPr lang="en-US" altLang="zh-CN" dirty="0" smtClean="0"/>
              <a:t>b</a:t>
            </a:r>
            <a:r>
              <a:rPr lang="zh-CN" altLang="en-US" dirty="0" smtClean="0"/>
              <a:t>的</a:t>
            </a:r>
            <a:r>
              <a:rPr lang="en-US" altLang="zh-CN" dirty="0" smtClean="0"/>
              <a:t>N</a:t>
            </a:r>
            <a:r>
              <a:rPr lang="zh-CN" altLang="en-US" dirty="0" smtClean="0"/>
              <a:t>分支。</a:t>
            </a:r>
            <a:r>
              <a:rPr lang="zh-CN" altLang="en-US" dirty="0" smtClean="0">
                <a:solidFill>
                  <a:srgbClr val="CC0099"/>
                </a:solidFill>
              </a:rPr>
              <a:t>条件覆盖只能保证每个条件至少有一次为</a:t>
            </a:r>
            <a:r>
              <a:rPr lang="zh-CN" altLang="en-US" dirty="0" smtClean="0">
                <a:solidFill>
                  <a:srgbClr val="CC0099"/>
                </a:solidFill>
                <a:latin typeface="微软雅黑" pitchFamily="34" charset="-122"/>
              </a:rPr>
              <a:t>“</a:t>
            </a:r>
            <a:r>
              <a:rPr lang="zh-CN" altLang="en-US" dirty="0" smtClean="0">
                <a:solidFill>
                  <a:srgbClr val="CC0099"/>
                </a:solidFill>
              </a:rPr>
              <a:t>真</a:t>
            </a:r>
            <a:r>
              <a:rPr lang="zh-CN" altLang="en-US" dirty="0" smtClean="0">
                <a:solidFill>
                  <a:srgbClr val="CC0099"/>
                </a:solidFill>
                <a:latin typeface="微软雅黑" pitchFamily="34" charset="-122"/>
              </a:rPr>
              <a:t>”</a:t>
            </a:r>
            <a:r>
              <a:rPr lang="zh-CN" altLang="en-US" dirty="0" smtClean="0">
                <a:solidFill>
                  <a:srgbClr val="CC0099"/>
                </a:solidFill>
              </a:rPr>
              <a:t>和</a:t>
            </a:r>
            <a:r>
              <a:rPr lang="zh-CN" altLang="en-US" dirty="0" smtClean="0">
                <a:solidFill>
                  <a:srgbClr val="CC0099"/>
                </a:solidFill>
                <a:latin typeface="微软雅黑" pitchFamily="34" charset="-122"/>
              </a:rPr>
              <a:t>“</a:t>
            </a:r>
            <a:r>
              <a:rPr lang="zh-CN" altLang="en-US" dirty="0" smtClean="0">
                <a:solidFill>
                  <a:srgbClr val="CC0099"/>
                </a:solidFill>
              </a:rPr>
              <a:t>假</a:t>
            </a:r>
            <a:r>
              <a:rPr lang="zh-CN" altLang="en-US" dirty="0" smtClean="0">
                <a:solidFill>
                  <a:srgbClr val="CC0099"/>
                </a:solidFill>
                <a:latin typeface="微软雅黑" pitchFamily="34" charset="-122"/>
              </a:rPr>
              <a:t>”</a:t>
            </a:r>
            <a:r>
              <a:rPr lang="zh-CN" altLang="en-US" dirty="0" smtClean="0"/>
              <a:t>，而</a:t>
            </a:r>
            <a:r>
              <a:rPr lang="zh-CN" altLang="en-US" dirty="0" smtClean="0">
                <a:solidFill>
                  <a:srgbClr val="FF0000"/>
                </a:solidFill>
              </a:rPr>
              <a:t>不考虑所有的判定结果</a:t>
            </a:r>
            <a:r>
              <a:rPr lang="zh-CN" altLang="en-US" dirty="0" smtClean="0"/>
              <a:t>。</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AutoShape 2"/>
          <p:cNvSpPr>
            <a:spLocks noGrp="1" noChangeArrowheads="1"/>
          </p:cNvSpPr>
          <p:nvPr>
            <p:ph type="title"/>
          </p:nvPr>
        </p:nvSpPr>
        <p:spPr>
          <a:xfrm>
            <a:off x="457200" y="609600"/>
            <a:ext cx="8229600" cy="609600"/>
          </a:xfrm>
        </p:spPr>
        <p:txBody>
          <a:bodyPr/>
          <a:lstStyle/>
          <a:p>
            <a:pPr>
              <a:defRPr/>
            </a:pPr>
            <a:r>
              <a:rPr lang="zh-CN" altLang="en-US" dirty="0" smtClean="0"/>
              <a:t>判定</a:t>
            </a:r>
            <a:r>
              <a:rPr lang="en-US" altLang="zh-CN" dirty="0" smtClean="0"/>
              <a:t>/</a:t>
            </a:r>
            <a:r>
              <a:rPr lang="zh-CN" altLang="en-US" dirty="0" smtClean="0"/>
              <a:t>条件覆盖</a:t>
            </a:r>
          </a:p>
        </p:txBody>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latin typeface="隶书" pitchFamily="49" charset="-122"/>
              </a:rPr>
              <a:t>判定</a:t>
            </a:r>
            <a:r>
              <a:rPr lang="en-US" altLang="zh-CN" dirty="0" smtClean="0">
                <a:latin typeface="隶书" pitchFamily="49" charset="-122"/>
              </a:rPr>
              <a:t>/</a:t>
            </a:r>
            <a:r>
              <a:rPr lang="zh-CN" altLang="en-US" dirty="0" smtClean="0">
                <a:latin typeface="隶书" pitchFamily="49" charset="-122"/>
              </a:rPr>
              <a:t>条件覆盖是指通过设计足够多的测试用例，使得运行这些测试用例时，判定中的</a:t>
            </a:r>
            <a:r>
              <a:rPr lang="zh-CN" altLang="en-US" dirty="0" smtClean="0">
                <a:solidFill>
                  <a:srgbClr val="FF0000"/>
                </a:solidFill>
                <a:latin typeface="隶书" pitchFamily="49" charset="-122"/>
              </a:rPr>
              <a:t>每个条件的所有可能结果</a:t>
            </a:r>
            <a:r>
              <a:rPr lang="zh-CN" altLang="en-US" dirty="0" smtClean="0">
                <a:latin typeface="隶书" pitchFamily="49" charset="-122"/>
              </a:rPr>
              <a:t>至少出现一次，并且</a:t>
            </a:r>
            <a:r>
              <a:rPr lang="zh-CN" altLang="en-US" dirty="0" smtClean="0">
                <a:solidFill>
                  <a:srgbClr val="FF0000"/>
                </a:solidFill>
                <a:latin typeface="隶书" pitchFamily="49" charset="-122"/>
              </a:rPr>
              <a:t>每个判定</a:t>
            </a:r>
            <a:r>
              <a:rPr lang="zh-CN" altLang="en-US" dirty="0" smtClean="0">
                <a:latin typeface="隶书" pitchFamily="49" charset="-122"/>
              </a:rPr>
              <a:t>本身的</a:t>
            </a:r>
            <a:r>
              <a:rPr lang="zh-CN" altLang="en-US" dirty="0" smtClean="0">
                <a:solidFill>
                  <a:srgbClr val="FF0000"/>
                </a:solidFill>
                <a:latin typeface="隶书" pitchFamily="49" charset="-122"/>
              </a:rPr>
              <a:t>所有可能结果</a:t>
            </a:r>
            <a:r>
              <a:rPr lang="zh-CN" altLang="en-US" dirty="0" smtClean="0">
                <a:latin typeface="隶书" pitchFamily="49" charset="-122"/>
              </a:rPr>
              <a:t>也至少出现一次。</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a:grpSpLocks/>
          </p:cNvGrpSpPr>
          <p:nvPr/>
        </p:nvGrpSpPr>
        <p:grpSpPr bwMode="auto">
          <a:xfrm>
            <a:off x="180975" y="981075"/>
            <a:ext cx="8783638" cy="5876925"/>
            <a:chOff x="114" y="618"/>
            <a:chExt cx="5533" cy="3702"/>
          </a:xfrm>
        </p:grpSpPr>
        <p:sp>
          <p:nvSpPr>
            <p:cNvPr id="56353" name="AutoShape 3"/>
            <p:cNvSpPr>
              <a:spLocks noChangeAspect="1" noChangeArrowheads="1"/>
            </p:cNvSpPr>
            <p:nvPr/>
          </p:nvSpPr>
          <p:spPr bwMode="auto">
            <a:xfrm>
              <a:off x="114" y="618"/>
              <a:ext cx="5533" cy="3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56354" name="Group 4"/>
            <p:cNvGrpSpPr>
              <a:grpSpLocks/>
            </p:cNvGrpSpPr>
            <p:nvPr/>
          </p:nvGrpSpPr>
          <p:grpSpPr bwMode="auto">
            <a:xfrm>
              <a:off x="1701" y="754"/>
              <a:ext cx="3674" cy="3457"/>
              <a:chOff x="1701" y="754"/>
              <a:chExt cx="3674" cy="3457"/>
            </a:xfrm>
          </p:grpSpPr>
          <p:sp>
            <p:nvSpPr>
              <p:cNvPr id="56355" name="Text Box 5"/>
              <p:cNvSpPr txBox="1">
                <a:spLocks noChangeArrowheads="1"/>
              </p:cNvSpPr>
              <p:nvPr/>
            </p:nvSpPr>
            <p:spPr bwMode="auto">
              <a:xfrm>
                <a:off x="3716" y="1571"/>
                <a:ext cx="355"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T</a:t>
                </a:r>
              </a:p>
            </p:txBody>
          </p:sp>
          <p:sp>
            <p:nvSpPr>
              <p:cNvPr id="56356" name="Text Box 6"/>
              <p:cNvSpPr txBox="1">
                <a:spLocks noChangeArrowheads="1"/>
              </p:cNvSpPr>
              <p:nvPr/>
            </p:nvSpPr>
            <p:spPr bwMode="auto">
              <a:xfrm>
                <a:off x="2221" y="3881"/>
                <a:ext cx="251"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d</a:t>
                </a:r>
              </a:p>
            </p:txBody>
          </p:sp>
          <p:sp>
            <p:nvSpPr>
              <p:cNvPr id="56357" name="Text Box 7"/>
              <p:cNvSpPr txBox="1">
                <a:spLocks noChangeArrowheads="1"/>
              </p:cNvSpPr>
              <p:nvPr/>
            </p:nvSpPr>
            <p:spPr bwMode="auto">
              <a:xfrm>
                <a:off x="1701" y="2891"/>
                <a:ext cx="272"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b</a:t>
                </a:r>
              </a:p>
            </p:txBody>
          </p:sp>
          <p:sp>
            <p:nvSpPr>
              <p:cNvPr id="56358" name="Text Box 8"/>
              <p:cNvSpPr txBox="1">
                <a:spLocks noChangeArrowheads="1"/>
              </p:cNvSpPr>
              <p:nvPr/>
            </p:nvSpPr>
            <p:spPr bwMode="auto">
              <a:xfrm>
                <a:off x="1746" y="1681"/>
                <a:ext cx="3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a</a:t>
                </a:r>
              </a:p>
            </p:txBody>
          </p:sp>
          <p:sp>
            <p:nvSpPr>
              <p:cNvPr id="56359" name="Text Box 9"/>
              <p:cNvSpPr txBox="1">
                <a:spLocks noChangeArrowheads="1"/>
              </p:cNvSpPr>
              <p:nvPr/>
            </p:nvSpPr>
            <p:spPr bwMode="auto">
              <a:xfrm>
                <a:off x="2175" y="799"/>
                <a:ext cx="25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s</a:t>
                </a:r>
              </a:p>
            </p:txBody>
          </p:sp>
          <p:sp>
            <p:nvSpPr>
              <p:cNvPr id="56360" name="Text Box 10"/>
              <p:cNvSpPr txBox="1">
                <a:spLocks noChangeArrowheads="1"/>
              </p:cNvSpPr>
              <p:nvPr/>
            </p:nvSpPr>
            <p:spPr bwMode="auto">
              <a:xfrm>
                <a:off x="2530" y="3551"/>
                <a:ext cx="356"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F</a:t>
                </a:r>
              </a:p>
            </p:txBody>
          </p:sp>
          <p:sp>
            <p:nvSpPr>
              <p:cNvPr id="56361" name="Text Box 11"/>
              <p:cNvSpPr txBox="1">
                <a:spLocks noChangeArrowheads="1"/>
              </p:cNvSpPr>
              <p:nvPr/>
            </p:nvSpPr>
            <p:spPr bwMode="auto">
              <a:xfrm>
                <a:off x="2530" y="2341"/>
                <a:ext cx="356"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F</a:t>
                </a:r>
              </a:p>
            </p:txBody>
          </p:sp>
          <p:sp>
            <p:nvSpPr>
              <p:cNvPr id="56362" name="AutoShape 12"/>
              <p:cNvSpPr>
                <a:spLocks noChangeArrowheads="1"/>
              </p:cNvSpPr>
              <p:nvPr/>
            </p:nvSpPr>
            <p:spPr bwMode="auto">
              <a:xfrm>
                <a:off x="2530" y="754"/>
                <a:ext cx="712" cy="377"/>
              </a:xfrm>
              <a:prstGeom prst="flowChartTerminator">
                <a:avLst/>
              </a:prstGeom>
              <a:solidFill>
                <a:srgbClr val="CCFFFF"/>
              </a:solidFill>
              <a:ln w="9525">
                <a:solidFill>
                  <a:schemeClr val="bg2"/>
                </a:solidFill>
                <a:miter lim="800000"/>
                <a:headEnd/>
                <a:tailEnd/>
              </a:ln>
            </p:spPr>
            <p:txBody>
              <a:bodyPr/>
              <a:lstStyle/>
              <a:p>
                <a:pPr algn="ctr"/>
                <a:r>
                  <a:rPr kumimoji="1" lang="zh-CN" altLang="en-US" sz="2400">
                    <a:solidFill>
                      <a:srgbClr val="000000"/>
                    </a:solidFill>
                    <a:latin typeface="Times New Roman" pitchFamily="18" charset="0"/>
                  </a:rPr>
                  <a:t>入口</a:t>
                </a:r>
              </a:p>
            </p:txBody>
          </p:sp>
          <p:sp>
            <p:nvSpPr>
              <p:cNvPr id="56363" name="AutoShape 13"/>
              <p:cNvSpPr>
                <a:spLocks noChangeArrowheads="1"/>
              </p:cNvSpPr>
              <p:nvPr/>
            </p:nvSpPr>
            <p:spPr bwMode="auto">
              <a:xfrm>
                <a:off x="2530" y="3881"/>
                <a:ext cx="758" cy="320"/>
              </a:xfrm>
              <a:prstGeom prst="flowChartTerminator">
                <a:avLst/>
              </a:prstGeom>
              <a:solidFill>
                <a:srgbClr val="CCFFFF"/>
              </a:solidFill>
              <a:ln w="9525">
                <a:solidFill>
                  <a:schemeClr val="bg2"/>
                </a:solidFill>
                <a:miter lim="800000"/>
                <a:headEnd/>
                <a:tailEnd/>
              </a:ln>
            </p:spPr>
            <p:txBody>
              <a:bodyPr/>
              <a:lstStyle/>
              <a:p>
                <a:pPr algn="ctr"/>
                <a:r>
                  <a:rPr kumimoji="1" lang="zh-CN" altLang="en-US" sz="2400">
                    <a:solidFill>
                      <a:srgbClr val="000000"/>
                    </a:solidFill>
                    <a:latin typeface="Times New Roman" pitchFamily="18" charset="0"/>
                  </a:rPr>
                  <a:t>返回</a:t>
                </a:r>
              </a:p>
            </p:txBody>
          </p:sp>
          <p:sp>
            <p:nvSpPr>
              <p:cNvPr id="56364" name="AutoShape 14"/>
              <p:cNvSpPr>
                <a:spLocks noChangeArrowheads="1"/>
              </p:cNvSpPr>
              <p:nvPr/>
            </p:nvSpPr>
            <p:spPr bwMode="auto">
              <a:xfrm>
                <a:off x="2056" y="1461"/>
                <a:ext cx="1660" cy="880"/>
              </a:xfrm>
              <a:prstGeom prst="flowChartDecision">
                <a:avLst/>
              </a:prstGeom>
              <a:solidFill>
                <a:srgbClr val="CCFFFF"/>
              </a:solidFill>
              <a:ln w="9525">
                <a:solidFill>
                  <a:schemeClr val="bg2"/>
                </a:solidFill>
                <a:miter lim="800000"/>
                <a:headEnd/>
                <a:tailEnd/>
              </a:ln>
            </p:spPr>
            <p:txBody>
              <a:bodyPr/>
              <a:lstStyle/>
              <a:p>
                <a:pPr algn="ctr"/>
                <a:r>
                  <a:rPr kumimoji="1" lang="zh-CN" altLang="en-US">
                    <a:solidFill>
                      <a:srgbClr val="000000"/>
                    </a:solidFill>
                    <a:latin typeface="Times New Roman" pitchFamily="18" charset="0"/>
                  </a:rPr>
                  <a:t>（</a:t>
                </a:r>
                <a:r>
                  <a:rPr kumimoji="1" lang="en-US" altLang="zh-CN">
                    <a:solidFill>
                      <a:srgbClr val="000000"/>
                    </a:solidFill>
                    <a:latin typeface="Times New Roman" pitchFamily="18" charset="0"/>
                  </a:rPr>
                  <a:t>y&gt;1</a:t>
                </a:r>
                <a:r>
                  <a:rPr kumimoji="1" lang="zh-CN" altLang="en-US">
                    <a:solidFill>
                      <a:srgbClr val="000000"/>
                    </a:solidFill>
                    <a:latin typeface="Times New Roman" pitchFamily="18" charset="0"/>
                  </a:rPr>
                  <a:t>）</a:t>
                </a:r>
                <a:r>
                  <a:rPr kumimoji="1" lang="en-US" altLang="zh-CN">
                    <a:solidFill>
                      <a:srgbClr val="000000"/>
                    </a:solidFill>
                    <a:latin typeface="Times New Roman" pitchFamily="18" charset="0"/>
                  </a:rPr>
                  <a:t>&amp;&amp;</a:t>
                </a:r>
              </a:p>
              <a:p>
                <a:pPr algn="ctr"/>
                <a:r>
                  <a:rPr kumimoji="1" lang="zh-CN" altLang="en-US">
                    <a:solidFill>
                      <a:srgbClr val="000000"/>
                    </a:solidFill>
                    <a:latin typeface="Times New Roman" pitchFamily="18" charset="0"/>
                  </a:rPr>
                  <a:t>（</a:t>
                </a:r>
                <a:r>
                  <a:rPr kumimoji="1" lang="en-US" altLang="zh-CN">
                    <a:solidFill>
                      <a:srgbClr val="000000"/>
                    </a:solidFill>
                    <a:latin typeface="Times New Roman" pitchFamily="18" charset="0"/>
                  </a:rPr>
                  <a:t>z==0</a:t>
                </a:r>
                <a:r>
                  <a:rPr kumimoji="1" lang="zh-CN" altLang="en-US">
                    <a:solidFill>
                      <a:srgbClr val="000000"/>
                    </a:solidFill>
                    <a:latin typeface="Times New Roman" pitchFamily="18" charset="0"/>
                  </a:rPr>
                  <a:t>）</a:t>
                </a:r>
              </a:p>
            </p:txBody>
          </p:sp>
          <p:sp>
            <p:nvSpPr>
              <p:cNvPr id="56365" name="AutoShape 15"/>
              <p:cNvSpPr>
                <a:spLocks noChangeArrowheads="1"/>
              </p:cNvSpPr>
              <p:nvPr/>
            </p:nvSpPr>
            <p:spPr bwMode="auto">
              <a:xfrm>
                <a:off x="2056" y="2671"/>
                <a:ext cx="1660" cy="880"/>
              </a:xfrm>
              <a:prstGeom prst="flowChartDecision">
                <a:avLst/>
              </a:prstGeom>
              <a:solidFill>
                <a:srgbClr val="CCFFFF"/>
              </a:solidFill>
              <a:ln w="9525">
                <a:solidFill>
                  <a:schemeClr val="bg2"/>
                </a:solidFill>
                <a:miter lim="800000"/>
                <a:headEnd/>
                <a:tailEnd/>
              </a:ln>
            </p:spPr>
            <p:txBody>
              <a:bodyPr/>
              <a:lstStyle/>
              <a:p>
                <a:pPr algn="ctr"/>
                <a:r>
                  <a:rPr kumimoji="1" lang="zh-CN" altLang="en-US" sz="2000">
                    <a:solidFill>
                      <a:srgbClr val="000000"/>
                    </a:solidFill>
                    <a:latin typeface="Times New Roman" pitchFamily="18" charset="0"/>
                  </a:rPr>
                  <a:t>（</a:t>
                </a:r>
                <a:r>
                  <a:rPr kumimoji="1" lang="en-US" altLang="zh-CN" sz="2000">
                    <a:solidFill>
                      <a:srgbClr val="000000"/>
                    </a:solidFill>
                    <a:latin typeface="Times New Roman" pitchFamily="18" charset="0"/>
                  </a:rPr>
                  <a:t>y==2</a:t>
                </a:r>
                <a:r>
                  <a:rPr kumimoji="1" lang="zh-CN" altLang="en-US" sz="2000">
                    <a:solidFill>
                      <a:srgbClr val="000000"/>
                    </a:solidFill>
                    <a:latin typeface="Times New Roman" pitchFamily="18" charset="0"/>
                  </a:rPr>
                  <a:t>）</a:t>
                </a:r>
                <a:r>
                  <a:rPr kumimoji="1" lang="en-US" altLang="zh-CN" sz="2000">
                    <a:solidFill>
                      <a:srgbClr val="000000"/>
                    </a:solidFill>
                    <a:latin typeface="Times New Roman" pitchFamily="18" charset="0"/>
                  </a:rPr>
                  <a:t>||</a:t>
                </a:r>
              </a:p>
              <a:p>
                <a:pPr algn="ctr"/>
                <a:r>
                  <a:rPr kumimoji="1" lang="zh-CN" altLang="en-US" sz="2000">
                    <a:solidFill>
                      <a:srgbClr val="000000"/>
                    </a:solidFill>
                    <a:latin typeface="Times New Roman" pitchFamily="18" charset="0"/>
                  </a:rPr>
                  <a:t>（</a:t>
                </a:r>
                <a:r>
                  <a:rPr kumimoji="1" lang="en-US" altLang="zh-CN" sz="2000">
                    <a:solidFill>
                      <a:srgbClr val="000000"/>
                    </a:solidFill>
                    <a:latin typeface="Times New Roman" pitchFamily="18" charset="0"/>
                  </a:rPr>
                  <a:t>x&gt;1</a:t>
                </a:r>
                <a:r>
                  <a:rPr kumimoji="1" lang="zh-CN" altLang="en-US" sz="2000">
                    <a:solidFill>
                      <a:srgbClr val="000000"/>
                    </a:solidFill>
                    <a:latin typeface="Times New Roman" pitchFamily="18" charset="0"/>
                  </a:rPr>
                  <a:t>）</a:t>
                </a:r>
              </a:p>
            </p:txBody>
          </p:sp>
          <p:sp>
            <p:nvSpPr>
              <p:cNvPr id="56366" name="Rectangle 16"/>
              <p:cNvSpPr>
                <a:spLocks noChangeArrowheads="1"/>
              </p:cNvSpPr>
              <p:nvPr/>
            </p:nvSpPr>
            <p:spPr bwMode="auto">
              <a:xfrm>
                <a:off x="4190" y="1681"/>
                <a:ext cx="829" cy="329"/>
              </a:xfrm>
              <a:prstGeom prst="rect">
                <a:avLst/>
              </a:prstGeom>
              <a:solidFill>
                <a:srgbClr val="CCFFFF"/>
              </a:solidFill>
              <a:ln w="9525">
                <a:solidFill>
                  <a:schemeClr val="bg2"/>
                </a:solidFill>
                <a:miter lim="800000"/>
                <a:headEnd/>
                <a:tailEnd/>
              </a:ln>
            </p:spPr>
            <p:txBody>
              <a:bodyPr/>
              <a:lstStyle/>
              <a:p>
                <a:pPr algn="ctr"/>
                <a:r>
                  <a:rPr kumimoji="1" lang="en-US" altLang="zh-CN" sz="2400">
                    <a:solidFill>
                      <a:srgbClr val="000000"/>
                    </a:solidFill>
                    <a:latin typeface="Times New Roman" pitchFamily="18" charset="0"/>
                  </a:rPr>
                  <a:t>x = x / y</a:t>
                </a:r>
              </a:p>
            </p:txBody>
          </p:sp>
          <p:sp>
            <p:nvSpPr>
              <p:cNvPr id="56367" name="Rectangle 17"/>
              <p:cNvSpPr>
                <a:spLocks noChangeArrowheads="1"/>
              </p:cNvSpPr>
              <p:nvPr/>
            </p:nvSpPr>
            <p:spPr bwMode="auto">
              <a:xfrm>
                <a:off x="4190" y="2891"/>
                <a:ext cx="829" cy="329"/>
              </a:xfrm>
              <a:prstGeom prst="rect">
                <a:avLst/>
              </a:prstGeom>
              <a:solidFill>
                <a:srgbClr val="CCFFFF"/>
              </a:solidFill>
              <a:ln w="9525">
                <a:solidFill>
                  <a:schemeClr val="bg2"/>
                </a:solidFill>
                <a:miter lim="800000"/>
                <a:headEnd/>
                <a:tailEnd/>
              </a:ln>
            </p:spPr>
            <p:txBody>
              <a:bodyPr/>
              <a:lstStyle/>
              <a:p>
                <a:pPr algn="ctr"/>
                <a:r>
                  <a:rPr kumimoji="1" lang="en-US" altLang="zh-CN" sz="2400">
                    <a:solidFill>
                      <a:srgbClr val="000000"/>
                    </a:solidFill>
                    <a:latin typeface="Times New Roman" pitchFamily="18" charset="0"/>
                  </a:rPr>
                  <a:t>x = x +1</a:t>
                </a:r>
              </a:p>
            </p:txBody>
          </p:sp>
          <p:sp>
            <p:nvSpPr>
              <p:cNvPr id="56368" name="Line 18"/>
              <p:cNvSpPr>
                <a:spLocks noChangeShapeType="1"/>
              </p:cNvSpPr>
              <p:nvPr/>
            </p:nvSpPr>
            <p:spPr bwMode="auto">
              <a:xfrm>
                <a:off x="2886" y="1131"/>
                <a:ext cx="0" cy="33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6369" name="Line 19"/>
              <p:cNvSpPr>
                <a:spLocks noChangeShapeType="1"/>
              </p:cNvSpPr>
              <p:nvPr/>
            </p:nvSpPr>
            <p:spPr bwMode="auto">
              <a:xfrm>
                <a:off x="3716" y="1901"/>
                <a:ext cx="47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70" name="Line 20"/>
              <p:cNvSpPr>
                <a:spLocks noChangeShapeType="1"/>
              </p:cNvSpPr>
              <p:nvPr/>
            </p:nvSpPr>
            <p:spPr bwMode="auto">
              <a:xfrm>
                <a:off x="2886" y="2341"/>
                <a:ext cx="0" cy="33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71" name="Line 21"/>
              <p:cNvSpPr>
                <a:spLocks noChangeShapeType="1"/>
              </p:cNvSpPr>
              <p:nvPr/>
            </p:nvSpPr>
            <p:spPr bwMode="auto">
              <a:xfrm>
                <a:off x="2886" y="3551"/>
                <a:ext cx="0" cy="33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72" name="Line 22"/>
              <p:cNvSpPr>
                <a:spLocks noChangeShapeType="1"/>
              </p:cNvSpPr>
              <p:nvPr/>
            </p:nvSpPr>
            <p:spPr bwMode="auto">
              <a:xfrm flipH="1">
                <a:off x="2886" y="2451"/>
                <a:ext cx="1659" cy="1"/>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73" name="Line 23"/>
              <p:cNvSpPr>
                <a:spLocks noChangeShapeType="1"/>
              </p:cNvSpPr>
              <p:nvPr/>
            </p:nvSpPr>
            <p:spPr bwMode="auto">
              <a:xfrm>
                <a:off x="4545" y="2011"/>
                <a:ext cx="0" cy="44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6374" name="Line 24"/>
              <p:cNvSpPr>
                <a:spLocks noChangeShapeType="1"/>
              </p:cNvSpPr>
              <p:nvPr/>
            </p:nvSpPr>
            <p:spPr bwMode="auto">
              <a:xfrm flipH="1">
                <a:off x="2886" y="3661"/>
                <a:ext cx="1659"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75" name="Line 25"/>
              <p:cNvSpPr>
                <a:spLocks noChangeShapeType="1"/>
              </p:cNvSpPr>
              <p:nvPr/>
            </p:nvSpPr>
            <p:spPr bwMode="auto">
              <a:xfrm>
                <a:off x="4545" y="3221"/>
                <a:ext cx="0" cy="44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76" name="Text Box 26"/>
              <p:cNvSpPr txBox="1">
                <a:spLocks noChangeArrowheads="1"/>
              </p:cNvSpPr>
              <p:nvPr/>
            </p:nvSpPr>
            <p:spPr bwMode="auto">
              <a:xfrm>
                <a:off x="3716" y="2781"/>
                <a:ext cx="355"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T</a:t>
                </a:r>
              </a:p>
            </p:txBody>
          </p:sp>
          <p:sp>
            <p:nvSpPr>
              <p:cNvPr id="56377" name="Line 27"/>
              <p:cNvSpPr>
                <a:spLocks noChangeShapeType="1"/>
              </p:cNvSpPr>
              <p:nvPr/>
            </p:nvSpPr>
            <p:spPr bwMode="auto">
              <a:xfrm>
                <a:off x="3716" y="3111"/>
                <a:ext cx="474" cy="0"/>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6378" name="Text Box 28"/>
              <p:cNvSpPr txBox="1">
                <a:spLocks noChangeArrowheads="1"/>
              </p:cNvSpPr>
              <p:nvPr/>
            </p:nvSpPr>
            <p:spPr bwMode="auto">
              <a:xfrm>
                <a:off x="5103" y="1681"/>
                <a:ext cx="272"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c</a:t>
                </a:r>
              </a:p>
            </p:txBody>
          </p:sp>
          <p:sp>
            <p:nvSpPr>
              <p:cNvPr id="56379" name="Text Box 29"/>
              <p:cNvSpPr txBox="1">
                <a:spLocks noChangeArrowheads="1"/>
              </p:cNvSpPr>
              <p:nvPr/>
            </p:nvSpPr>
            <p:spPr bwMode="auto">
              <a:xfrm>
                <a:off x="5103" y="2891"/>
                <a:ext cx="272"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e</a:t>
                </a:r>
              </a:p>
            </p:txBody>
          </p:sp>
        </p:grpSp>
      </p:grpSp>
      <p:graphicFrame>
        <p:nvGraphicFramePr>
          <p:cNvPr id="426014" name="Group 30"/>
          <p:cNvGraphicFramePr>
            <a:graphicFrameLocks noGrp="1"/>
          </p:cNvGraphicFramePr>
          <p:nvPr>
            <p:ph/>
            <p:extLst>
              <p:ext uri="{D42A27DB-BD31-4B8C-83A1-F6EECF244321}">
                <p14:modId xmlns:p14="http://schemas.microsoft.com/office/powerpoint/2010/main" val="3652049330"/>
              </p:ext>
            </p:extLst>
          </p:nvPr>
        </p:nvGraphicFramePr>
        <p:xfrm>
          <a:off x="360363" y="12700"/>
          <a:ext cx="8424862" cy="1057029"/>
        </p:xfrm>
        <a:graphic>
          <a:graphicData uri="http://schemas.openxmlformats.org/drawingml/2006/table">
            <a:tbl>
              <a:tblPr/>
              <a:tblGrid>
                <a:gridCol w="1727200">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198688">
                  <a:extLst>
                    <a:ext uri="{9D8B030D-6E8A-4147-A177-3AD203B41FA5}">
                      <a16:colId xmlns:a16="http://schemas.microsoft.com/office/drawing/2014/main" val="20002"/>
                    </a:ext>
                  </a:extLst>
                </a:gridCol>
                <a:gridCol w="1843087">
                  <a:extLst>
                    <a:ext uri="{9D8B030D-6E8A-4147-A177-3AD203B41FA5}">
                      <a16:colId xmlns:a16="http://schemas.microsoft.com/office/drawing/2014/main" val="20003"/>
                    </a:ext>
                  </a:extLst>
                </a:gridCol>
              </a:tblGrid>
              <a:tr h="548842">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500" b="1" i="0" u="none" strike="noStrike" cap="none" normalizeH="0" baseline="0" dirty="0" smtClean="0">
                          <a:ln>
                            <a:noFill/>
                          </a:ln>
                          <a:solidFill>
                            <a:schemeClr val="bg2"/>
                          </a:solidFill>
                          <a:effectLst/>
                          <a:latin typeface="隶书" pitchFamily="49" charset="-122"/>
                          <a:ea typeface="微软雅黑" pitchFamily="34" charset="-122"/>
                        </a:rPr>
                        <a:t>测试用例</a:t>
                      </a:r>
                    </a:p>
                  </a:txBody>
                  <a:tcPr marT="45737" marB="4573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500" b="1" i="0" u="none" strike="noStrike" cap="none" normalizeH="0" baseline="0" dirty="0" smtClean="0">
                          <a:ln>
                            <a:noFill/>
                          </a:ln>
                          <a:solidFill>
                            <a:schemeClr val="bg2"/>
                          </a:solidFill>
                          <a:effectLst/>
                          <a:latin typeface="隶书" pitchFamily="49" charset="-122"/>
                          <a:ea typeface="微软雅黑" pitchFamily="34" charset="-122"/>
                        </a:rPr>
                        <a:t>输入</a:t>
                      </a:r>
                    </a:p>
                  </a:txBody>
                  <a:tcPr marT="45737" marB="4573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500" b="1" i="0" u="none" strike="noStrike" cap="none" normalizeH="0" baseline="0" smtClean="0">
                          <a:ln>
                            <a:noFill/>
                          </a:ln>
                          <a:solidFill>
                            <a:schemeClr val="bg2"/>
                          </a:solidFill>
                          <a:effectLst/>
                          <a:latin typeface="隶书" pitchFamily="49" charset="-122"/>
                          <a:ea typeface="微软雅黑" pitchFamily="34" charset="-122"/>
                        </a:rPr>
                        <a:t>预期输出</a:t>
                      </a:r>
                    </a:p>
                  </a:txBody>
                  <a:tcPr marT="45737" marB="4573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zh-CN" altLang="en-US" sz="2500" b="1" i="0" u="none" strike="noStrike" cap="none" normalizeH="0" baseline="0" smtClean="0">
                          <a:ln>
                            <a:noFill/>
                          </a:ln>
                          <a:solidFill>
                            <a:schemeClr val="bg2"/>
                          </a:solidFill>
                          <a:effectLst/>
                          <a:latin typeface="隶书" pitchFamily="49" charset="-122"/>
                          <a:ea typeface="微软雅黑" pitchFamily="34" charset="-122"/>
                        </a:rPr>
                        <a:t>被测路径</a:t>
                      </a:r>
                    </a:p>
                  </a:txBody>
                  <a:tcPr marT="45737" marB="4573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508187">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200" b="1" i="0" u="none" strike="noStrike" cap="none" normalizeH="0" baseline="0" smtClean="0">
                          <a:ln>
                            <a:noFill/>
                          </a:ln>
                          <a:solidFill>
                            <a:schemeClr val="bg2"/>
                          </a:solidFill>
                          <a:effectLst/>
                          <a:latin typeface="隶书" pitchFamily="49" charset="-122"/>
                          <a:ea typeface="微软雅黑" pitchFamily="34" charset="-122"/>
                        </a:rPr>
                        <a:t>CASE6</a:t>
                      </a:r>
                    </a:p>
                  </a:txBody>
                  <a:tcPr marT="45737" marB="4573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Arial" charset="0"/>
                          <a:ea typeface="微软雅黑" pitchFamily="34" charset="-122"/>
                        </a:rPr>
                        <a:t>x=2</a:t>
                      </a:r>
                      <a:r>
                        <a:rPr kumimoji="0" lang="zh-CN" altLang="en-US" sz="2200" b="1" i="0" u="none" strike="noStrike" cap="none" normalizeH="0" baseline="0" dirty="0" smtClean="0">
                          <a:ln>
                            <a:noFill/>
                          </a:ln>
                          <a:solidFill>
                            <a:schemeClr val="bg2"/>
                          </a:solidFill>
                          <a:effectLst/>
                          <a:latin typeface="Arial" charset="0"/>
                          <a:ea typeface="微软雅黑" pitchFamily="34" charset="-122"/>
                        </a:rPr>
                        <a:t>，</a:t>
                      </a:r>
                      <a:r>
                        <a:rPr kumimoji="0" lang="en-US" altLang="zh-CN" sz="2200" b="1" i="0" u="none" strike="noStrike" cap="none" normalizeH="0" baseline="0" dirty="0" smtClean="0">
                          <a:ln>
                            <a:noFill/>
                          </a:ln>
                          <a:solidFill>
                            <a:schemeClr val="bg2"/>
                          </a:solidFill>
                          <a:effectLst/>
                          <a:latin typeface="Arial" charset="0"/>
                          <a:ea typeface="微软雅黑" pitchFamily="34" charset="-122"/>
                        </a:rPr>
                        <a:t>y=2</a:t>
                      </a:r>
                      <a:r>
                        <a:rPr kumimoji="0" lang="zh-CN" altLang="en-US" sz="2200" b="1" i="0" u="none" strike="noStrike" cap="none" normalizeH="0" baseline="0" dirty="0" smtClean="0">
                          <a:ln>
                            <a:noFill/>
                          </a:ln>
                          <a:solidFill>
                            <a:schemeClr val="bg2"/>
                          </a:solidFill>
                          <a:effectLst/>
                          <a:latin typeface="Arial" charset="0"/>
                          <a:ea typeface="微软雅黑" pitchFamily="34" charset="-122"/>
                        </a:rPr>
                        <a:t>，</a:t>
                      </a:r>
                      <a:r>
                        <a:rPr kumimoji="0" lang="en-US" altLang="zh-CN" sz="2200" b="1" i="0" u="none" strike="noStrike" cap="none" normalizeH="0" baseline="0" dirty="0" smtClean="0">
                          <a:ln>
                            <a:noFill/>
                          </a:ln>
                          <a:solidFill>
                            <a:schemeClr val="bg2"/>
                          </a:solidFill>
                          <a:effectLst/>
                          <a:latin typeface="Arial" charset="0"/>
                          <a:ea typeface="微软雅黑" pitchFamily="34" charset="-122"/>
                        </a:rPr>
                        <a:t>z=0 </a:t>
                      </a:r>
                    </a:p>
                  </a:txBody>
                  <a:tcPr marT="45737" marB="4573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Arial" charset="0"/>
                          <a:ea typeface="微软雅黑" pitchFamily="34" charset="-122"/>
                        </a:rPr>
                        <a:t>x=2 </a:t>
                      </a:r>
                    </a:p>
                  </a:txBody>
                  <a:tcPr marT="45737" marB="4573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200" b="1" i="0" u="none" strike="noStrike" cap="none" normalizeH="0" baseline="0" dirty="0" err="1" smtClean="0">
                          <a:ln>
                            <a:noFill/>
                          </a:ln>
                          <a:solidFill>
                            <a:schemeClr val="bg2"/>
                          </a:solidFill>
                          <a:effectLst/>
                          <a:latin typeface="Arial" charset="0"/>
                          <a:ea typeface="微软雅黑" pitchFamily="34" charset="-122"/>
                        </a:rPr>
                        <a:t>sacbed</a:t>
                      </a:r>
                      <a:r>
                        <a:rPr kumimoji="0" lang="en-US" altLang="zh-CN" sz="2200" b="1" i="0" u="none" strike="noStrike" cap="none" normalizeH="0" baseline="0" dirty="0" smtClean="0">
                          <a:ln>
                            <a:noFill/>
                          </a:ln>
                          <a:solidFill>
                            <a:schemeClr val="bg2"/>
                          </a:solidFill>
                          <a:effectLst/>
                          <a:latin typeface="Arial" charset="0"/>
                          <a:ea typeface="微软雅黑" pitchFamily="34" charset="-122"/>
                        </a:rPr>
                        <a:t> </a:t>
                      </a:r>
                    </a:p>
                  </a:txBody>
                  <a:tcPr marT="45737" marB="4573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26036" name="Text Box 52"/>
          <p:cNvSpPr txBox="1">
            <a:spLocks noChangeArrowheads="1"/>
          </p:cNvSpPr>
          <p:nvPr/>
        </p:nvSpPr>
        <p:spPr bwMode="auto">
          <a:xfrm>
            <a:off x="250825" y="1989138"/>
            <a:ext cx="1657350" cy="939800"/>
          </a:xfrm>
          <a:prstGeom prst="rect">
            <a:avLst/>
          </a:prstGeom>
          <a:solidFill>
            <a:srgbClr val="CCFF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chemeClr val="bg2"/>
                </a:solidFill>
                <a:ea typeface="宋体" pitchFamily="2" charset="-122"/>
              </a:rPr>
              <a:t>y&gt;1, y&lt;=1</a:t>
            </a:r>
          </a:p>
          <a:p>
            <a:pPr eaLnBrk="1" hangingPunct="1">
              <a:spcBef>
                <a:spcPct val="50000"/>
              </a:spcBef>
              <a:buClr>
                <a:srgbClr val="FF0000"/>
              </a:buClr>
              <a:buSzPct val="75000"/>
              <a:buFont typeface="Wingdings" pitchFamily="2" charset="2"/>
              <a:buNone/>
            </a:pPr>
            <a:r>
              <a:rPr lang="en-US" altLang="zh-CN" sz="2200" dirty="0">
                <a:solidFill>
                  <a:schemeClr val="bg2"/>
                </a:solidFill>
                <a:ea typeface="宋体" pitchFamily="2" charset="-122"/>
              </a:rPr>
              <a:t>z==0, z!=0</a:t>
            </a:r>
          </a:p>
        </p:txBody>
      </p:sp>
      <p:sp>
        <p:nvSpPr>
          <p:cNvPr id="426037" name="Text Box 53"/>
          <p:cNvSpPr txBox="1">
            <a:spLocks noChangeArrowheads="1"/>
          </p:cNvSpPr>
          <p:nvPr/>
        </p:nvSpPr>
        <p:spPr bwMode="auto">
          <a:xfrm>
            <a:off x="250825" y="4221163"/>
            <a:ext cx="1800225" cy="939800"/>
          </a:xfrm>
          <a:prstGeom prst="rect">
            <a:avLst/>
          </a:prstGeom>
          <a:solidFill>
            <a:srgbClr val="CCFF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a:solidFill>
                  <a:schemeClr val="bg2"/>
                </a:solidFill>
                <a:ea typeface="宋体" pitchFamily="2" charset="-122"/>
              </a:rPr>
              <a:t>y==2, y!=2</a:t>
            </a:r>
          </a:p>
          <a:p>
            <a:pPr eaLnBrk="1" hangingPunct="1">
              <a:spcBef>
                <a:spcPct val="50000"/>
              </a:spcBef>
              <a:buClr>
                <a:srgbClr val="FF0000"/>
              </a:buClr>
              <a:buSzPct val="75000"/>
              <a:buFont typeface="Wingdings" pitchFamily="2" charset="2"/>
              <a:buNone/>
            </a:pPr>
            <a:r>
              <a:rPr lang="en-US" altLang="zh-CN" sz="2200">
                <a:solidFill>
                  <a:schemeClr val="bg2"/>
                </a:solidFill>
                <a:ea typeface="宋体" pitchFamily="2" charset="-122"/>
              </a:rPr>
              <a:t>x&gt;1, x&lt;=1</a:t>
            </a:r>
          </a:p>
        </p:txBody>
      </p:sp>
      <p:sp>
        <p:nvSpPr>
          <p:cNvPr id="426038" name="Text Box 54"/>
          <p:cNvSpPr txBox="1">
            <a:spLocks noChangeArrowheads="1"/>
          </p:cNvSpPr>
          <p:nvPr/>
        </p:nvSpPr>
        <p:spPr bwMode="auto">
          <a:xfrm>
            <a:off x="298496" y="2997200"/>
            <a:ext cx="2520950" cy="938719"/>
          </a:xfrm>
          <a:prstGeom prst="rect">
            <a:avLst/>
          </a:prstGeom>
          <a:solidFill>
            <a:srgbClr val="99CC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smtClean="0">
                <a:solidFill>
                  <a:srgbClr val="0000CC"/>
                </a:solidFill>
                <a:ea typeface="宋体" pitchFamily="2" charset="-122"/>
              </a:rPr>
              <a:t>aC1(y&gt;1)</a:t>
            </a:r>
            <a:r>
              <a:rPr lang="en-US" altLang="zh-CN" sz="2200" dirty="0" smtClean="0">
                <a:solidFill>
                  <a:schemeClr val="bg2"/>
                </a:solidFill>
                <a:ea typeface="宋体" pitchFamily="2" charset="-122"/>
              </a:rPr>
              <a:t>: </a:t>
            </a:r>
            <a:r>
              <a:rPr lang="en-US" altLang="zh-CN" sz="2200" dirty="0">
                <a:solidFill>
                  <a:schemeClr val="bg2"/>
                </a:solidFill>
                <a:ea typeface="宋体" pitchFamily="2" charset="-122"/>
              </a:rPr>
              <a:t>T, F</a:t>
            </a:r>
          </a:p>
          <a:p>
            <a:pPr eaLnBrk="1" hangingPunct="1">
              <a:spcBef>
                <a:spcPct val="50000"/>
              </a:spcBef>
              <a:buClr>
                <a:srgbClr val="FF0000"/>
              </a:buClr>
              <a:buSzPct val="75000"/>
              <a:buFont typeface="Wingdings" pitchFamily="2" charset="2"/>
              <a:buNone/>
            </a:pPr>
            <a:r>
              <a:rPr lang="en-US" altLang="zh-CN" sz="2200" dirty="0" smtClean="0">
                <a:solidFill>
                  <a:srgbClr val="0000CC"/>
                </a:solidFill>
                <a:ea typeface="宋体" pitchFamily="2" charset="-122"/>
              </a:rPr>
              <a:t>aC2(z==0)</a:t>
            </a:r>
            <a:r>
              <a:rPr lang="en-US" altLang="zh-CN" sz="2200" dirty="0" smtClean="0">
                <a:solidFill>
                  <a:schemeClr val="bg2"/>
                </a:solidFill>
                <a:ea typeface="宋体" pitchFamily="2" charset="-122"/>
              </a:rPr>
              <a:t>: </a:t>
            </a:r>
            <a:r>
              <a:rPr lang="en-US" altLang="zh-CN" sz="2200" dirty="0">
                <a:solidFill>
                  <a:schemeClr val="bg2"/>
                </a:solidFill>
                <a:ea typeface="宋体" pitchFamily="2" charset="-122"/>
              </a:rPr>
              <a:t>T, F</a:t>
            </a:r>
          </a:p>
        </p:txBody>
      </p:sp>
      <p:sp>
        <p:nvSpPr>
          <p:cNvPr id="426039" name="Text Box 55"/>
          <p:cNvSpPr txBox="1">
            <a:spLocks noChangeArrowheads="1"/>
          </p:cNvSpPr>
          <p:nvPr/>
        </p:nvSpPr>
        <p:spPr bwMode="auto">
          <a:xfrm>
            <a:off x="311195" y="5229225"/>
            <a:ext cx="2508251" cy="938719"/>
          </a:xfrm>
          <a:prstGeom prst="rect">
            <a:avLst/>
          </a:prstGeom>
          <a:solidFill>
            <a:srgbClr val="99CC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smtClean="0">
                <a:solidFill>
                  <a:srgbClr val="0000CC"/>
                </a:solidFill>
                <a:ea typeface="宋体" pitchFamily="2" charset="-122"/>
              </a:rPr>
              <a:t>bC1(y==2)</a:t>
            </a:r>
            <a:r>
              <a:rPr lang="en-US" altLang="zh-CN" sz="2200" dirty="0" smtClean="0">
                <a:solidFill>
                  <a:schemeClr val="bg2"/>
                </a:solidFill>
                <a:ea typeface="宋体" pitchFamily="2" charset="-122"/>
              </a:rPr>
              <a:t>: </a:t>
            </a:r>
            <a:r>
              <a:rPr lang="en-US" altLang="zh-CN" sz="2200" dirty="0">
                <a:solidFill>
                  <a:schemeClr val="bg2"/>
                </a:solidFill>
                <a:ea typeface="宋体" pitchFamily="2" charset="-122"/>
              </a:rPr>
              <a:t>T, F</a:t>
            </a:r>
          </a:p>
          <a:p>
            <a:pPr eaLnBrk="1" hangingPunct="1">
              <a:spcBef>
                <a:spcPct val="50000"/>
              </a:spcBef>
              <a:buClr>
                <a:srgbClr val="FF0000"/>
              </a:buClr>
              <a:buSzPct val="75000"/>
              <a:buFont typeface="Wingdings" pitchFamily="2" charset="2"/>
              <a:buNone/>
            </a:pPr>
            <a:r>
              <a:rPr lang="en-US" altLang="zh-CN" sz="2200" dirty="0" smtClean="0">
                <a:solidFill>
                  <a:srgbClr val="0000CC"/>
                </a:solidFill>
                <a:ea typeface="宋体" pitchFamily="2" charset="-122"/>
              </a:rPr>
              <a:t>bC2(x&gt;1)</a:t>
            </a:r>
            <a:r>
              <a:rPr lang="en-US" altLang="zh-CN" sz="2200" dirty="0" smtClean="0">
                <a:solidFill>
                  <a:schemeClr val="bg2"/>
                </a:solidFill>
                <a:ea typeface="宋体" pitchFamily="2" charset="-122"/>
              </a:rPr>
              <a:t>: </a:t>
            </a:r>
            <a:r>
              <a:rPr lang="en-US" altLang="zh-CN" sz="2200" dirty="0">
                <a:solidFill>
                  <a:schemeClr val="bg2"/>
                </a:solidFill>
                <a:ea typeface="宋体" pitchFamily="2" charset="-122"/>
              </a:rPr>
              <a:t>T, F</a:t>
            </a:r>
          </a:p>
        </p:txBody>
      </p:sp>
      <p:sp>
        <p:nvSpPr>
          <p:cNvPr id="426040" name="Rectangle 56"/>
          <p:cNvSpPr>
            <a:spLocks noChangeArrowheads="1"/>
          </p:cNvSpPr>
          <p:nvPr/>
        </p:nvSpPr>
        <p:spPr bwMode="auto">
          <a:xfrm>
            <a:off x="2987675" y="115888"/>
            <a:ext cx="3600450" cy="504825"/>
          </a:xfrm>
          <a:prstGeom prst="rect">
            <a:avLst/>
          </a:prstGeom>
          <a:solidFill>
            <a:srgbClr val="CC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spcBef>
                <a:spcPct val="20000"/>
              </a:spcBef>
              <a:buClr>
                <a:srgbClr val="FF0000"/>
              </a:buClr>
              <a:buSzPct val="75000"/>
              <a:buFont typeface="Wingdings" pitchFamily="2" charset="2"/>
              <a:buNone/>
            </a:pPr>
            <a:r>
              <a:rPr lang="en-US" altLang="zh-CN" sz="2200">
                <a:solidFill>
                  <a:srgbClr val="0000CC"/>
                </a:solidFill>
              </a:rPr>
              <a:t>aC1</a:t>
            </a:r>
            <a:r>
              <a:rPr lang="en-US" altLang="zh-CN" sz="2200"/>
              <a:t> </a:t>
            </a:r>
            <a:r>
              <a:rPr lang="en-US" altLang="zh-CN" sz="2200">
                <a:solidFill>
                  <a:srgbClr val="FF0000"/>
                </a:solidFill>
              </a:rPr>
              <a:t>T</a:t>
            </a:r>
            <a:r>
              <a:rPr lang="en-US" altLang="zh-CN" sz="2200"/>
              <a:t>, </a:t>
            </a:r>
            <a:r>
              <a:rPr lang="en-US" altLang="zh-CN" sz="2200">
                <a:solidFill>
                  <a:srgbClr val="0000CC"/>
                </a:solidFill>
              </a:rPr>
              <a:t>aC2</a:t>
            </a:r>
            <a:r>
              <a:rPr lang="en-US" altLang="zh-CN" sz="2200"/>
              <a:t> </a:t>
            </a:r>
            <a:r>
              <a:rPr lang="en-US" altLang="zh-CN" sz="2200">
                <a:solidFill>
                  <a:srgbClr val="FF0000"/>
                </a:solidFill>
              </a:rPr>
              <a:t>T</a:t>
            </a:r>
            <a:r>
              <a:rPr lang="en-US" altLang="zh-CN" sz="2200"/>
              <a:t>, </a:t>
            </a:r>
            <a:r>
              <a:rPr lang="en-US" altLang="zh-CN" sz="2200">
                <a:solidFill>
                  <a:srgbClr val="0000CC"/>
                </a:solidFill>
              </a:rPr>
              <a:t>bC1</a:t>
            </a:r>
            <a:r>
              <a:rPr lang="en-US" altLang="zh-CN" sz="2200"/>
              <a:t> </a:t>
            </a:r>
            <a:r>
              <a:rPr lang="en-US" altLang="zh-CN" sz="2200">
                <a:solidFill>
                  <a:srgbClr val="FF0000"/>
                </a:solidFill>
              </a:rPr>
              <a:t>T</a:t>
            </a:r>
            <a:r>
              <a:rPr lang="en-US" altLang="zh-CN" sz="2200"/>
              <a:t>, </a:t>
            </a:r>
            <a:r>
              <a:rPr lang="en-US" altLang="zh-CN" sz="2200">
                <a:solidFill>
                  <a:srgbClr val="0000CC"/>
                </a:solidFill>
              </a:rPr>
              <a:t>bC2</a:t>
            </a:r>
            <a:r>
              <a:rPr lang="en-US" altLang="zh-CN" sz="2200"/>
              <a:t> </a:t>
            </a:r>
            <a:r>
              <a:rPr lang="en-US" altLang="zh-CN" sz="2200">
                <a:solidFill>
                  <a:srgbClr val="FF0000"/>
                </a:solidFill>
              </a:rPr>
              <a:t>T</a:t>
            </a:r>
          </a:p>
        </p:txBody>
      </p:sp>
      <p:sp>
        <p:nvSpPr>
          <p:cNvPr id="426041" name="Rectangle 57"/>
          <p:cNvSpPr>
            <a:spLocks noChangeArrowheads="1"/>
          </p:cNvSpPr>
          <p:nvPr/>
        </p:nvSpPr>
        <p:spPr bwMode="auto">
          <a:xfrm>
            <a:off x="4716463" y="1557338"/>
            <a:ext cx="3600450" cy="504825"/>
          </a:xfrm>
          <a:prstGeom prst="rect">
            <a:avLst/>
          </a:prstGeom>
          <a:solidFill>
            <a:srgbClr val="CC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a:spcBef>
                <a:spcPct val="20000"/>
              </a:spcBef>
              <a:buClr>
                <a:srgbClr val="FF0000"/>
              </a:buClr>
              <a:buSzPct val="75000"/>
              <a:buFont typeface="Wingdings" pitchFamily="2" charset="2"/>
              <a:buNone/>
            </a:pPr>
            <a:r>
              <a:rPr lang="en-US" altLang="zh-CN" sz="2200" dirty="0">
                <a:solidFill>
                  <a:srgbClr val="0000CC"/>
                </a:solidFill>
              </a:rPr>
              <a:t>aC1</a:t>
            </a:r>
            <a:r>
              <a:rPr lang="en-US" altLang="zh-CN" sz="2200" dirty="0"/>
              <a:t> </a:t>
            </a:r>
            <a:r>
              <a:rPr lang="en-US" altLang="zh-CN" sz="2200" dirty="0">
                <a:solidFill>
                  <a:srgbClr val="FF0000"/>
                </a:solidFill>
              </a:rPr>
              <a:t>F</a:t>
            </a:r>
            <a:r>
              <a:rPr lang="en-US" altLang="zh-CN" sz="2200" dirty="0"/>
              <a:t>, </a:t>
            </a:r>
            <a:r>
              <a:rPr lang="en-US" altLang="zh-CN" sz="2200" dirty="0">
                <a:solidFill>
                  <a:srgbClr val="0000CC"/>
                </a:solidFill>
              </a:rPr>
              <a:t>aC2</a:t>
            </a:r>
            <a:r>
              <a:rPr lang="en-US" altLang="zh-CN" sz="2200" dirty="0"/>
              <a:t> </a:t>
            </a:r>
            <a:r>
              <a:rPr lang="en-US" altLang="zh-CN" sz="2200" dirty="0">
                <a:solidFill>
                  <a:srgbClr val="FF0000"/>
                </a:solidFill>
              </a:rPr>
              <a:t>F</a:t>
            </a:r>
            <a:r>
              <a:rPr lang="en-US" altLang="zh-CN" sz="2200" dirty="0"/>
              <a:t>, </a:t>
            </a:r>
            <a:r>
              <a:rPr lang="en-US" altLang="zh-CN" sz="2200" dirty="0">
                <a:solidFill>
                  <a:srgbClr val="0000CC"/>
                </a:solidFill>
              </a:rPr>
              <a:t>bC1</a:t>
            </a:r>
            <a:r>
              <a:rPr lang="en-US" altLang="zh-CN" sz="2200" dirty="0"/>
              <a:t> </a:t>
            </a:r>
            <a:r>
              <a:rPr lang="en-US" altLang="zh-CN" sz="2200" dirty="0">
                <a:solidFill>
                  <a:srgbClr val="FF0000"/>
                </a:solidFill>
              </a:rPr>
              <a:t>F</a:t>
            </a:r>
            <a:r>
              <a:rPr lang="en-US" altLang="zh-CN" sz="2200" dirty="0"/>
              <a:t>, </a:t>
            </a:r>
            <a:r>
              <a:rPr lang="en-US" altLang="zh-CN" sz="2200" dirty="0">
                <a:solidFill>
                  <a:srgbClr val="0000CC"/>
                </a:solidFill>
              </a:rPr>
              <a:t>bC2</a:t>
            </a:r>
            <a:r>
              <a:rPr lang="en-US" altLang="zh-CN" sz="2200" dirty="0"/>
              <a:t> </a:t>
            </a:r>
            <a:r>
              <a:rPr lang="en-US" altLang="zh-CN" sz="2200" dirty="0">
                <a:solidFill>
                  <a:srgbClr val="FF0000"/>
                </a:solidFill>
              </a:rPr>
              <a:t>F</a:t>
            </a:r>
          </a:p>
        </p:txBody>
      </p:sp>
      <p:sp>
        <p:nvSpPr>
          <p:cNvPr id="426042" name="Text Box 58"/>
          <p:cNvSpPr txBox="1">
            <a:spLocks noChangeArrowheads="1"/>
          </p:cNvSpPr>
          <p:nvPr/>
        </p:nvSpPr>
        <p:spPr bwMode="auto">
          <a:xfrm>
            <a:off x="5508625" y="620713"/>
            <a:ext cx="1439863" cy="427037"/>
          </a:xfrm>
          <a:prstGeom prst="rect">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chemeClr val="bg2"/>
                </a:solidFill>
                <a:ea typeface="宋体" pitchFamily="2" charset="-122"/>
              </a:rPr>
              <a:t>a</a:t>
            </a:r>
            <a:r>
              <a:rPr lang="zh-CN" altLang="en-US" sz="2200" dirty="0">
                <a:solidFill>
                  <a:schemeClr val="bg2"/>
                </a:solidFill>
                <a:ea typeface="宋体" pitchFamily="2" charset="-122"/>
              </a:rPr>
              <a:t>真，</a:t>
            </a:r>
            <a:r>
              <a:rPr lang="en-US" altLang="zh-CN" sz="2200" dirty="0">
                <a:solidFill>
                  <a:schemeClr val="bg2"/>
                </a:solidFill>
                <a:ea typeface="宋体" pitchFamily="2" charset="-122"/>
              </a:rPr>
              <a:t>b</a:t>
            </a:r>
            <a:r>
              <a:rPr lang="zh-CN" altLang="en-US" sz="2200" dirty="0">
                <a:solidFill>
                  <a:schemeClr val="bg2"/>
                </a:solidFill>
                <a:ea typeface="宋体" pitchFamily="2" charset="-122"/>
              </a:rPr>
              <a:t>真</a:t>
            </a:r>
          </a:p>
        </p:txBody>
      </p:sp>
      <p:graphicFrame>
        <p:nvGraphicFramePr>
          <p:cNvPr id="2" name="表格 1"/>
          <p:cNvGraphicFramePr>
            <a:graphicFrameLocks noGrp="1"/>
          </p:cNvGraphicFramePr>
          <p:nvPr>
            <p:extLst>
              <p:ext uri="{D42A27DB-BD31-4B8C-83A1-F6EECF244321}">
                <p14:modId xmlns:p14="http://schemas.microsoft.com/office/powerpoint/2010/main" val="1493981326"/>
              </p:ext>
            </p:extLst>
          </p:nvPr>
        </p:nvGraphicFramePr>
        <p:xfrm>
          <a:off x="360363" y="1066862"/>
          <a:ext cx="8424862" cy="493958"/>
        </p:xfrm>
        <a:graphic>
          <a:graphicData uri="http://schemas.openxmlformats.org/drawingml/2006/table">
            <a:tbl>
              <a:tblPr/>
              <a:tblGrid>
                <a:gridCol w="1727200">
                  <a:extLst>
                    <a:ext uri="{9D8B030D-6E8A-4147-A177-3AD203B41FA5}">
                      <a16:colId xmlns:a16="http://schemas.microsoft.com/office/drawing/2014/main" val="3927522557"/>
                    </a:ext>
                  </a:extLst>
                </a:gridCol>
                <a:gridCol w="2655887">
                  <a:extLst>
                    <a:ext uri="{9D8B030D-6E8A-4147-A177-3AD203B41FA5}">
                      <a16:colId xmlns:a16="http://schemas.microsoft.com/office/drawing/2014/main" val="4230255322"/>
                    </a:ext>
                  </a:extLst>
                </a:gridCol>
                <a:gridCol w="2198688">
                  <a:extLst>
                    <a:ext uri="{9D8B030D-6E8A-4147-A177-3AD203B41FA5}">
                      <a16:colId xmlns:a16="http://schemas.microsoft.com/office/drawing/2014/main" val="35558943"/>
                    </a:ext>
                  </a:extLst>
                </a:gridCol>
                <a:gridCol w="1843087">
                  <a:extLst>
                    <a:ext uri="{9D8B030D-6E8A-4147-A177-3AD203B41FA5}">
                      <a16:colId xmlns:a16="http://schemas.microsoft.com/office/drawing/2014/main" val="920492036"/>
                    </a:ext>
                  </a:extLst>
                </a:gridCol>
              </a:tblGrid>
              <a:tr h="493958">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CASE7</a:t>
                      </a:r>
                    </a:p>
                  </a:txBody>
                  <a:tcPr marT="45737" marB="45737"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Arial" charset="0"/>
                          <a:ea typeface="微软雅黑" pitchFamily="34" charset="-122"/>
                        </a:rPr>
                        <a:t>x=1</a:t>
                      </a:r>
                      <a:r>
                        <a:rPr kumimoji="0" lang="zh-CN" altLang="en-US" sz="2200" b="1" i="0" u="none" strike="noStrike" cap="none" normalizeH="0" baseline="0" dirty="0" smtClean="0">
                          <a:ln>
                            <a:noFill/>
                          </a:ln>
                          <a:solidFill>
                            <a:schemeClr val="bg2"/>
                          </a:solidFill>
                          <a:effectLst/>
                          <a:latin typeface="Arial" charset="0"/>
                          <a:ea typeface="微软雅黑" pitchFamily="34" charset="-122"/>
                        </a:rPr>
                        <a:t>，</a:t>
                      </a:r>
                      <a:r>
                        <a:rPr kumimoji="0" lang="en-US" altLang="zh-CN" sz="2200" b="1" i="0" u="none" strike="noStrike" cap="none" normalizeH="0" baseline="0" dirty="0" smtClean="0">
                          <a:ln>
                            <a:noFill/>
                          </a:ln>
                          <a:solidFill>
                            <a:schemeClr val="bg2"/>
                          </a:solidFill>
                          <a:effectLst/>
                          <a:latin typeface="Arial" charset="0"/>
                          <a:ea typeface="微软雅黑" pitchFamily="34" charset="-122"/>
                        </a:rPr>
                        <a:t>y=1</a:t>
                      </a:r>
                      <a:r>
                        <a:rPr kumimoji="0" lang="zh-CN" altLang="en-US" sz="2200" b="1" i="0" u="none" strike="noStrike" cap="none" normalizeH="0" baseline="0" dirty="0" smtClean="0">
                          <a:ln>
                            <a:noFill/>
                          </a:ln>
                          <a:solidFill>
                            <a:schemeClr val="bg2"/>
                          </a:solidFill>
                          <a:effectLst/>
                          <a:latin typeface="Arial" charset="0"/>
                          <a:ea typeface="微软雅黑" pitchFamily="34" charset="-122"/>
                        </a:rPr>
                        <a:t>，</a:t>
                      </a:r>
                      <a:r>
                        <a:rPr kumimoji="0" lang="en-US" altLang="zh-CN" sz="2200" b="1" i="0" u="none" strike="noStrike" cap="none" normalizeH="0" baseline="0" dirty="0" smtClean="0">
                          <a:ln>
                            <a:noFill/>
                          </a:ln>
                          <a:solidFill>
                            <a:schemeClr val="bg2"/>
                          </a:solidFill>
                          <a:effectLst/>
                          <a:latin typeface="Arial" charset="0"/>
                          <a:ea typeface="微软雅黑" pitchFamily="34" charset="-122"/>
                        </a:rPr>
                        <a:t>z=1 </a:t>
                      </a:r>
                    </a:p>
                  </a:txBody>
                  <a:tcPr marT="45737" marB="4573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Arial" charset="0"/>
                          <a:ea typeface="微软雅黑" pitchFamily="34" charset="-122"/>
                        </a:rPr>
                        <a:t>x=1 </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 </a:t>
                      </a:r>
                    </a:p>
                  </a:txBody>
                  <a:tcPr marT="45737" marB="45737"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20000"/>
                        </a:lnSpc>
                        <a:spcBef>
                          <a:spcPct val="20000"/>
                        </a:spcBef>
                        <a:spcAft>
                          <a:spcPct val="0"/>
                        </a:spcAft>
                        <a:buClr>
                          <a:srgbClr val="FF0000"/>
                        </a:buClr>
                        <a:buSzPct val="75000"/>
                        <a:buFont typeface="Wingdings" pitchFamily="2" charset="2"/>
                        <a:buNone/>
                        <a:tabLst/>
                      </a:pPr>
                      <a:r>
                        <a:rPr kumimoji="0" lang="en-US" altLang="zh-CN" sz="2200" b="1" i="0" u="none" strike="noStrike" cap="none" normalizeH="0" baseline="0" dirty="0" err="1" smtClean="0">
                          <a:ln>
                            <a:noFill/>
                          </a:ln>
                          <a:solidFill>
                            <a:schemeClr val="bg2"/>
                          </a:solidFill>
                          <a:effectLst/>
                          <a:latin typeface="Arial" charset="0"/>
                          <a:ea typeface="微软雅黑" pitchFamily="34" charset="-122"/>
                        </a:rPr>
                        <a:t>sabd</a:t>
                      </a:r>
                      <a:r>
                        <a:rPr kumimoji="0" lang="en-US" altLang="zh-CN" sz="2200" b="1" i="0" u="none" strike="noStrike" cap="none" normalizeH="0" baseline="0" dirty="0" smtClean="0">
                          <a:ln>
                            <a:noFill/>
                          </a:ln>
                          <a:solidFill>
                            <a:schemeClr val="bg2"/>
                          </a:solidFill>
                          <a:effectLst/>
                          <a:latin typeface="Arial" charset="0"/>
                          <a:ea typeface="微软雅黑" pitchFamily="34" charset="-122"/>
                        </a:rPr>
                        <a:t> </a:t>
                      </a:r>
                    </a:p>
                  </a:txBody>
                  <a:tcPr marT="45737" marB="45737"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3158859694"/>
                  </a:ext>
                </a:extLst>
              </a:tr>
            </a:tbl>
          </a:graphicData>
        </a:graphic>
      </p:graphicFrame>
      <p:sp>
        <p:nvSpPr>
          <p:cNvPr id="426043" name="Text Box 59"/>
          <p:cNvSpPr txBox="1">
            <a:spLocks noChangeArrowheads="1"/>
          </p:cNvSpPr>
          <p:nvPr/>
        </p:nvSpPr>
        <p:spPr bwMode="auto">
          <a:xfrm>
            <a:off x="5461000" y="1113790"/>
            <a:ext cx="1439863" cy="427038"/>
          </a:xfrm>
          <a:prstGeom prst="rect">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a:solidFill>
                  <a:schemeClr val="bg2"/>
                </a:solidFill>
                <a:ea typeface="宋体" pitchFamily="2" charset="-122"/>
              </a:rPr>
              <a:t>a</a:t>
            </a:r>
            <a:r>
              <a:rPr lang="zh-CN" altLang="en-US" sz="2200">
                <a:solidFill>
                  <a:schemeClr val="bg2"/>
                </a:solidFill>
                <a:ea typeface="宋体" pitchFamily="2" charset="-122"/>
              </a:rPr>
              <a:t>假，</a:t>
            </a:r>
            <a:r>
              <a:rPr lang="en-US" altLang="zh-CN" sz="2200">
                <a:solidFill>
                  <a:schemeClr val="bg2"/>
                </a:solidFill>
                <a:ea typeface="宋体" pitchFamily="2" charset="-122"/>
              </a:rPr>
              <a:t>b</a:t>
            </a:r>
            <a:r>
              <a:rPr lang="zh-CN" altLang="en-US" sz="2200">
                <a:solidFill>
                  <a:schemeClr val="bg2"/>
                </a:solidFill>
                <a:ea typeface="宋体" pitchFamily="2" charset="-122"/>
              </a:rPr>
              <a:t>假</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6038"/>
                                        </p:tgtEl>
                                        <p:attrNameLst>
                                          <p:attrName>style.visibility</p:attrName>
                                        </p:attrNameLst>
                                      </p:cBhvr>
                                      <p:to>
                                        <p:strVal val="visible"/>
                                      </p:to>
                                    </p:set>
                                    <p:animEffect transition="in" filter="blinds(horizontal)">
                                      <p:cBhvr>
                                        <p:cTn id="7" dur="500"/>
                                        <p:tgtEl>
                                          <p:spTgt spid="4260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6039"/>
                                        </p:tgtEl>
                                        <p:attrNameLst>
                                          <p:attrName>style.visibility</p:attrName>
                                        </p:attrNameLst>
                                      </p:cBhvr>
                                      <p:to>
                                        <p:strVal val="visible"/>
                                      </p:to>
                                    </p:set>
                                    <p:animEffect transition="in" filter="blinds(horizontal)">
                                      <p:cBhvr>
                                        <p:cTn id="12" dur="500"/>
                                        <p:tgtEl>
                                          <p:spTgt spid="4260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6036"/>
                                        </p:tgtEl>
                                        <p:attrNameLst>
                                          <p:attrName>style.visibility</p:attrName>
                                        </p:attrNameLst>
                                      </p:cBhvr>
                                      <p:to>
                                        <p:strVal val="visible"/>
                                      </p:to>
                                    </p:set>
                                    <p:animEffect transition="in" filter="blinds(horizontal)">
                                      <p:cBhvr>
                                        <p:cTn id="17" dur="500"/>
                                        <p:tgtEl>
                                          <p:spTgt spid="42603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6037"/>
                                        </p:tgtEl>
                                        <p:attrNameLst>
                                          <p:attrName>style.visibility</p:attrName>
                                        </p:attrNameLst>
                                      </p:cBhvr>
                                      <p:to>
                                        <p:strVal val="visible"/>
                                      </p:to>
                                    </p:set>
                                    <p:animEffect transition="in" filter="blinds(horizontal)">
                                      <p:cBhvr>
                                        <p:cTn id="22" dur="500"/>
                                        <p:tgtEl>
                                          <p:spTgt spid="4260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26040"/>
                                        </p:tgtEl>
                                        <p:attrNameLst>
                                          <p:attrName>style.visibility</p:attrName>
                                        </p:attrNameLst>
                                      </p:cBhvr>
                                      <p:to>
                                        <p:strVal val="visible"/>
                                      </p:to>
                                    </p:set>
                                    <p:animEffect transition="in" filter="blinds(horizontal)">
                                      <p:cBhvr>
                                        <p:cTn id="27" dur="500"/>
                                        <p:tgtEl>
                                          <p:spTgt spid="4260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26041"/>
                                        </p:tgtEl>
                                        <p:attrNameLst>
                                          <p:attrName>style.visibility</p:attrName>
                                        </p:attrNameLst>
                                      </p:cBhvr>
                                      <p:to>
                                        <p:strVal val="visible"/>
                                      </p:to>
                                    </p:set>
                                    <p:animEffect transition="in" filter="blinds(horizontal)">
                                      <p:cBhvr>
                                        <p:cTn id="32" dur="500"/>
                                        <p:tgtEl>
                                          <p:spTgt spid="42604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26014"/>
                                        </p:tgtEl>
                                        <p:attrNameLst>
                                          <p:attrName>style.visibility</p:attrName>
                                        </p:attrNameLst>
                                      </p:cBhvr>
                                      <p:to>
                                        <p:strVal val="visible"/>
                                      </p:to>
                                    </p:set>
                                    <p:animEffect transition="in" filter="blinds(horizontal)">
                                      <p:cBhvr>
                                        <p:cTn id="37" dur="500"/>
                                        <p:tgtEl>
                                          <p:spTgt spid="42601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426042"/>
                                        </p:tgtEl>
                                        <p:attrNameLst>
                                          <p:attrName>style.visibility</p:attrName>
                                        </p:attrNameLst>
                                      </p:cBhvr>
                                      <p:to>
                                        <p:strVal val="visible"/>
                                      </p:to>
                                    </p:set>
                                    <p:animEffect transition="in" filter="blinds(horizontal)">
                                      <p:cBhvr>
                                        <p:cTn id="46" dur="500"/>
                                        <p:tgtEl>
                                          <p:spTgt spid="42604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26043"/>
                                        </p:tgtEl>
                                        <p:attrNameLst>
                                          <p:attrName>style.visibility</p:attrName>
                                        </p:attrNameLst>
                                      </p:cBhvr>
                                      <p:to>
                                        <p:strVal val="visible"/>
                                      </p:to>
                                    </p:set>
                                    <p:animEffect transition="in" filter="blinds(horizontal)">
                                      <p:cBhvr>
                                        <p:cTn id="51" dur="500"/>
                                        <p:tgtEl>
                                          <p:spTgt spid="426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36" grpId="0" animBg="1"/>
      <p:bldP spid="426037" grpId="0" animBg="1"/>
      <p:bldP spid="426038" grpId="0" animBg="1"/>
      <p:bldP spid="426039" grpId="0" animBg="1"/>
      <p:bldP spid="426040" grpId="0" animBg="1"/>
      <p:bldP spid="426041" grpId="0" animBg="1"/>
      <p:bldP spid="426042" grpId="0" animBg="1"/>
      <p:bldP spid="42604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2"/>
          <p:cNvSpPr>
            <a:spLocks noGrp="1" noChangeArrowheads="1"/>
          </p:cNvSpPr>
          <p:nvPr>
            <p:ph type="title"/>
          </p:nvPr>
        </p:nvSpPr>
        <p:spPr>
          <a:xfrm>
            <a:off x="457200" y="609600"/>
            <a:ext cx="8229600" cy="609600"/>
          </a:xfrm>
        </p:spPr>
        <p:txBody>
          <a:bodyPr/>
          <a:lstStyle/>
          <a:p>
            <a:pPr>
              <a:defRPr/>
            </a:pPr>
            <a:r>
              <a:rPr lang="zh-CN" altLang="en-US" dirty="0" smtClean="0"/>
              <a:t>条件组合覆盖</a:t>
            </a:r>
          </a:p>
        </p:txBody>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dirty="0" smtClean="0">
                <a:latin typeface="隶书" pitchFamily="49" charset="-122"/>
              </a:rPr>
              <a:t>条件组合覆盖是指，通过设计足够多的测试用例，使得运行这些测试用例时，</a:t>
            </a:r>
            <a:r>
              <a:rPr lang="zh-CN" altLang="en-US" dirty="0" smtClean="0">
                <a:solidFill>
                  <a:srgbClr val="FF0000"/>
                </a:solidFill>
                <a:latin typeface="隶书" pitchFamily="49" charset="-122"/>
              </a:rPr>
              <a:t>每个判定</a:t>
            </a:r>
            <a:r>
              <a:rPr lang="zh-CN" altLang="en-US" dirty="0" smtClean="0">
                <a:latin typeface="隶书" pitchFamily="49" charset="-122"/>
              </a:rPr>
              <a:t>中</a:t>
            </a:r>
            <a:r>
              <a:rPr lang="zh-CN" altLang="en-US" dirty="0" smtClean="0">
                <a:solidFill>
                  <a:srgbClr val="FF0000"/>
                </a:solidFill>
                <a:latin typeface="隶书" pitchFamily="49" charset="-122"/>
              </a:rPr>
              <a:t>条件结果</a:t>
            </a:r>
            <a:r>
              <a:rPr lang="zh-CN" altLang="en-US" dirty="0" smtClean="0">
                <a:latin typeface="隶书" pitchFamily="49" charset="-122"/>
              </a:rPr>
              <a:t>的</a:t>
            </a:r>
            <a:r>
              <a:rPr lang="zh-CN" altLang="en-US" dirty="0" smtClean="0">
                <a:solidFill>
                  <a:srgbClr val="FF0000"/>
                </a:solidFill>
                <a:latin typeface="隶书" pitchFamily="49" charset="-122"/>
              </a:rPr>
              <a:t>所有可能组合</a:t>
            </a:r>
            <a:r>
              <a:rPr lang="zh-CN" altLang="en-US" dirty="0" smtClean="0">
                <a:latin typeface="隶书" pitchFamily="49" charset="-122"/>
              </a:rPr>
              <a:t>至少出现一次。 </a:t>
            </a:r>
          </a:p>
          <a:p>
            <a:endParaRPr lang="en-US" altLang="zh-CN" dirty="0" smtClean="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2" name="Rectangle 2"/>
          <p:cNvSpPr>
            <a:spLocks noGrp="1" noChangeArrowheads="1"/>
          </p:cNvSpPr>
          <p:nvPr>
            <p:ph type="title"/>
          </p:nvPr>
        </p:nvSpPr>
        <p:spPr>
          <a:xfrm>
            <a:off x="457200" y="609600"/>
            <a:ext cx="8229600" cy="609600"/>
          </a:xfrm>
        </p:spPr>
        <p:txBody>
          <a:bodyPr/>
          <a:lstStyle/>
          <a:p>
            <a:pPr>
              <a:defRPr/>
            </a:pPr>
            <a:r>
              <a:rPr lang="zh-CN" altLang="en-US" dirty="0"/>
              <a:t>白盒测试的定义</a:t>
            </a:r>
          </a:p>
        </p:txBody>
      </p:sp>
      <p:sp>
        <p:nvSpPr>
          <p:cNvPr id="2" name="内容占位符 1"/>
          <p:cNvSpPr>
            <a:spLocks noGrp="1"/>
          </p:cNvSpPr>
          <p:nvPr>
            <p:ph idx="1"/>
          </p:nvPr>
        </p:nvSpPr>
        <p:spPr/>
        <p:txBody>
          <a:bodyPr/>
          <a:lstStyle/>
          <a:p>
            <a:endParaRPr lang="zh-CN" altLang="en-US" dirty="0"/>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08" y="2667020"/>
            <a:ext cx="7858812" cy="258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bject 12"/>
          <p:cNvSpPr/>
          <p:nvPr/>
        </p:nvSpPr>
        <p:spPr>
          <a:xfrm>
            <a:off x="3343368" y="2736614"/>
            <a:ext cx="2448034" cy="2976284"/>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3058458" y="2442986"/>
            <a:ext cx="2656512" cy="3424350"/>
          </a:xfrm>
          <a:prstGeom prst="rect">
            <a:avLst/>
          </a:prstGeom>
          <a:blipFill>
            <a:blip r:embed="rId5" cstate="print"/>
            <a:stretch>
              <a:fillRect/>
            </a:stretch>
          </a:blipFill>
        </p:spPr>
        <p:txBody>
          <a:bodyPr wrap="square" lIns="0" tIns="0" rIns="0" bIns="0" rtlCol="0"/>
          <a:lstStyle/>
          <a:p>
            <a:endParaRPr/>
          </a:p>
        </p:txBody>
      </p:sp>
      <p:grpSp>
        <p:nvGrpSpPr>
          <p:cNvPr id="202" name="画布 2"/>
          <p:cNvGrpSpPr/>
          <p:nvPr/>
        </p:nvGrpSpPr>
        <p:grpSpPr>
          <a:xfrm>
            <a:off x="3102507" y="2047361"/>
            <a:ext cx="2649220" cy="3844925"/>
            <a:chOff x="0" y="0"/>
            <a:chExt cx="2649220" cy="3844925"/>
          </a:xfrm>
        </p:grpSpPr>
        <p:sp>
          <p:nvSpPr>
            <p:cNvPr id="203" name="矩形 202"/>
            <p:cNvSpPr/>
            <p:nvPr/>
          </p:nvSpPr>
          <p:spPr>
            <a:xfrm>
              <a:off x="0" y="0"/>
              <a:ext cx="2649220" cy="3844925"/>
            </a:xfrm>
            <a:prstGeom prst="rect">
              <a:avLst/>
            </a:prstGeom>
            <a:solidFill>
              <a:sysClr val="window" lastClr="FFFFFF"/>
            </a:solidFill>
          </p:spPr>
        </p:sp>
        <p:sp>
          <p:nvSpPr>
            <p:cNvPr id="204" name="椭圆 203"/>
            <p:cNvSpPr/>
            <p:nvPr/>
          </p:nvSpPr>
          <p:spPr>
            <a:xfrm>
              <a:off x="552898" y="82063"/>
              <a:ext cx="252046" cy="252046"/>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100" cap="none" spc="0" normalizeH="0" baseline="0" noProof="0">
                  <a:ln>
                    <a:noFill/>
                  </a:ln>
                  <a:solidFill>
                    <a:srgbClr val="000000"/>
                  </a:solidFill>
                  <a:effectLst/>
                  <a:uLnTx/>
                  <a:uFillTx/>
                  <a:latin typeface="等线" panose="020F0502020204030204"/>
                  <a:ea typeface="等线" panose="02010600030101010101" pitchFamily="2" charset="-122"/>
                  <a:cs typeface="Times New Roman" panose="02020603050405020304" pitchFamily="18" charset="0"/>
                </a:rPr>
                <a:t>1</a:t>
              </a:r>
              <a:endParaRPr kumimoji="0" lang="zh-CN" altLang="en-US" sz="1050" b="0" i="0" u="none" strike="noStrike" kern="100" cap="none" spc="0" normalizeH="0" baseline="0" noProof="0">
                <a:ln>
                  <a:noFill/>
                </a:ln>
                <a:solidFill>
                  <a:sysClr val="window" lastClr="FFFFFF"/>
                </a:solidFill>
                <a:effectLst/>
                <a:uLnTx/>
                <a:uFillTx/>
                <a:latin typeface="等线" panose="020F0502020204030204"/>
                <a:ea typeface="等线" panose="02010600030101010101" pitchFamily="2" charset="-122"/>
                <a:cs typeface="Times New Roman" panose="02020603050405020304" pitchFamily="18" charset="0"/>
              </a:endParaRPr>
            </a:p>
          </p:txBody>
        </p:sp>
        <p:sp>
          <p:nvSpPr>
            <p:cNvPr id="205" name="椭圆 204"/>
            <p:cNvSpPr/>
            <p:nvPr/>
          </p:nvSpPr>
          <p:spPr>
            <a:xfrm>
              <a:off x="226895" y="602032"/>
              <a:ext cx="251460" cy="25146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endParaRPr kumimoji="0" lang="zh-CN" altLang="en-US" sz="12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06" name="椭圆 205"/>
            <p:cNvSpPr/>
            <p:nvPr/>
          </p:nvSpPr>
          <p:spPr>
            <a:xfrm>
              <a:off x="947863" y="584411"/>
              <a:ext cx="251460" cy="25146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3</a:t>
              </a:r>
              <a:endParaRPr kumimoji="0" lang="zh-CN" altLang="en-US" sz="12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cxnSp>
          <p:nvCxnSpPr>
            <p:cNvPr id="207" name="直接箭头连接符 206"/>
            <p:cNvCxnSpPr>
              <a:stCxn id="204" idx="4"/>
              <a:endCxn id="205" idx="0"/>
            </p:cNvCxnSpPr>
            <p:nvPr/>
          </p:nvCxnSpPr>
          <p:spPr>
            <a:xfrm flipH="1">
              <a:off x="352625" y="334109"/>
              <a:ext cx="326296" cy="267923"/>
            </a:xfrm>
            <a:prstGeom prst="straightConnector1">
              <a:avLst/>
            </a:prstGeom>
            <a:noFill/>
            <a:ln w="9525" cap="flat" cmpd="sng" algn="ctr">
              <a:solidFill>
                <a:sysClr val="windowText" lastClr="000000"/>
              </a:solidFill>
              <a:prstDash val="solid"/>
              <a:miter lim="800000"/>
              <a:tailEnd type="triangle"/>
            </a:ln>
            <a:effectLst/>
          </p:spPr>
        </p:cxnSp>
        <p:cxnSp>
          <p:nvCxnSpPr>
            <p:cNvPr id="208" name="直接箭头连接符 207"/>
            <p:cNvCxnSpPr>
              <a:stCxn id="204" idx="4"/>
              <a:endCxn id="206" idx="0"/>
            </p:cNvCxnSpPr>
            <p:nvPr/>
          </p:nvCxnSpPr>
          <p:spPr>
            <a:xfrm>
              <a:off x="678921" y="334109"/>
              <a:ext cx="394672" cy="250302"/>
            </a:xfrm>
            <a:prstGeom prst="straightConnector1">
              <a:avLst/>
            </a:prstGeom>
            <a:noFill/>
            <a:ln w="9525" cap="flat" cmpd="sng" algn="ctr">
              <a:solidFill>
                <a:sysClr val="windowText" lastClr="000000"/>
              </a:solidFill>
              <a:prstDash val="solid"/>
              <a:miter lim="800000"/>
              <a:tailEnd type="triangle"/>
            </a:ln>
            <a:effectLst/>
          </p:spPr>
        </p:cxnSp>
        <p:sp>
          <p:nvSpPr>
            <p:cNvPr id="209" name="椭圆 208"/>
            <p:cNvSpPr/>
            <p:nvPr/>
          </p:nvSpPr>
          <p:spPr>
            <a:xfrm>
              <a:off x="1114968" y="1349992"/>
              <a:ext cx="251460" cy="25146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5</a:t>
              </a:r>
              <a:endParaRPr kumimoji="0" lang="zh-CN" altLang="en-US" sz="12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10" name="椭圆 209"/>
            <p:cNvSpPr/>
            <p:nvPr/>
          </p:nvSpPr>
          <p:spPr>
            <a:xfrm>
              <a:off x="851785" y="1869862"/>
              <a:ext cx="251460" cy="250825"/>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6</a:t>
              </a:r>
              <a:endParaRPr kumimoji="0" lang="zh-CN" altLang="en-US" sz="12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11" name="椭圆 210"/>
            <p:cNvSpPr/>
            <p:nvPr/>
          </p:nvSpPr>
          <p:spPr>
            <a:xfrm>
              <a:off x="1502220" y="1840212"/>
              <a:ext cx="251460" cy="250825"/>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7</a:t>
              </a:r>
              <a:endParaRPr kumimoji="0" lang="zh-CN" altLang="en-US" sz="12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cxnSp>
          <p:nvCxnSpPr>
            <p:cNvPr id="212" name="直接箭头连接符 211"/>
            <p:cNvCxnSpPr>
              <a:stCxn id="209" idx="3"/>
              <a:endCxn id="210" idx="0"/>
            </p:cNvCxnSpPr>
            <p:nvPr/>
          </p:nvCxnSpPr>
          <p:spPr>
            <a:xfrm flipH="1">
              <a:off x="977515" y="1564627"/>
              <a:ext cx="174278" cy="305235"/>
            </a:xfrm>
            <a:prstGeom prst="straightConnector1">
              <a:avLst/>
            </a:prstGeom>
            <a:noFill/>
            <a:ln w="9525" cap="flat" cmpd="sng" algn="ctr">
              <a:solidFill>
                <a:sysClr val="windowText" lastClr="000000"/>
              </a:solidFill>
              <a:prstDash val="solid"/>
              <a:miter lim="800000"/>
              <a:tailEnd type="triangle"/>
            </a:ln>
            <a:effectLst/>
          </p:spPr>
        </p:cxnSp>
        <p:cxnSp>
          <p:nvCxnSpPr>
            <p:cNvPr id="213" name="直接箭头连接符 212"/>
            <p:cNvCxnSpPr>
              <a:stCxn id="209" idx="5"/>
              <a:endCxn id="211" idx="0"/>
            </p:cNvCxnSpPr>
            <p:nvPr/>
          </p:nvCxnSpPr>
          <p:spPr>
            <a:xfrm>
              <a:off x="1329603" y="1564627"/>
              <a:ext cx="298347" cy="275585"/>
            </a:xfrm>
            <a:prstGeom prst="straightConnector1">
              <a:avLst/>
            </a:prstGeom>
            <a:noFill/>
            <a:ln w="9525" cap="flat" cmpd="sng" algn="ctr">
              <a:solidFill>
                <a:sysClr val="windowText" lastClr="000000"/>
              </a:solidFill>
              <a:prstDash val="solid"/>
              <a:miter lim="800000"/>
              <a:tailEnd type="triangle"/>
            </a:ln>
            <a:effectLst/>
          </p:spPr>
        </p:cxnSp>
        <p:sp>
          <p:nvSpPr>
            <p:cNvPr id="214" name="椭圆 213"/>
            <p:cNvSpPr/>
            <p:nvPr/>
          </p:nvSpPr>
          <p:spPr>
            <a:xfrm>
              <a:off x="590309" y="983032"/>
              <a:ext cx="251460" cy="25146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4</a:t>
              </a:r>
              <a:endParaRPr kumimoji="0" lang="zh-CN" altLang="en-US" sz="12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cxnSp>
          <p:nvCxnSpPr>
            <p:cNvPr id="215" name="直接箭头连接符 214"/>
            <p:cNvCxnSpPr>
              <a:stCxn id="206" idx="3"/>
              <a:endCxn id="214" idx="7"/>
            </p:cNvCxnSpPr>
            <p:nvPr/>
          </p:nvCxnSpPr>
          <p:spPr>
            <a:xfrm flipH="1">
              <a:off x="804944" y="799046"/>
              <a:ext cx="179744" cy="220811"/>
            </a:xfrm>
            <a:prstGeom prst="straightConnector1">
              <a:avLst/>
            </a:prstGeom>
            <a:noFill/>
            <a:ln w="9525" cap="flat" cmpd="sng" algn="ctr">
              <a:solidFill>
                <a:sysClr val="windowText" lastClr="000000"/>
              </a:solidFill>
              <a:prstDash val="solid"/>
              <a:miter lim="800000"/>
              <a:tailEnd type="triangle"/>
            </a:ln>
            <a:effectLst/>
          </p:spPr>
        </p:cxnSp>
        <p:cxnSp>
          <p:nvCxnSpPr>
            <p:cNvPr id="216" name="直接箭头连接符 215"/>
            <p:cNvCxnSpPr>
              <a:stCxn id="205" idx="4"/>
              <a:endCxn id="214" idx="1"/>
            </p:cNvCxnSpPr>
            <p:nvPr/>
          </p:nvCxnSpPr>
          <p:spPr>
            <a:xfrm>
              <a:off x="352625" y="853492"/>
              <a:ext cx="274509" cy="166365"/>
            </a:xfrm>
            <a:prstGeom prst="straightConnector1">
              <a:avLst/>
            </a:prstGeom>
            <a:noFill/>
            <a:ln w="9525" cap="flat" cmpd="sng" algn="ctr">
              <a:solidFill>
                <a:sysClr val="windowText" lastClr="000000"/>
              </a:solidFill>
              <a:prstDash val="solid"/>
              <a:miter lim="800000"/>
              <a:tailEnd type="triangle"/>
            </a:ln>
            <a:effectLst/>
          </p:spPr>
        </p:cxnSp>
        <p:cxnSp>
          <p:nvCxnSpPr>
            <p:cNvPr id="217" name="直接箭头连接符 216"/>
            <p:cNvCxnSpPr>
              <a:stCxn id="214" idx="5"/>
              <a:endCxn id="209" idx="1"/>
            </p:cNvCxnSpPr>
            <p:nvPr/>
          </p:nvCxnSpPr>
          <p:spPr>
            <a:xfrm>
              <a:off x="804944" y="1197667"/>
              <a:ext cx="346849" cy="189150"/>
            </a:xfrm>
            <a:prstGeom prst="straightConnector1">
              <a:avLst/>
            </a:prstGeom>
            <a:noFill/>
            <a:ln w="9525" cap="flat" cmpd="sng" algn="ctr">
              <a:solidFill>
                <a:sysClr val="windowText" lastClr="000000"/>
              </a:solidFill>
              <a:prstDash val="solid"/>
              <a:miter lim="800000"/>
              <a:tailEnd type="triangle"/>
            </a:ln>
            <a:effectLst/>
          </p:spPr>
        </p:cxnSp>
        <p:cxnSp>
          <p:nvCxnSpPr>
            <p:cNvPr id="218" name="直接箭头连接符 217"/>
            <p:cNvCxnSpPr>
              <a:stCxn id="210" idx="6"/>
              <a:endCxn id="211" idx="2"/>
            </p:cNvCxnSpPr>
            <p:nvPr/>
          </p:nvCxnSpPr>
          <p:spPr>
            <a:xfrm flipV="1">
              <a:off x="1103245" y="1965625"/>
              <a:ext cx="398975" cy="29650"/>
            </a:xfrm>
            <a:prstGeom prst="straightConnector1">
              <a:avLst/>
            </a:prstGeom>
            <a:noFill/>
            <a:ln w="9525" cap="flat" cmpd="sng" algn="ctr">
              <a:solidFill>
                <a:sysClr val="windowText" lastClr="000000"/>
              </a:solidFill>
              <a:prstDash val="solid"/>
              <a:miter lim="800000"/>
              <a:tailEnd type="triangle"/>
            </a:ln>
            <a:effectLst/>
          </p:spPr>
        </p:cxnSp>
        <p:sp>
          <p:nvSpPr>
            <p:cNvPr id="219" name="椭圆 218"/>
            <p:cNvSpPr/>
            <p:nvPr/>
          </p:nvSpPr>
          <p:spPr>
            <a:xfrm>
              <a:off x="1848637" y="2344142"/>
              <a:ext cx="251460" cy="25146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9</a:t>
              </a:r>
              <a:endParaRPr kumimoji="0" lang="zh-CN" altLang="en-US" sz="12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20" name="椭圆 219"/>
            <p:cNvSpPr/>
            <p:nvPr/>
          </p:nvSpPr>
          <p:spPr>
            <a:xfrm>
              <a:off x="1538561" y="2904703"/>
              <a:ext cx="251460" cy="250825"/>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10</a:t>
              </a:r>
              <a:endParaRPr kumimoji="0" lang="zh-CN" altLang="en-US" sz="12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21" name="椭圆 220"/>
            <p:cNvSpPr/>
            <p:nvPr/>
          </p:nvSpPr>
          <p:spPr>
            <a:xfrm>
              <a:off x="2271058" y="2904701"/>
              <a:ext cx="251460" cy="250825"/>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11</a:t>
              </a:r>
              <a:endParaRPr kumimoji="0" lang="zh-CN" altLang="en-US" sz="12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cxnSp>
          <p:nvCxnSpPr>
            <p:cNvPr id="222" name="直接箭头连接符 221"/>
            <p:cNvCxnSpPr>
              <a:stCxn id="219" idx="3"/>
              <a:endCxn id="220" idx="0"/>
            </p:cNvCxnSpPr>
            <p:nvPr/>
          </p:nvCxnSpPr>
          <p:spPr>
            <a:xfrm flipH="1">
              <a:off x="1664291" y="2558777"/>
              <a:ext cx="221171" cy="345926"/>
            </a:xfrm>
            <a:prstGeom prst="straightConnector1">
              <a:avLst/>
            </a:prstGeom>
            <a:noFill/>
            <a:ln w="9525" cap="flat" cmpd="sng" algn="ctr">
              <a:solidFill>
                <a:sysClr val="windowText" lastClr="000000"/>
              </a:solidFill>
              <a:prstDash val="solid"/>
              <a:miter lim="800000"/>
              <a:tailEnd type="triangle"/>
            </a:ln>
            <a:effectLst/>
          </p:spPr>
        </p:cxnSp>
        <p:cxnSp>
          <p:nvCxnSpPr>
            <p:cNvPr id="223" name="直接箭头连接符 222"/>
            <p:cNvCxnSpPr>
              <a:stCxn id="219" idx="5"/>
              <a:endCxn id="221" idx="0"/>
            </p:cNvCxnSpPr>
            <p:nvPr/>
          </p:nvCxnSpPr>
          <p:spPr>
            <a:xfrm>
              <a:off x="2063272" y="2558777"/>
              <a:ext cx="333516" cy="345924"/>
            </a:xfrm>
            <a:prstGeom prst="straightConnector1">
              <a:avLst/>
            </a:prstGeom>
            <a:noFill/>
            <a:ln w="9525" cap="flat" cmpd="sng" algn="ctr">
              <a:solidFill>
                <a:sysClr val="windowText" lastClr="000000"/>
              </a:solidFill>
              <a:prstDash val="solid"/>
              <a:miter lim="800000"/>
              <a:tailEnd type="triangle"/>
            </a:ln>
            <a:effectLst/>
          </p:spPr>
        </p:cxnSp>
        <p:cxnSp>
          <p:nvCxnSpPr>
            <p:cNvPr id="224" name="直接箭头连接符 223"/>
            <p:cNvCxnSpPr>
              <a:stCxn id="220" idx="6"/>
              <a:endCxn id="221" idx="2"/>
            </p:cNvCxnSpPr>
            <p:nvPr/>
          </p:nvCxnSpPr>
          <p:spPr>
            <a:xfrm flipV="1">
              <a:off x="1790021" y="3030114"/>
              <a:ext cx="481037" cy="2"/>
            </a:xfrm>
            <a:prstGeom prst="straightConnector1">
              <a:avLst/>
            </a:prstGeom>
            <a:noFill/>
            <a:ln w="9525" cap="flat" cmpd="sng" algn="ctr">
              <a:solidFill>
                <a:sysClr val="windowText" lastClr="000000"/>
              </a:solidFill>
              <a:prstDash val="solid"/>
              <a:miter lim="800000"/>
              <a:tailEnd type="triangle"/>
            </a:ln>
            <a:effectLst/>
          </p:spPr>
        </p:cxnSp>
        <p:cxnSp>
          <p:nvCxnSpPr>
            <p:cNvPr id="225" name="直接箭头连接符 224"/>
            <p:cNvCxnSpPr>
              <a:stCxn id="211" idx="5"/>
              <a:endCxn id="219" idx="0"/>
            </p:cNvCxnSpPr>
            <p:nvPr/>
          </p:nvCxnSpPr>
          <p:spPr>
            <a:xfrm>
              <a:off x="1716855" y="2054305"/>
              <a:ext cx="257512" cy="289837"/>
            </a:xfrm>
            <a:prstGeom prst="straightConnector1">
              <a:avLst/>
            </a:prstGeom>
            <a:noFill/>
            <a:ln w="9525" cap="flat" cmpd="sng" algn="ctr">
              <a:solidFill>
                <a:sysClr val="windowText" lastClr="000000"/>
              </a:solidFill>
              <a:prstDash val="solid"/>
              <a:miter lim="800000"/>
              <a:tailEnd type="triangle"/>
            </a:ln>
            <a:effectLst/>
          </p:spPr>
        </p:cxnSp>
        <p:sp>
          <p:nvSpPr>
            <p:cNvPr id="226" name="椭圆 225"/>
            <p:cNvSpPr/>
            <p:nvPr/>
          </p:nvSpPr>
          <p:spPr>
            <a:xfrm>
              <a:off x="1162447" y="2387484"/>
              <a:ext cx="251460" cy="25146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8</a:t>
              </a:r>
              <a:endParaRPr kumimoji="0" lang="zh-CN" altLang="en-US" sz="12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cxnSp>
          <p:nvCxnSpPr>
            <p:cNvPr id="227" name="直接箭头连接符 226"/>
            <p:cNvCxnSpPr>
              <a:stCxn id="211" idx="3"/>
              <a:endCxn id="226" idx="0"/>
            </p:cNvCxnSpPr>
            <p:nvPr/>
          </p:nvCxnSpPr>
          <p:spPr>
            <a:xfrm flipH="1">
              <a:off x="1288177" y="2054305"/>
              <a:ext cx="250868" cy="333179"/>
            </a:xfrm>
            <a:prstGeom prst="straightConnector1">
              <a:avLst/>
            </a:prstGeom>
            <a:noFill/>
            <a:ln w="9525" cap="flat" cmpd="sng" algn="ctr">
              <a:solidFill>
                <a:sysClr val="windowText" lastClr="000000"/>
              </a:solidFill>
              <a:prstDash val="solid"/>
              <a:miter lim="800000"/>
              <a:tailEnd type="triangle"/>
            </a:ln>
            <a:effectLst/>
          </p:spPr>
        </p:cxnSp>
        <p:cxnSp>
          <p:nvCxnSpPr>
            <p:cNvPr id="228" name="直接箭头连接符 227"/>
            <p:cNvCxnSpPr>
              <a:stCxn id="226" idx="6"/>
              <a:endCxn id="219" idx="2"/>
            </p:cNvCxnSpPr>
            <p:nvPr/>
          </p:nvCxnSpPr>
          <p:spPr>
            <a:xfrm flipV="1">
              <a:off x="1413894" y="2469617"/>
              <a:ext cx="434728" cy="43339"/>
            </a:xfrm>
            <a:prstGeom prst="straightConnector1">
              <a:avLst/>
            </a:prstGeom>
            <a:noFill/>
            <a:ln w="9525" cap="flat" cmpd="sng" algn="ctr">
              <a:solidFill>
                <a:sysClr val="windowText" lastClr="000000"/>
              </a:solidFill>
              <a:prstDash val="solid"/>
              <a:miter lim="800000"/>
              <a:tailEnd type="triangle"/>
            </a:ln>
            <a:effectLst/>
          </p:spPr>
        </p:cxnSp>
        <p:sp>
          <p:nvSpPr>
            <p:cNvPr id="229" name="椭圆 228"/>
            <p:cNvSpPr/>
            <p:nvPr/>
          </p:nvSpPr>
          <p:spPr>
            <a:xfrm>
              <a:off x="148401" y="2262769"/>
              <a:ext cx="251460" cy="25019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12</a:t>
              </a:r>
              <a:endParaRPr kumimoji="0" lang="zh-CN" altLang="en-US" sz="12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30" name="椭圆 229"/>
            <p:cNvSpPr/>
            <p:nvPr/>
          </p:nvSpPr>
          <p:spPr>
            <a:xfrm>
              <a:off x="1228485" y="3521079"/>
              <a:ext cx="251460" cy="25019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13</a:t>
              </a:r>
              <a:endParaRPr kumimoji="0" lang="zh-CN" altLang="en-US" sz="12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cxnSp>
          <p:nvCxnSpPr>
            <p:cNvPr id="231" name="直接箭头连接符 230"/>
            <p:cNvCxnSpPr>
              <a:stCxn id="214" idx="3"/>
              <a:endCxn id="229" idx="0"/>
            </p:cNvCxnSpPr>
            <p:nvPr/>
          </p:nvCxnSpPr>
          <p:spPr>
            <a:xfrm flipH="1">
              <a:off x="274131" y="1197667"/>
              <a:ext cx="353003" cy="1065102"/>
            </a:xfrm>
            <a:prstGeom prst="straightConnector1">
              <a:avLst/>
            </a:prstGeom>
            <a:noFill/>
            <a:ln w="9525" cap="flat" cmpd="sng" algn="ctr">
              <a:solidFill>
                <a:sysClr val="windowText" lastClr="000000"/>
              </a:solidFill>
              <a:prstDash val="solid"/>
              <a:miter lim="800000"/>
              <a:tailEnd type="triangle"/>
            </a:ln>
            <a:effectLst/>
          </p:spPr>
        </p:cxnSp>
        <p:cxnSp>
          <p:nvCxnSpPr>
            <p:cNvPr id="232" name="直接箭头连接符 231"/>
            <p:cNvCxnSpPr>
              <a:stCxn id="229" idx="5"/>
              <a:endCxn id="230" idx="1"/>
            </p:cNvCxnSpPr>
            <p:nvPr/>
          </p:nvCxnSpPr>
          <p:spPr>
            <a:xfrm>
              <a:off x="363036" y="2476320"/>
              <a:ext cx="902274" cy="1081398"/>
            </a:xfrm>
            <a:prstGeom prst="straightConnector1">
              <a:avLst/>
            </a:prstGeom>
            <a:noFill/>
            <a:ln w="9525" cap="flat" cmpd="sng" algn="ctr">
              <a:solidFill>
                <a:sysClr val="windowText" lastClr="000000"/>
              </a:solidFill>
              <a:prstDash val="solid"/>
              <a:miter lim="800000"/>
              <a:tailEnd type="triangle"/>
            </a:ln>
            <a:effectLst/>
          </p:spPr>
        </p:cxnSp>
        <p:cxnSp>
          <p:nvCxnSpPr>
            <p:cNvPr id="233" name="直接箭头连接符 232"/>
            <p:cNvCxnSpPr>
              <a:stCxn id="221" idx="3"/>
              <a:endCxn id="230" idx="7"/>
            </p:cNvCxnSpPr>
            <p:nvPr/>
          </p:nvCxnSpPr>
          <p:spPr>
            <a:xfrm flipH="1">
              <a:off x="1443120" y="3118794"/>
              <a:ext cx="864763" cy="438924"/>
            </a:xfrm>
            <a:prstGeom prst="straightConnector1">
              <a:avLst/>
            </a:prstGeom>
            <a:noFill/>
            <a:ln w="9525" cap="flat" cmpd="sng" algn="ctr">
              <a:solidFill>
                <a:sysClr val="windowText" lastClr="000000"/>
              </a:solidFill>
              <a:prstDash val="solid"/>
              <a:miter lim="800000"/>
              <a:tailEnd type="triangle"/>
            </a:ln>
            <a:effectLst/>
          </p:spPr>
        </p:cxnSp>
      </p:grpSp>
      <p:grpSp>
        <p:nvGrpSpPr>
          <p:cNvPr id="234" name="画布 2"/>
          <p:cNvGrpSpPr/>
          <p:nvPr/>
        </p:nvGrpSpPr>
        <p:grpSpPr>
          <a:xfrm>
            <a:off x="2138917" y="222748"/>
            <a:ext cx="4754402" cy="6600670"/>
            <a:chOff x="0" y="0"/>
            <a:chExt cx="2649220" cy="3844925"/>
          </a:xfrm>
        </p:grpSpPr>
        <p:sp>
          <p:nvSpPr>
            <p:cNvPr id="235" name="矩形 234"/>
            <p:cNvSpPr/>
            <p:nvPr/>
          </p:nvSpPr>
          <p:spPr>
            <a:xfrm>
              <a:off x="0" y="0"/>
              <a:ext cx="2649220" cy="3844925"/>
            </a:xfrm>
            <a:prstGeom prst="rect">
              <a:avLst/>
            </a:prstGeom>
            <a:solidFill>
              <a:sysClr val="window" lastClr="FFFFFF"/>
            </a:solidFill>
          </p:spPr>
        </p:sp>
        <p:sp>
          <p:nvSpPr>
            <p:cNvPr id="236" name="椭圆 235"/>
            <p:cNvSpPr/>
            <p:nvPr/>
          </p:nvSpPr>
          <p:spPr>
            <a:xfrm>
              <a:off x="552898" y="82063"/>
              <a:ext cx="252046" cy="252046"/>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100" cap="none" spc="0" normalizeH="0" baseline="0" noProof="0">
                  <a:ln>
                    <a:noFill/>
                  </a:ln>
                  <a:solidFill>
                    <a:srgbClr val="000000"/>
                  </a:solidFill>
                  <a:effectLst/>
                  <a:uLnTx/>
                  <a:uFillTx/>
                  <a:latin typeface="等线" panose="020F0502020204030204"/>
                  <a:ea typeface="等线" panose="02010600030101010101" pitchFamily="2" charset="-122"/>
                  <a:cs typeface="Times New Roman" panose="02020603050405020304" pitchFamily="18" charset="0"/>
                </a:rPr>
                <a:t>1</a:t>
              </a:r>
              <a:endParaRPr kumimoji="0" lang="zh-CN" altLang="en-US" sz="2400" b="0" i="0" u="none" strike="noStrike" kern="100" cap="none" spc="0" normalizeH="0" baseline="0" noProof="0">
                <a:ln>
                  <a:noFill/>
                </a:ln>
                <a:solidFill>
                  <a:sysClr val="window" lastClr="FFFFFF"/>
                </a:solidFill>
                <a:effectLst/>
                <a:uLnTx/>
                <a:uFillTx/>
                <a:latin typeface="等线" panose="020F0502020204030204"/>
                <a:ea typeface="等线" panose="02010600030101010101" pitchFamily="2" charset="-122"/>
                <a:cs typeface="Times New Roman" panose="02020603050405020304" pitchFamily="18" charset="0"/>
              </a:endParaRPr>
            </a:p>
          </p:txBody>
        </p:sp>
        <p:sp>
          <p:nvSpPr>
            <p:cNvPr id="237" name="椭圆 236"/>
            <p:cNvSpPr/>
            <p:nvPr/>
          </p:nvSpPr>
          <p:spPr>
            <a:xfrm>
              <a:off x="226895" y="602032"/>
              <a:ext cx="251460" cy="25146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2</a:t>
              </a:r>
              <a:endParaRPr kumimoji="0" lang="zh-CN" altLang="en-US" sz="24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38" name="椭圆 237"/>
            <p:cNvSpPr/>
            <p:nvPr/>
          </p:nvSpPr>
          <p:spPr>
            <a:xfrm>
              <a:off x="947863" y="584411"/>
              <a:ext cx="251460" cy="25146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3</a:t>
              </a:r>
              <a:endParaRPr kumimoji="0" lang="zh-CN" altLang="en-US" sz="24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cxnSp>
          <p:nvCxnSpPr>
            <p:cNvPr id="239" name="直接箭头连接符 238"/>
            <p:cNvCxnSpPr>
              <a:stCxn id="236" idx="4"/>
              <a:endCxn id="237" idx="0"/>
            </p:cNvCxnSpPr>
            <p:nvPr/>
          </p:nvCxnSpPr>
          <p:spPr>
            <a:xfrm flipH="1">
              <a:off x="352625" y="334109"/>
              <a:ext cx="326296" cy="267923"/>
            </a:xfrm>
            <a:prstGeom prst="straightConnector1">
              <a:avLst/>
            </a:prstGeom>
            <a:noFill/>
            <a:ln w="9525" cap="flat" cmpd="sng" algn="ctr">
              <a:solidFill>
                <a:sysClr val="windowText" lastClr="000000"/>
              </a:solidFill>
              <a:prstDash val="solid"/>
              <a:miter lim="800000"/>
              <a:tailEnd type="triangle"/>
            </a:ln>
            <a:effectLst/>
          </p:spPr>
        </p:cxnSp>
        <p:cxnSp>
          <p:nvCxnSpPr>
            <p:cNvPr id="240" name="直接箭头连接符 239"/>
            <p:cNvCxnSpPr>
              <a:stCxn id="236" idx="4"/>
              <a:endCxn id="238" idx="0"/>
            </p:cNvCxnSpPr>
            <p:nvPr/>
          </p:nvCxnSpPr>
          <p:spPr>
            <a:xfrm>
              <a:off x="678921" y="334109"/>
              <a:ext cx="394672" cy="250302"/>
            </a:xfrm>
            <a:prstGeom prst="straightConnector1">
              <a:avLst/>
            </a:prstGeom>
            <a:noFill/>
            <a:ln w="9525" cap="flat" cmpd="sng" algn="ctr">
              <a:solidFill>
                <a:sysClr val="windowText" lastClr="000000"/>
              </a:solidFill>
              <a:prstDash val="solid"/>
              <a:miter lim="800000"/>
              <a:tailEnd type="triangle"/>
            </a:ln>
            <a:effectLst/>
          </p:spPr>
        </p:cxnSp>
        <p:sp>
          <p:nvSpPr>
            <p:cNvPr id="241" name="椭圆 240"/>
            <p:cNvSpPr/>
            <p:nvPr/>
          </p:nvSpPr>
          <p:spPr>
            <a:xfrm>
              <a:off x="1114968" y="1349992"/>
              <a:ext cx="251460" cy="25146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5</a:t>
              </a:r>
              <a:endParaRPr kumimoji="0" lang="zh-CN" altLang="en-US" sz="24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42" name="椭圆 241"/>
            <p:cNvSpPr/>
            <p:nvPr/>
          </p:nvSpPr>
          <p:spPr>
            <a:xfrm>
              <a:off x="851785" y="1869862"/>
              <a:ext cx="251460" cy="250825"/>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6</a:t>
              </a:r>
              <a:endParaRPr kumimoji="0" lang="zh-CN" altLang="en-US" sz="24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43" name="椭圆 242"/>
            <p:cNvSpPr/>
            <p:nvPr/>
          </p:nvSpPr>
          <p:spPr>
            <a:xfrm>
              <a:off x="1502220" y="1840212"/>
              <a:ext cx="251460" cy="250825"/>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7</a:t>
              </a:r>
              <a:endParaRPr kumimoji="0" lang="zh-CN" altLang="en-US" sz="24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cxnSp>
          <p:nvCxnSpPr>
            <p:cNvPr id="244" name="直接箭头连接符 243"/>
            <p:cNvCxnSpPr>
              <a:stCxn id="241" idx="3"/>
              <a:endCxn id="242" idx="0"/>
            </p:cNvCxnSpPr>
            <p:nvPr/>
          </p:nvCxnSpPr>
          <p:spPr>
            <a:xfrm flipH="1">
              <a:off x="977515" y="1564627"/>
              <a:ext cx="174278" cy="305235"/>
            </a:xfrm>
            <a:prstGeom prst="straightConnector1">
              <a:avLst/>
            </a:prstGeom>
            <a:noFill/>
            <a:ln w="9525" cap="flat" cmpd="sng" algn="ctr">
              <a:solidFill>
                <a:sysClr val="windowText" lastClr="000000"/>
              </a:solidFill>
              <a:prstDash val="solid"/>
              <a:miter lim="800000"/>
              <a:tailEnd type="triangle"/>
            </a:ln>
            <a:effectLst/>
          </p:spPr>
        </p:cxnSp>
        <p:cxnSp>
          <p:nvCxnSpPr>
            <p:cNvPr id="245" name="直接箭头连接符 244"/>
            <p:cNvCxnSpPr>
              <a:stCxn id="241" idx="5"/>
              <a:endCxn id="243" idx="0"/>
            </p:cNvCxnSpPr>
            <p:nvPr/>
          </p:nvCxnSpPr>
          <p:spPr>
            <a:xfrm>
              <a:off x="1329603" y="1564627"/>
              <a:ext cx="298347" cy="275585"/>
            </a:xfrm>
            <a:prstGeom prst="straightConnector1">
              <a:avLst/>
            </a:prstGeom>
            <a:noFill/>
            <a:ln w="9525" cap="flat" cmpd="sng" algn="ctr">
              <a:solidFill>
                <a:sysClr val="windowText" lastClr="000000"/>
              </a:solidFill>
              <a:prstDash val="solid"/>
              <a:miter lim="800000"/>
              <a:tailEnd type="triangle"/>
            </a:ln>
            <a:effectLst/>
          </p:spPr>
        </p:cxnSp>
        <p:sp>
          <p:nvSpPr>
            <p:cNvPr id="246" name="椭圆 245"/>
            <p:cNvSpPr/>
            <p:nvPr/>
          </p:nvSpPr>
          <p:spPr>
            <a:xfrm>
              <a:off x="590309" y="983032"/>
              <a:ext cx="251460" cy="25146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4</a:t>
              </a:r>
              <a:endParaRPr kumimoji="0" lang="zh-CN" altLang="en-US" sz="24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cxnSp>
          <p:nvCxnSpPr>
            <p:cNvPr id="247" name="直接箭头连接符 246"/>
            <p:cNvCxnSpPr>
              <a:stCxn id="238" idx="3"/>
              <a:endCxn id="246" idx="7"/>
            </p:cNvCxnSpPr>
            <p:nvPr/>
          </p:nvCxnSpPr>
          <p:spPr>
            <a:xfrm flipH="1">
              <a:off x="804944" y="799046"/>
              <a:ext cx="179744" cy="220811"/>
            </a:xfrm>
            <a:prstGeom prst="straightConnector1">
              <a:avLst/>
            </a:prstGeom>
            <a:noFill/>
            <a:ln w="9525" cap="flat" cmpd="sng" algn="ctr">
              <a:solidFill>
                <a:sysClr val="windowText" lastClr="000000"/>
              </a:solidFill>
              <a:prstDash val="solid"/>
              <a:miter lim="800000"/>
              <a:tailEnd type="triangle"/>
            </a:ln>
            <a:effectLst/>
          </p:spPr>
        </p:cxnSp>
        <p:cxnSp>
          <p:nvCxnSpPr>
            <p:cNvPr id="248" name="直接箭头连接符 247"/>
            <p:cNvCxnSpPr>
              <a:stCxn id="237" idx="4"/>
              <a:endCxn id="246" idx="1"/>
            </p:cNvCxnSpPr>
            <p:nvPr/>
          </p:nvCxnSpPr>
          <p:spPr>
            <a:xfrm>
              <a:off x="352625" y="853492"/>
              <a:ext cx="274509" cy="166365"/>
            </a:xfrm>
            <a:prstGeom prst="straightConnector1">
              <a:avLst/>
            </a:prstGeom>
            <a:noFill/>
            <a:ln w="9525" cap="flat" cmpd="sng" algn="ctr">
              <a:solidFill>
                <a:sysClr val="windowText" lastClr="000000"/>
              </a:solidFill>
              <a:prstDash val="solid"/>
              <a:miter lim="800000"/>
              <a:tailEnd type="triangle"/>
            </a:ln>
            <a:effectLst/>
          </p:spPr>
        </p:cxnSp>
        <p:cxnSp>
          <p:nvCxnSpPr>
            <p:cNvPr id="249" name="直接箭头连接符 248"/>
            <p:cNvCxnSpPr>
              <a:stCxn id="246" idx="5"/>
              <a:endCxn id="241" idx="1"/>
            </p:cNvCxnSpPr>
            <p:nvPr/>
          </p:nvCxnSpPr>
          <p:spPr>
            <a:xfrm>
              <a:off x="804944" y="1197667"/>
              <a:ext cx="346849" cy="189150"/>
            </a:xfrm>
            <a:prstGeom prst="straightConnector1">
              <a:avLst/>
            </a:prstGeom>
            <a:noFill/>
            <a:ln w="9525" cap="flat" cmpd="sng" algn="ctr">
              <a:solidFill>
                <a:sysClr val="windowText" lastClr="000000"/>
              </a:solidFill>
              <a:prstDash val="solid"/>
              <a:miter lim="800000"/>
              <a:tailEnd type="triangle"/>
            </a:ln>
            <a:effectLst/>
          </p:spPr>
        </p:cxnSp>
        <p:cxnSp>
          <p:nvCxnSpPr>
            <p:cNvPr id="250" name="直接箭头连接符 249"/>
            <p:cNvCxnSpPr>
              <a:stCxn id="242" idx="6"/>
              <a:endCxn id="243" idx="2"/>
            </p:cNvCxnSpPr>
            <p:nvPr/>
          </p:nvCxnSpPr>
          <p:spPr>
            <a:xfrm flipV="1">
              <a:off x="1103245" y="1965625"/>
              <a:ext cx="398975" cy="29650"/>
            </a:xfrm>
            <a:prstGeom prst="straightConnector1">
              <a:avLst/>
            </a:prstGeom>
            <a:noFill/>
            <a:ln w="9525" cap="flat" cmpd="sng" algn="ctr">
              <a:solidFill>
                <a:sysClr val="windowText" lastClr="000000"/>
              </a:solidFill>
              <a:prstDash val="solid"/>
              <a:miter lim="800000"/>
              <a:tailEnd type="triangle"/>
            </a:ln>
            <a:effectLst/>
          </p:spPr>
        </p:cxnSp>
        <p:sp>
          <p:nvSpPr>
            <p:cNvPr id="251" name="椭圆 250"/>
            <p:cNvSpPr/>
            <p:nvPr/>
          </p:nvSpPr>
          <p:spPr>
            <a:xfrm>
              <a:off x="1848637" y="2344142"/>
              <a:ext cx="251460" cy="25146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9</a:t>
              </a:r>
              <a:endParaRPr kumimoji="0" lang="zh-CN" altLang="en-US" sz="24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52" name="椭圆 251"/>
            <p:cNvSpPr/>
            <p:nvPr/>
          </p:nvSpPr>
          <p:spPr>
            <a:xfrm>
              <a:off x="1538561" y="2904703"/>
              <a:ext cx="251460" cy="250825"/>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10</a:t>
              </a:r>
              <a:endParaRPr kumimoji="0" lang="zh-CN" altLang="en-US" sz="24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53" name="椭圆 252"/>
            <p:cNvSpPr/>
            <p:nvPr/>
          </p:nvSpPr>
          <p:spPr>
            <a:xfrm>
              <a:off x="2271058" y="2904701"/>
              <a:ext cx="251460" cy="250825"/>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11</a:t>
              </a:r>
              <a:endParaRPr kumimoji="0" lang="zh-CN" altLang="en-US" sz="24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cxnSp>
          <p:nvCxnSpPr>
            <p:cNvPr id="254" name="直接箭头连接符 253"/>
            <p:cNvCxnSpPr>
              <a:stCxn id="251" idx="3"/>
              <a:endCxn id="252" idx="0"/>
            </p:cNvCxnSpPr>
            <p:nvPr/>
          </p:nvCxnSpPr>
          <p:spPr>
            <a:xfrm flipH="1">
              <a:off x="1664291" y="2558777"/>
              <a:ext cx="221171" cy="345926"/>
            </a:xfrm>
            <a:prstGeom prst="straightConnector1">
              <a:avLst/>
            </a:prstGeom>
            <a:noFill/>
            <a:ln w="9525" cap="flat" cmpd="sng" algn="ctr">
              <a:solidFill>
                <a:sysClr val="windowText" lastClr="000000"/>
              </a:solidFill>
              <a:prstDash val="solid"/>
              <a:miter lim="800000"/>
              <a:tailEnd type="triangle"/>
            </a:ln>
            <a:effectLst/>
          </p:spPr>
        </p:cxnSp>
        <p:cxnSp>
          <p:nvCxnSpPr>
            <p:cNvPr id="255" name="直接箭头连接符 254"/>
            <p:cNvCxnSpPr>
              <a:stCxn id="251" idx="5"/>
              <a:endCxn id="253" idx="0"/>
            </p:cNvCxnSpPr>
            <p:nvPr/>
          </p:nvCxnSpPr>
          <p:spPr>
            <a:xfrm>
              <a:off x="2063272" y="2558777"/>
              <a:ext cx="333516" cy="345924"/>
            </a:xfrm>
            <a:prstGeom prst="straightConnector1">
              <a:avLst/>
            </a:prstGeom>
            <a:noFill/>
            <a:ln w="9525" cap="flat" cmpd="sng" algn="ctr">
              <a:solidFill>
                <a:sysClr val="windowText" lastClr="000000"/>
              </a:solidFill>
              <a:prstDash val="solid"/>
              <a:miter lim="800000"/>
              <a:tailEnd type="triangle"/>
            </a:ln>
            <a:effectLst/>
          </p:spPr>
        </p:cxnSp>
        <p:cxnSp>
          <p:nvCxnSpPr>
            <p:cNvPr id="256" name="直接箭头连接符 255"/>
            <p:cNvCxnSpPr>
              <a:stCxn id="252" idx="6"/>
              <a:endCxn id="253" idx="2"/>
            </p:cNvCxnSpPr>
            <p:nvPr/>
          </p:nvCxnSpPr>
          <p:spPr>
            <a:xfrm flipV="1">
              <a:off x="1790021" y="3030114"/>
              <a:ext cx="481037" cy="2"/>
            </a:xfrm>
            <a:prstGeom prst="straightConnector1">
              <a:avLst/>
            </a:prstGeom>
            <a:noFill/>
            <a:ln w="9525" cap="flat" cmpd="sng" algn="ctr">
              <a:solidFill>
                <a:sysClr val="windowText" lastClr="000000"/>
              </a:solidFill>
              <a:prstDash val="solid"/>
              <a:miter lim="800000"/>
              <a:tailEnd type="triangle"/>
            </a:ln>
            <a:effectLst/>
          </p:spPr>
        </p:cxnSp>
        <p:cxnSp>
          <p:nvCxnSpPr>
            <p:cNvPr id="257" name="直接箭头连接符 256"/>
            <p:cNvCxnSpPr>
              <a:stCxn id="243" idx="5"/>
              <a:endCxn id="251" idx="0"/>
            </p:cNvCxnSpPr>
            <p:nvPr/>
          </p:nvCxnSpPr>
          <p:spPr>
            <a:xfrm>
              <a:off x="1716855" y="2054305"/>
              <a:ext cx="257512" cy="289837"/>
            </a:xfrm>
            <a:prstGeom prst="straightConnector1">
              <a:avLst/>
            </a:prstGeom>
            <a:noFill/>
            <a:ln w="9525" cap="flat" cmpd="sng" algn="ctr">
              <a:solidFill>
                <a:sysClr val="windowText" lastClr="000000"/>
              </a:solidFill>
              <a:prstDash val="solid"/>
              <a:miter lim="800000"/>
              <a:tailEnd type="triangle"/>
            </a:ln>
            <a:effectLst/>
          </p:spPr>
        </p:cxnSp>
        <p:sp>
          <p:nvSpPr>
            <p:cNvPr id="258" name="椭圆 257"/>
            <p:cNvSpPr/>
            <p:nvPr/>
          </p:nvSpPr>
          <p:spPr>
            <a:xfrm>
              <a:off x="1162447" y="2387484"/>
              <a:ext cx="251460" cy="25146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8</a:t>
              </a:r>
              <a:endParaRPr kumimoji="0" lang="zh-CN" altLang="en-US" sz="24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cxnSp>
          <p:nvCxnSpPr>
            <p:cNvPr id="259" name="直接箭头连接符 258"/>
            <p:cNvCxnSpPr>
              <a:stCxn id="243" idx="3"/>
              <a:endCxn id="258" idx="0"/>
            </p:cNvCxnSpPr>
            <p:nvPr/>
          </p:nvCxnSpPr>
          <p:spPr>
            <a:xfrm flipH="1">
              <a:off x="1288177" y="2054305"/>
              <a:ext cx="250868" cy="333179"/>
            </a:xfrm>
            <a:prstGeom prst="straightConnector1">
              <a:avLst/>
            </a:prstGeom>
            <a:noFill/>
            <a:ln w="9525" cap="flat" cmpd="sng" algn="ctr">
              <a:solidFill>
                <a:sysClr val="windowText" lastClr="000000"/>
              </a:solidFill>
              <a:prstDash val="solid"/>
              <a:miter lim="800000"/>
              <a:tailEnd type="triangle"/>
            </a:ln>
            <a:effectLst/>
          </p:spPr>
        </p:cxnSp>
        <p:cxnSp>
          <p:nvCxnSpPr>
            <p:cNvPr id="260" name="直接箭头连接符 259"/>
            <p:cNvCxnSpPr>
              <a:stCxn id="258" idx="6"/>
              <a:endCxn id="251" idx="2"/>
            </p:cNvCxnSpPr>
            <p:nvPr/>
          </p:nvCxnSpPr>
          <p:spPr>
            <a:xfrm flipV="1">
              <a:off x="1413894" y="2469617"/>
              <a:ext cx="434728" cy="43339"/>
            </a:xfrm>
            <a:prstGeom prst="straightConnector1">
              <a:avLst/>
            </a:prstGeom>
            <a:noFill/>
            <a:ln w="9525" cap="flat" cmpd="sng" algn="ctr">
              <a:solidFill>
                <a:sysClr val="windowText" lastClr="000000"/>
              </a:solidFill>
              <a:prstDash val="solid"/>
              <a:miter lim="800000"/>
              <a:tailEnd type="triangle"/>
            </a:ln>
            <a:effectLst/>
          </p:spPr>
        </p:cxnSp>
        <p:sp>
          <p:nvSpPr>
            <p:cNvPr id="261" name="椭圆 260"/>
            <p:cNvSpPr/>
            <p:nvPr/>
          </p:nvSpPr>
          <p:spPr>
            <a:xfrm>
              <a:off x="148401" y="2262769"/>
              <a:ext cx="251460" cy="25019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12</a:t>
              </a:r>
              <a:endParaRPr kumimoji="0" lang="zh-CN" altLang="en-US" sz="24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sp>
          <p:nvSpPr>
            <p:cNvPr id="262" name="椭圆 261"/>
            <p:cNvSpPr/>
            <p:nvPr/>
          </p:nvSpPr>
          <p:spPr>
            <a:xfrm>
              <a:off x="1228485" y="3521079"/>
              <a:ext cx="251460" cy="250190"/>
            </a:xfrm>
            <a:prstGeom prst="ellipse">
              <a:avLst/>
            </a:prstGeom>
            <a:solidFill>
              <a:srgbClr val="ED7D31"/>
            </a:solidFill>
            <a:ln w="9525" cap="flat" cmpd="sng" algn="ctr">
              <a:solidFill>
                <a:sysClr val="windowText" lastClr="000000"/>
              </a:solidFill>
              <a:prstDash val="solid"/>
              <a:miter lim="800000"/>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宋体" panose="02010600030101010101" pitchFamily="2" charset="-122"/>
                  <a:ea typeface="等线" panose="02010600030101010101" pitchFamily="2" charset="-122"/>
                  <a:cs typeface="Times New Roman" panose="02020603050405020304" pitchFamily="18" charset="0"/>
                </a:rPr>
                <a:t>13</a:t>
              </a:r>
              <a:endParaRPr kumimoji="0" lang="zh-CN" altLang="en-US" sz="2400" b="0" i="0" u="none" strike="noStrike" kern="0" cap="none" spc="0" normalizeH="0" baseline="0" noProof="0">
                <a:ln>
                  <a:noFill/>
                </a:ln>
                <a:solidFill>
                  <a:sysClr val="window" lastClr="FFFFFF"/>
                </a:solidFill>
                <a:effectLst/>
                <a:uLnTx/>
                <a:uFillTx/>
                <a:latin typeface="宋体" panose="02010600030101010101" pitchFamily="2" charset="-122"/>
                <a:ea typeface="宋体" panose="02010600030101010101" pitchFamily="2" charset="-122"/>
                <a:cs typeface="宋体" panose="02010600030101010101" pitchFamily="2" charset="-122"/>
              </a:endParaRPr>
            </a:p>
          </p:txBody>
        </p:sp>
        <p:cxnSp>
          <p:nvCxnSpPr>
            <p:cNvPr id="263" name="直接箭头连接符 262"/>
            <p:cNvCxnSpPr>
              <a:stCxn id="246" idx="3"/>
              <a:endCxn id="261" idx="0"/>
            </p:cNvCxnSpPr>
            <p:nvPr/>
          </p:nvCxnSpPr>
          <p:spPr>
            <a:xfrm flipH="1">
              <a:off x="274131" y="1197667"/>
              <a:ext cx="353003" cy="1065102"/>
            </a:xfrm>
            <a:prstGeom prst="straightConnector1">
              <a:avLst/>
            </a:prstGeom>
            <a:noFill/>
            <a:ln w="9525" cap="flat" cmpd="sng" algn="ctr">
              <a:solidFill>
                <a:sysClr val="windowText" lastClr="000000"/>
              </a:solidFill>
              <a:prstDash val="solid"/>
              <a:miter lim="800000"/>
              <a:tailEnd type="triangle"/>
            </a:ln>
            <a:effectLst/>
          </p:spPr>
        </p:cxnSp>
        <p:cxnSp>
          <p:nvCxnSpPr>
            <p:cNvPr id="264" name="直接箭头连接符 263"/>
            <p:cNvCxnSpPr>
              <a:stCxn id="261" idx="5"/>
              <a:endCxn id="262" idx="1"/>
            </p:cNvCxnSpPr>
            <p:nvPr/>
          </p:nvCxnSpPr>
          <p:spPr>
            <a:xfrm>
              <a:off x="363036" y="2476320"/>
              <a:ext cx="902274" cy="1081398"/>
            </a:xfrm>
            <a:prstGeom prst="straightConnector1">
              <a:avLst/>
            </a:prstGeom>
            <a:noFill/>
            <a:ln w="9525" cap="flat" cmpd="sng" algn="ctr">
              <a:solidFill>
                <a:sysClr val="windowText" lastClr="000000"/>
              </a:solidFill>
              <a:prstDash val="solid"/>
              <a:miter lim="800000"/>
              <a:tailEnd type="triangle"/>
            </a:ln>
            <a:effectLst/>
          </p:spPr>
        </p:cxnSp>
        <p:cxnSp>
          <p:nvCxnSpPr>
            <p:cNvPr id="265" name="直接箭头连接符 264"/>
            <p:cNvCxnSpPr>
              <a:stCxn id="253" idx="3"/>
              <a:endCxn id="262" idx="7"/>
            </p:cNvCxnSpPr>
            <p:nvPr/>
          </p:nvCxnSpPr>
          <p:spPr>
            <a:xfrm flipH="1">
              <a:off x="1443120" y="3118794"/>
              <a:ext cx="864763" cy="438924"/>
            </a:xfrm>
            <a:prstGeom prst="straightConnector1">
              <a:avLst/>
            </a:prstGeom>
            <a:noFill/>
            <a:ln w="9525" cap="flat" cmpd="sng" algn="ctr">
              <a:solidFill>
                <a:sysClr val="windowText" lastClr="000000"/>
              </a:solidFill>
              <a:prstDash val="solid"/>
              <a:miter lim="800000"/>
              <a:tailEnd type="triangle"/>
            </a:ln>
            <a:effectLst/>
          </p:spPr>
        </p:cxnSp>
      </p:gr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34"/>
                                        </p:tgtEl>
                                        <p:attrNameLst>
                                          <p:attrName>style.visibility</p:attrName>
                                        </p:attrNameLst>
                                      </p:cBhvr>
                                      <p:to>
                                        <p:strVal val="visible"/>
                                      </p:to>
                                    </p:set>
                                    <p:anim calcmode="lin" valueType="num">
                                      <p:cBhvr additive="base">
                                        <p:cTn id="15" dur="500" fill="hold"/>
                                        <p:tgtEl>
                                          <p:spTgt spid="234"/>
                                        </p:tgtEl>
                                        <p:attrNameLst>
                                          <p:attrName>ppt_x</p:attrName>
                                        </p:attrNameLst>
                                      </p:cBhvr>
                                      <p:tavLst>
                                        <p:tav tm="0">
                                          <p:val>
                                            <p:strVal val="#ppt_x"/>
                                          </p:val>
                                        </p:tav>
                                        <p:tav tm="100000">
                                          <p:val>
                                            <p:strVal val="#ppt_x"/>
                                          </p:val>
                                        </p:tav>
                                      </p:tavLst>
                                    </p:anim>
                                    <p:anim calcmode="lin" valueType="num">
                                      <p:cBhvr additive="base">
                                        <p:cTn id="16" dur="500" fill="hold"/>
                                        <p:tgtEl>
                                          <p:spTgt spid="2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323850" y="981075"/>
            <a:ext cx="8783638" cy="5876925"/>
            <a:chOff x="114" y="618"/>
            <a:chExt cx="5533" cy="3702"/>
          </a:xfrm>
        </p:grpSpPr>
        <p:sp>
          <p:nvSpPr>
            <p:cNvPr id="58415" name="AutoShape 3"/>
            <p:cNvSpPr>
              <a:spLocks noChangeAspect="1" noChangeArrowheads="1"/>
            </p:cNvSpPr>
            <p:nvPr/>
          </p:nvSpPr>
          <p:spPr bwMode="auto">
            <a:xfrm>
              <a:off x="114" y="618"/>
              <a:ext cx="5533" cy="3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58416" name="Group 4"/>
            <p:cNvGrpSpPr>
              <a:grpSpLocks/>
            </p:cNvGrpSpPr>
            <p:nvPr/>
          </p:nvGrpSpPr>
          <p:grpSpPr bwMode="auto">
            <a:xfrm>
              <a:off x="1701" y="754"/>
              <a:ext cx="3674" cy="3457"/>
              <a:chOff x="1701" y="754"/>
              <a:chExt cx="3674" cy="3457"/>
            </a:xfrm>
          </p:grpSpPr>
          <p:sp>
            <p:nvSpPr>
              <p:cNvPr id="58417" name="Text Box 5"/>
              <p:cNvSpPr txBox="1">
                <a:spLocks noChangeArrowheads="1"/>
              </p:cNvSpPr>
              <p:nvPr/>
            </p:nvSpPr>
            <p:spPr bwMode="auto">
              <a:xfrm>
                <a:off x="3716" y="1571"/>
                <a:ext cx="355"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T</a:t>
                </a:r>
              </a:p>
            </p:txBody>
          </p:sp>
          <p:sp>
            <p:nvSpPr>
              <p:cNvPr id="58418" name="Text Box 6"/>
              <p:cNvSpPr txBox="1">
                <a:spLocks noChangeArrowheads="1"/>
              </p:cNvSpPr>
              <p:nvPr/>
            </p:nvSpPr>
            <p:spPr bwMode="auto">
              <a:xfrm>
                <a:off x="2221" y="3881"/>
                <a:ext cx="251"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d</a:t>
                </a:r>
              </a:p>
            </p:txBody>
          </p:sp>
          <p:sp>
            <p:nvSpPr>
              <p:cNvPr id="58419" name="Text Box 7"/>
              <p:cNvSpPr txBox="1">
                <a:spLocks noChangeArrowheads="1"/>
              </p:cNvSpPr>
              <p:nvPr/>
            </p:nvSpPr>
            <p:spPr bwMode="auto">
              <a:xfrm>
                <a:off x="1701" y="2891"/>
                <a:ext cx="272" cy="330"/>
              </a:xfrm>
              <a:prstGeom prst="rect">
                <a:avLst/>
              </a:prstGeom>
              <a:solidFill>
                <a:srgbClr val="CCFFFF"/>
              </a:solidFill>
              <a:ln w="9525">
                <a:solidFill>
                  <a:schemeClr val="tx1"/>
                </a:solidFill>
                <a:miter lim="800000"/>
                <a:headEnd/>
                <a:tailEnd/>
              </a:ln>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b</a:t>
                </a:r>
              </a:p>
            </p:txBody>
          </p:sp>
          <p:sp>
            <p:nvSpPr>
              <p:cNvPr id="58420" name="Text Box 8"/>
              <p:cNvSpPr txBox="1">
                <a:spLocks noChangeArrowheads="1"/>
              </p:cNvSpPr>
              <p:nvPr/>
            </p:nvSpPr>
            <p:spPr bwMode="auto">
              <a:xfrm>
                <a:off x="1746" y="1681"/>
                <a:ext cx="3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a</a:t>
                </a:r>
              </a:p>
            </p:txBody>
          </p:sp>
          <p:sp>
            <p:nvSpPr>
              <p:cNvPr id="58421" name="Text Box 9"/>
              <p:cNvSpPr txBox="1">
                <a:spLocks noChangeArrowheads="1"/>
              </p:cNvSpPr>
              <p:nvPr/>
            </p:nvSpPr>
            <p:spPr bwMode="auto">
              <a:xfrm>
                <a:off x="2175" y="799"/>
                <a:ext cx="25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s</a:t>
                </a:r>
              </a:p>
            </p:txBody>
          </p:sp>
          <p:sp>
            <p:nvSpPr>
              <p:cNvPr id="58422" name="Text Box 10"/>
              <p:cNvSpPr txBox="1">
                <a:spLocks noChangeArrowheads="1"/>
              </p:cNvSpPr>
              <p:nvPr/>
            </p:nvSpPr>
            <p:spPr bwMode="auto">
              <a:xfrm>
                <a:off x="2530" y="3551"/>
                <a:ext cx="356"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F</a:t>
                </a:r>
              </a:p>
            </p:txBody>
          </p:sp>
          <p:sp>
            <p:nvSpPr>
              <p:cNvPr id="58423" name="Text Box 11"/>
              <p:cNvSpPr txBox="1">
                <a:spLocks noChangeArrowheads="1"/>
              </p:cNvSpPr>
              <p:nvPr/>
            </p:nvSpPr>
            <p:spPr bwMode="auto">
              <a:xfrm>
                <a:off x="2530" y="2341"/>
                <a:ext cx="356"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F</a:t>
                </a:r>
              </a:p>
            </p:txBody>
          </p:sp>
          <p:sp>
            <p:nvSpPr>
              <p:cNvPr id="58424" name="AutoShape 12"/>
              <p:cNvSpPr>
                <a:spLocks noChangeArrowheads="1"/>
              </p:cNvSpPr>
              <p:nvPr/>
            </p:nvSpPr>
            <p:spPr bwMode="auto">
              <a:xfrm>
                <a:off x="2530" y="754"/>
                <a:ext cx="712" cy="377"/>
              </a:xfrm>
              <a:prstGeom prst="flowChartTerminator">
                <a:avLst/>
              </a:prstGeom>
              <a:solidFill>
                <a:srgbClr val="CCFFFF"/>
              </a:solidFill>
              <a:ln w="9525">
                <a:solidFill>
                  <a:srgbClr val="FF0000"/>
                </a:solidFill>
                <a:miter lim="800000"/>
                <a:headEnd/>
                <a:tailEnd/>
              </a:ln>
            </p:spPr>
            <p:txBody>
              <a:bodyPr/>
              <a:lstStyle/>
              <a:p>
                <a:pPr algn="ctr"/>
                <a:r>
                  <a:rPr kumimoji="1" lang="zh-CN" altLang="en-US" sz="2400">
                    <a:solidFill>
                      <a:srgbClr val="000000"/>
                    </a:solidFill>
                    <a:latin typeface="Times New Roman" pitchFamily="18" charset="0"/>
                  </a:rPr>
                  <a:t>入口</a:t>
                </a:r>
              </a:p>
            </p:txBody>
          </p:sp>
          <p:sp>
            <p:nvSpPr>
              <p:cNvPr id="58425" name="AutoShape 13"/>
              <p:cNvSpPr>
                <a:spLocks noChangeArrowheads="1"/>
              </p:cNvSpPr>
              <p:nvPr/>
            </p:nvSpPr>
            <p:spPr bwMode="auto">
              <a:xfrm>
                <a:off x="2530" y="3881"/>
                <a:ext cx="758" cy="320"/>
              </a:xfrm>
              <a:prstGeom prst="flowChartTerminator">
                <a:avLst/>
              </a:prstGeom>
              <a:solidFill>
                <a:srgbClr val="CCFFFF"/>
              </a:solidFill>
              <a:ln w="9525">
                <a:solidFill>
                  <a:srgbClr val="FF0000"/>
                </a:solidFill>
                <a:miter lim="800000"/>
                <a:headEnd/>
                <a:tailEnd/>
              </a:ln>
            </p:spPr>
            <p:txBody>
              <a:bodyPr/>
              <a:lstStyle/>
              <a:p>
                <a:pPr algn="ctr"/>
                <a:r>
                  <a:rPr kumimoji="1" lang="zh-CN" altLang="en-US" sz="2400">
                    <a:solidFill>
                      <a:srgbClr val="000000"/>
                    </a:solidFill>
                    <a:latin typeface="Times New Roman" pitchFamily="18" charset="0"/>
                  </a:rPr>
                  <a:t>返回</a:t>
                </a:r>
              </a:p>
            </p:txBody>
          </p:sp>
          <p:sp>
            <p:nvSpPr>
              <p:cNvPr id="58426" name="AutoShape 14"/>
              <p:cNvSpPr>
                <a:spLocks noChangeArrowheads="1"/>
              </p:cNvSpPr>
              <p:nvPr/>
            </p:nvSpPr>
            <p:spPr bwMode="auto">
              <a:xfrm>
                <a:off x="2056" y="1461"/>
                <a:ext cx="1660" cy="880"/>
              </a:xfrm>
              <a:prstGeom prst="flowChartDecision">
                <a:avLst/>
              </a:prstGeom>
              <a:solidFill>
                <a:srgbClr val="CCFFFF"/>
              </a:solidFill>
              <a:ln w="9525">
                <a:solidFill>
                  <a:srgbClr val="FF0000"/>
                </a:solidFill>
                <a:miter lim="800000"/>
                <a:headEnd/>
                <a:tailEnd/>
              </a:ln>
            </p:spPr>
            <p:txBody>
              <a:bodyPr/>
              <a:lstStyle/>
              <a:p>
                <a:pPr algn="ctr"/>
                <a:r>
                  <a:rPr kumimoji="1" lang="zh-CN" altLang="en-US">
                    <a:solidFill>
                      <a:srgbClr val="000000"/>
                    </a:solidFill>
                    <a:latin typeface="Times New Roman" pitchFamily="18" charset="0"/>
                  </a:rPr>
                  <a:t>（</a:t>
                </a:r>
                <a:r>
                  <a:rPr kumimoji="1" lang="en-US" altLang="zh-CN">
                    <a:solidFill>
                      <a:srgbClr val="000000"/>
                    </a:solidFill>
                    <a:latin typeface="Times New Roman" pitchFamily="18" charset="0"/>
                  </a:rPr>
                  <a:t>y&gt;1</a:t>
                </a:r>
                <a:r>
                  <a:rPr kumimoji="1" lang="zh-CN" altLang="en-US">
                    <a:solidFill>
                      <a:srgbClr val="000000"/>
                    </a:solidFill>
                    <a:latin typeface="Times New Roman" pitchFamily="18" charset="0"/>
                  </a:rPr>
                  <a:t>）</a:t>
                </a:r>
                <a:r>
                  <a:rPr kumimoji="1" lang="en-US" altLang="zh-CN">
                    <a:solidFill>
                      <a:srgbClr val="000000"/>
                    </a:solidFill>
                    <a:latin typeface="Times New Roman" pitchFamily="18" charset="0"/>
                  </a:rPr>
                  <a:t>&amp;&amp;</a:t>
                </a:r>
              </a:p>
              <a:p>
                <a:pPr algn="ctr"/>
                <a:r>
                  <a:rPr kumimoji="1" lang="zh-CN" altLang="en-US">
                    <a:solidFill>
                      <a:srgbClr val="000000"/>
                    </a:solidFill>
                    <a:latin typeface="Times New Roman" pitchFamily="18" charset="0"/>
                  </a:rPr>
                  <a:t>（</a:t>
                </a:r>
                <a:r>
                  <a:rPr kumimoji="1" lang="en-US" altLang="zh-CN">
                    <a:solidFill>
                      <a:srgbClr val="000000"/>
                    </a:solidFill>
                    <a:latin typeface="Times New Roman" pitchFamily="18" charset="0"/>
                  </a:rPr>
                  <a:t>z==0</a:t>
                </a:r>
                <a:r>
                  <a:rPr kumimoji="1" lang="zh-CN" altLang="en-US">
                    <a:solidFill>
                      <a:srgbClr val="000000"/>
                    </a:solidFill>
                    <a:latin typeface="Times New Roman" pitchFamily="18" charset="0"/>
                  </a:rPr>
                  <a:t>）</a:t>
                </a:r>
              </a:p>
            </p:txBody>
          </p:sp>
          <p:sp>
            <p:nvSpPr>
              <p:cNvPr id="58427" name="AutoShape 15"/>
              <p:cNvSpPr>
                <a:spLocks noChangeArrowheads="1"/>
              </p:cNvSpPr>
              <p:nvPr/>
            </p:nvSpPr>
            <p:spPr bwMode="auto">
              <a:xfrm>
                <a:off x="2056" y="2671"/>
                <a:ext cx="1660" cy="880"/>
              </a:xfrm>
              <a:prstGeom prst="flowChartDecision">
                <a:avLst/>
              </a:prstGeom>
              <a:solidFill>
                <a:srgbClr val="CCFFFF"/>
              </a:solidFill>
              <a:ln w="9525">
                <a:solidFill>
                  <a:srgbClr val="FF0000"/>
                </a:solidFill>
                <a:miter lim="800000"/>
                <a:headEnd/>
                <a:tailEnd/>
              </a:ln>
            </p:spPr>
            <p:txBody>
              <a:bodyPr/>
              <a:lstStyle/>
              <a:p>
                <a:pPr algn="ctr"/>
                <a:r>
                  <a:rPr kumimoji="1" lang="zh-CN" altLang="en-US" sz="2000">
                    <a:solidFill>
                      <a:srgbClr val="000000"/>
                    </a:solidFill>
                    <a:latin typeface="Times New Roman" pitchFamily="18" charset="0"/>
                  </a:rPr>
                  <a:t>（</a:t>
                </a:r>
                <a:r>
                  <a:rPr kumimoji="1" lang="en-US" altLang="zh-CN" sz="2000">
                    <a:solidFill>
                      <a:srgbClr val="000000"/>
                    </a:solidFill>
                    <a:latin typeface="Times New Roman" pitchFamily="18" charset="0"/>
                  </a:rPr>
                  <a:t>y==2</a:t>
                </a:r>
                <a:r>
                  <a:rPr kumimoji="1" lang="zh-CN" altLang="en-US" sz="2000">
                    <a:solidFill>
                      <a:srgbClr val="000000"/>
                    </a:solidFill>
                    <a:latin typeface="Times New Roman" pitchFamily="18" charset="0"/>
                  </a:rPr>
                  <a:t>）</a:t>
                </a:r>
                <a:r>
                  <a:rPr kumimoji="1" lang="en-US" altLang="zh-CN" sz="2000">
                    <a:solidFill>
                      <a:srgbClr val="000000"/>
                    </a:solidFill>
                    <a:latin typeface="Times New Roman" pitchFamily="18" charset="0"/>
                  </a:rPr>
                  <a:t>||</a:t>
                </a:r>
              </a:p>
              <a:p>
                <a:pPr algn="ctr"/>
                <a:r>
                  <a:rPr kumimoji="1" lang="zh-CN" altLang="en-US" sz="2000">
                    <a:solidFill>
                      <a:srgbClr val="000000"/>
                    </a:solidFill>
                    <a:latin typeface="Times New Roman" pitchFamily="18" charset="0"/>
                  </a:rPr>
                  <a:t>（</a:t>
                </a:r>
                <a:r>
                  <a:rPr kumimoji="1" lang="en-US" altLang="zh-CN" sz="2000">
                    <a:solidFill>
                      <a:srgbClr val="000000"/>
                    </a:solidFill>
                    <a:latin typeface="Times New Roman" pitchFamily="18" charset="0"/>
                  </a:rPr>
                  <a:t>x&gt;1</a:t>
                </a:r>
                <a:r>
                  <a:rPr kumimoji="1" lang="zh-CN" altLang="en-US" sz="2000">
                    <a:solidFill>
                      <a:srgbClr val="000000"/>
                    </a:solidFill>
                    <a:latin typeface="Times New Roman" pitchFamily="18" charset="0"/>
                  </a:rPr>
                  <a:t>）</a:t>
                </a:r>
              </a:p>
            </p:txBody>
          </p:sp>
          <p:sp>
            <p:nvSpPr>
              <p:cNvPr id="58428" name="Rectangle 16"/>
              <p:cNvSpPr>
                <a:spLocks noChangeArrowheads="1"/>
              </p:cNvSpPr>
              <p:nvPr/>
            </p:nvSpPr>
            <p:spPr bwMode="auto">
              <a:xfrm>
                <a:off x="4190" y="1681"/>
                <a:ext cx="829" cy="329"/>
              </a:xfrm>
              <a:prstGeom prst="rect">
                <a:avLst/>
              </a:prstGeom>
              <a:solidFill>
                <a:srgbClr val="CCFFFF"/>
              </a:solidFill>
              <a:ln w="9525">
                <a:solidFill>
                  <a:srgbClr val="FF0000"/>
                </a:solidFill>
                <a:miter lim="800000"/>
                <a:headEnd/>
                <a:tailEnd/>
              </a:ln>
            </p:spPr>
            <p:txBody>
              <a:bodyPr/>
              <a:lstStyle/>
              <a:p>
                <a:pPr algn="ctr"/>
                <a:r>
                  <a:rPr kumimoji="1" lang="en-US" altLang="zh-CN" sz="2400">
                    <a:solidFill>
                      <a:srgbClr val="000000"/>
                    </a:solidFill>
                    <a:latin typeface="Times New Roman" pitchFamily="18" charset="0"/>
                  </a:rPr>
                  <a:t>x = x / y</a:t>
                </a:r>
              </a:p>
            </p:txBody>
          </p:sp>
          <p:sp>
            <p:nvSpPr>
              <p:cNvPr id="58429" name="Rectangle 17"/>
              <p:cNvSpPr>
                <a:spLocks noChangeArrowheads="1"/>
              </p:cNvSpPr>
              <p:nvPr/>
            </p:nvSpPr>
            <p:spPr bwMode="auto">
              <a:xfrm>
                <a:off x="4190" y="2891"/>
                <a:ext cx="829" cy="329"/>
              </a:xfrm>
              <a:prstGeom prst="rect">
                <a:avLst/>
              </a:prstGeom>
              <a:solidFill>
                <a:srgbClr val="CCFFFF"/>
              </a:solidFill>
              <a:ln w="9525">
                <a:solidFill>
                  <a:srgbClr val="FF0000"/>
                </a:solidFill>
                <a:miter lim="800000"/>
                <a:headEnd/>
                <a:tailEnd/>
              </a:ln>
            </p:spPr>
            <p:txBody>
              <a:bodyPr/>
              <a:lstStyle/>
              <a:p>
                <a:pPr algn="ctr"/>
                <a:r>
                  <a:rPr kumimoji="1" lang="en-US" altLang="zh-CN" sz="2400">
                    <a:solidFill>
                      <a:srgbClr val="000000"/>
                    </a:solidFill>
                    <a:latin typeface="Times New Roman" pitchFamily="18" charset="0"/>
                  </a:rPr>
                  <a:t>x = x +1</a:t>
                </a:r>
              </a:p>
            </p:txBody>
          </p:sp>
          <p:sp>
            <p:nvSpPr>
              <p:cNvPr id="58430" name="Line 18"/>
              <p:cNvSpPr>
                <a:spLocks noChangeShapeType="1"/>
              </p:cNvSpPr>
              <p:nvPr/>
            </p:nvSpPr>
            <p:spPr bwMode="auto">
              <a:xfrm>
                <a:off x="2886" y="1131"/>
                <a:ext cx="0" cy="33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8431" name="Line 19"/>
              <p:cNvSpPr>
                <a:spLocks noChangeShapeType="1"/>
              </p:cNvSpPr>
              <p:nvPr/>
            </p:nvSpPr>
            <p:spPr bwMode="auto">
              <a:xfrm>
                <a:off x="3716" y="1901"/>
                <a:ext cx="47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432" name="Line 20"/>
              <p:cNvSpPr>
                <a:spLocks noChangeShapeType="1"/>
              </p:cNvSpPr>
              <p:nvPr/>
            </p:nvSpPr>
            <p:spPr bwMode="auto">
              <a:xfrm>
                <a:off x="2886" y="2341"/>
                <a:ext cx="0" cy="33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433" name="Line 21"/>
              <p:cNvSpPr>
                <a:spLocks noChangeShapeType="1"/>
              </p:cNvSpPr>
              <p:nvPr/>
            </p:nvSpPr>
            <p:spPr bwMode="auto">
              <a:xfrm>
                <a:off x="2886" y="3551"/>
                <a:ext cx="0" cy="33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434" name="Line 22"/>
              <p:cNvSpPr>
                <a:spLocks noChangeShapeType="1"/>
              </p:cNvSpPr>
              <p:nvPr/>
            </p:nvSpPr>
            <p:spPr bwMode="auto">
              <a:xfrm flipH="1">
                <a:off x="2886" y="2451"/>
                <a:ext cx="1659" cy="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435" name="Line 23"/>
              <p:cNvSpPr>
                <a:spLocks noChangeShapeType="1"/>
              </p:cNvSpPr>
              <p:nvPr/>
            </p:nvSpPr>
            <p:spPr bwMode="auto">
              <a:xfrm>
                <a:off x="4545" y="2011"/>
                <a:ext cx="0" cy="44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8436" name="Line 24"/>
              <p:cNvSpPr>
                <a:spLocks noChangeShapeType="1"/>
              </p:cNvSpPr>
              <p:nvPr/>
            </p:nvSpPr>
            <p:spPr bwMode="auto">
              <a:xfrm flipH="1">
                <a:off x="2886" y="3661"/>
                <a:ext cx="1659"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437" name="Line 25"/>
              <p:cNvSpPr>
                <a:spLocks noChangeShapeType="1"/>
              </p:cNvSpPr>
              <p:nvPr/>
            </p:nvSpPr>
            <p:spPr bwMode="auto">
              <a:xfrm>
                <a:off x="4545" y="3221"/>
                <a:ext cx="0" cy="44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438" name="Text Box 26"/>
              <p:cNvSpPr txBox="1">
                <a:spLocks noChangeArrowheads="1"/>
              </p:cNvSpPr>
              <p:nvPr/>
            </p:nvSpPr>
            <p:spPr bwMode="auto">
              <a:xfrm>
                <a:off x="3716" y="2781"/>
                <a:ext cx="355" cy="330"/>
              </a:xfrm>
              <a:prstGeom prst="rect">
                <a:avLst/>
              </a:prstGeom>
              <a:solidFill>
                <a:srgbClr val="CCFFFF"/>
              </a:solidFill>
              <a:ln w="9525">
                <a:solidFill>
                  <a:schemeClr val="tx1"/>
                </a:solidFill>
                <a:miter lim="800000"/>
                <a:headEnd/>
                <a:tailEnd/>
              </a:ln>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000">
                    <a:solidFill>
                      <a:srgbClr val="000000"/>
                    </a:solidFill>
                    <a:latin typeface="Times New Roman" pitchFamily="18" charset="0"/>
                    <a:ea typeface="宋体" pitchFamily="2" charset="-122"/>
                  </a:rPr>
                  <a:t>T</a:t>
                </a:r>
              </a:p>
            </p:txBody>
          </p:sp>
          <p:sp>
            <p:nvSpPr>
              <p:cNvPr id="58439" name="Line 27"/>
              <p:cNvSpPr>
                <a:spLocks noChangeShapeType="1"/>
              </p:cNvSpPr>
              <p:nvPr/>
            </p:nvSpPr>
            <p:spPr bwMode="auto">
              <a:xfrm>
                <a:off x="3716" y="3111"/>
                <a:ext cx="474"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8440" name="Text Box 28"/>
              <p:cNvSpPr txBox="1">
                <a:spLocks noChangeArrowheads="1"/>
              </p:cNvSpPr>
              <p:nvPr/>
            </p:nvSpPr>
            <p:spPr bwMode="auto">
              <a:xfrm>
                <a:off x="5103" y="1681"/>
                <a:ext cx="272"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c</a:t>
                </a:r>
              </a:p>
            </p:txBody>
          </p:sp>
          <p:sp>
            <p:nvSpPr>
              <p:cNvPr id="58441" name="Text Box 29"/>
              <p:cNvSpPr txBox="1">
                <a:spLocks noChangeArrowheads="1"/>
              </p:cNvSpPr>
              <p:nvPr/>
            </p:nvSpPr>
            <p:spPr bwMode="auto">
              <a:xfrm>
                <a:off x="5103" y="2891"/>
                <a:ext cx="272" cy="3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eaLnBrk="1" hangingPunct="1"/>
                <a:r>
                  <a:rPr kumimoji="1" lang="en-US" altLang="zh-CN" sz="2400">
                    <a:solidFill>
                      <a:srgbClr val="000000"/>
                    </a:solidFill>
                    <a:latin typeface="Times New Roman" pitchFamily="18" charset="0"/>
                    <a:ea typeface="宋体" pitchFamily="2" charset="-122"/>
                  </a:rPr>
                  <a:t>e</a:t>
                </a:r>
              </a:p>
            </p:txBody>
          </p:sp>
        </p:grpSp>
      </p:grpSp>
      <p:sp>
        <p:nvSpPr>
          <p:cNvPr id="428062" name="Text Box 30"/>
          <p:cNvSpPr txBox="1">
            <a:spLocks noChangeArrowheads="1"/>
          </p:cNvSpPr>
          <p:nvPr/>
        </p:nvSpPr>
        <p:spPr bwMode="auto">
          <a:xfrm>
            <a:off x="34925" y="2346325"/>
            <a:ext cx="1800225" cy="1778000"/>
          </a:xfrm>
          <a:prstGeom prst="rect">
            <a:avLst/>
          </a:prstGeom>
          <a:solidFill>
            <a:srgbClr val="CCFF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000">
                <a:solidFill>
                  <a:schemeClr val="bg2"/>
                </a:solidFill>
                <a:ea typeface="宋体" pitchFamily="2" charset="-122"/>
              </a:rPr>
              <a:t>① y&gt;1, z==0</a:t>
            </a:r>
          </a:p>
          <a:p>
            <a:pPr eaLnBrk="1" hangingPunct="1">
              <a:spcBef>
                <a:spcPct val="50000"/>
              </a:spcBef>
              <a:buClr>
                <a:srgbClr val="FF0000"/>
              </a:buClr>
              <a:buSzPct val="75000"/>
              <a:buFont typeface="Wingdings" pitchFamily="2" charset="2"/>
              <a:buNone/>
            </a:pPr>
            <a:r>
              <a:rPr lang="en-US" altLang="zh-CN" sz="2000">
                <a:solidFill>
                  <a:schemeClr val="bg2"/>
                </a:solidFill>
                <a:ea typeface="宋体" pitchFamily="2" charset="-122"/>
              </a:rPr>
              <a:t>② y&gt;1, z!=0</a:t>
            </a:r>
          </a:p>
          <a:p>
            <a:pPr eaLnBrk="1" hangingPunct="1">
              <a:spcBef>
                <a:spcPct val="50000"/>
              </a:spcBef>
              <a:buClr>
                <a:srgbClr val="FF0000"/>
              </a:buClr>
              <a:buSzPct val="75000"/>
              <a:buFont typeface="Wingdings" pitchFamily="2" charset="2"/>
              <a:buNone/>
            </a:pPr>
            <a:r>
              <a:rPr lang="en-US" altLang="zh-CN" sz="2000">
                <a:solidFill>
                  <a:schemeClr val="bg2"/>
                </a:solidFill>
                <a:ea typeface="宋体" pitchFamily="2" charset="-122"/>
              </a:rPr>
              <a:t>③ y&lt;=1, z==0</a:t>
            </a:r>
          </a:p>
          <a:p>
            <a:pPr eaLnBrk="1" hangingPunct="1">
              <a:spcBef>
                <a:spcPct val="50000"/>
              </a:spcBef>
              <a:buClr>
                <a:srgbClr val="FF0000"/>
              </a:buClr>
              <a:buSzPct val="75000"/>
              <a:buFont typeface="Wingdings" pitchFamily="2" charset="2"/>
              <a:buNone/>
            </a:pPr>
            <a:r>
              <a:rPr lang="en-US" altLang="en-US" sz="2000">
                <a:solidFill>
                  <a:schemeClr val="bg2"/>
                </a:solidFill>
                <a:ea typeface="宋体" pitchFamily="2" charset="-122"/>
              </a:rPr>
              <a:t>④</a:t>
            </a:r>
            <a:r>
              <a:rPr lang="en-US" altLang="zh-CN" sz="2000">
                <a:solidFill>
                  <a:schemeClr val="bg2"/>
                </a:solidFill>
                <a:ea typeface="宋体" pitchFamily="2" charset="-122"/>
              </a:rPr>
              <a:t> y&lt;=1, z!=0</a:t>
            </a:r>
          </a:p>
        </p:txBody>
      </p:sp>
      <p:sp>
        <p:nvSpPr>
          <p:cNvPr id="428063" name="Text Box 31"/>
          <p:cNvSpPr txBox="1">
            <a:spLocks noChangeArrowheads="1"/>
          </p:cNvSpPr>
          <p:nvPr/>
        </p:nvSpPr>
        <p:spPr bwMode="auto">
          <a:xfrm>
            <a:off x="34925" y="4437063"/>
            <a:ext cx="1873250" cy="1778000"/>
          </a:xfrm>
          <a:prstGeom prst="rect">
            <a:avLst/>
          </a:prstGeom>
          <a:solidFill>
            <a:srgbClr val="CCFF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000">
                <a:solidFill>
                  <a:schemeClr val="bg2"/>
                </a:solidFill>
                <a:ea typeface="宋体" pitchFamily="2" charset="-122"/>
              </a:rPr>
              <a:t>⑤ y==2, x&gt;1</a:t>
            </a:r>
          </a:p>
          <a:p>
            <a:pPr eaLnBrk="1" hangingPunct="1">
              <a:spcBef>
                <a:spcPct val="50000"/>
              </a:spcBef>
              <a:buClr>
                <a:srgbClr val="FF0000"/>
              </a:buClr>
              <a:buSzPct val="75000"/>
              <a:buFont typeface="Wingdings" pitchFamily="2" charset="2"/>
              <a:buNone/>
            </a:pPr>
            <a:r>
              <a:rPr lang="en-US" altLang="zh-CN" sz="2000">
                <a:solidFill>
                  <a:schemeClr val="bg2"/>
                </a:solidFill>
                <a:ea typeface="宋体" pitchFamily="2" charset="-122"/>
              </a:rPr>
              <a:t>⑥ y==2, x&lt;=1</a:t>
            </a:r>
          </a:p>
          <a:p>
            <a:pPr eaLnBrk="1" hangingPunct="1">
              <a:spcBef>
                <a:spcPct val="50000"/>
              </a:spcBef>
              <a:buClr>
                <a:srgbClr val="FF0000"/>
              </a:buClr>
              <a:buSzPct val="75000"/>
              <a:buFont typeface="Wingdings" pitchFamily="2" charset="2"/>
              <a:buNone/>
            </a:pPr>
            <a:r>
              <a:rPr lang="en-US" altLang="zh-CN" sz="2000">
                <a:solidFill>
                  <a:schemeClr val="bg2"/>
                </a:solidFill>
                <a:ea typeface="宋体" pitchFamily="2" charset="-122"/>
              </a:rPr>
              <a:t>⑦ y!=2, x&gt;1</a:t>
            </a:r>
          </a:p>
          <a:p>
            <a:pPr eaLnBrk="1" hangingPunct="1">
              <a:spcBef>
                <a:spcPct val="50000"/>
              </a:spcBef>
              <a:buClr>
                <a:srgbClr val="FF0000"/>
              </a:buClr>
              <a:buSzPct val="75000"/>
              <a:buFont typeface="Wingdings" pitchFamily="2" charset="2"/>
              <a:buNone/>
            </a:pPr>
            <a:r>
              <a:rPr lang="en-US" altLang="zh-CN" sz="2000">
                <a:solidFill>
                  <a:schemeClr val="bg2"/>
                </a:solidFill>
                <a:ea typeface="宋体" pitchFamily="2" charset="-122"/>
              </a:rPr>
              <a:t>⑧ y!=2, x&lt;=1</a:t>
            </a:r>
          </a:p>
        </p:txBody>
      </p:sp>
      <p:graphicFrame>
        <p:nvGraphicFramePr>
          <p:cNvPr id="428064" name="Group 32"/>
          <p:cNvGraphicFramePr>
            <a:graphicFrameLocks noGrp="1"/>
          </p:cNvGraphicFramePr>
          <p:nvPr>
            <p:ph/>
            <p:extLst>
              <p:ext uri="{D42A27DB-BD31-4B8C-83A1-F6EECF244321}">
                <p14:modId xmlns:p14="http://schemas.microsoft.com/office/powerpoint/2010/main" val="4050923942"/>
              </p:ext>
            </p:extLst>
          </p:nvPr>
        </p:nvGraphicFramePr>
        <p:xfrm>
          <a:off x="152400" y="0"/>
          <a:ext cx="8721725" cy="853402"/>
        </p:xfrm>
        <a:graphic>
          <a:graphicData uri="http://schemas.openxmlformats.org/drawingml/2006/table">
            <a:tbl>
              <a:tblPr/>
              <a:tblGrid>
                <a:gridCol w="1789112">
                  <a:extLst>
                    <a:ext uri="{9D8B030D-6E8A-4147-A177-3AD203B41FA5}">
                      <a16:colId xmlns:a16="http://schemas.microsoft.com/office/drawing/2014/main" val="20000"/>
                    </a:ext>
                  </a:extLst>
                </a:gridCol>
                <a:gridCol w="2747963">
                  <a:extLst>
                    <a:ext uri="{9D8B030D-6E8A-4147-A177-3AD203B41FA5}">
                      <a16:colId xmlns:a16="http://schemas.microsoft.com/office/drawing/2014/main" val="20001"/>
                    </a:ext>
                  </a:extLst>
                </a:gridCol>
                <a:gridCol w="2276475">
                  <a:extLst>
                    <a:ext uri="{9D8B030D-6E8A-4147-A177-3AD203B41FA5}">
                      <a16:colId xmlns:a16="http://schemas.microsoft.com/office/drawing/2014/main" val="20002"/>
                    </a:ext>
                  </a:extLst>
                </a:gridCol>
                <a:gridCol w="1908175">
                  <a:extLst>
                    <a:ext uri="{9D8B030D-6E8A-4147-A177-3AD203B41FA5}">
                      <a16:colId xmlns:a16="http://schemas.microsoft.com/office/drawing/2014/main" val="20003"/>
                    </a:ext>
                  </a:extLst>
                </a:gridCol>
              </a:tblGrid>
              <a:tr h="426701">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zh-CN" altLang="en-US" sz="2200" b="1" i="0" u="none" strike="noStrike" cap="none" normalizeH="0" baseline="0" dirty="0" smtClean="0">
                          <a:ln>
                            <a:noFill/>
                          </a:ln>
                          <a:solidFill>
                            <a:schemeClr val="bg2"/>
                          </a:solidFill>
                          <a:effectLst/>
                          <a:latin typeface="隶书" pitchFamily="49" charset="-122"/>
                          <a:ea typeface="微软雅黑" pitchFamily="34" charset="-122"/>
                        </a:rPr>
                        <a:t>测试用例</a:t>
                      </a:r>
                    </a:p>
                  </a:txBody>
                  <a:tcPr marT="45706" marB="457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zh-CN" altLang="en-US" sz="2200" b="1" i="0" u="none" strike="noStrike" cap="none" normalizeH="0" baseline="0" dirty="0" smtClean="0">
                          <a:ln>
                            <a:noFill/>
                          </a:ln>
                          <a:solidFill>
                            <a:schemeClr val="bg2"/>
                          </a:solidFill>
                          <a:effectLst/>
                          <a:latin typeface="隶书" pitchFamily="49" charset="-122"/>
                          <a:ea typeface="微软雅黑" pitchFamily="34" charset="-122"/>
                        </a:rPr>
                        <a:t>输入</a:t>
                      </a:r>
                    </a:p>
                  </a:txBody>
                  <a:tcPr marT="45706" marB="457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zh-CN" altLang="en-US" sz="2200" b="1" i="0" u="none" strike="noStrike" cap="none" normalizeH="0" baseline="0" smtClean="0">
                          <a:ln>
                            <a:noFill/>
                          </a:ln>
                          <a:solidFill>
                            <a:schemeClr val="bg2"/>
                          </a:solidFill>
                          <a:effectLst/>
                          <a:latin typeface="隶书" pitchFamily="49" charset="-122"/>
                          <a:ea typeface="微软雅黑" pitchFamily="34" charset="-122"/>
                        </a:rPr>
                        <a:t>预期输出</a:t>
                      </a:r>
                    </a:p>
                  </a:txBody>
                  <a:tcPr marT="45706" marB="457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zh-CN" altLang="en-US" sz="2200" b="1" i="0" u="none" strike="noStrike" cap="none" normalizeH="0" baseline="0" smtClean="0">
                          <a:ln>
                            <a:noFill/>
                          </a:ln>
                          <a:solidFill>
                            <a:schemeClr val="bg2"/>
                          </a:solidFill>
                          <a:effectLst/>
                          <a:latin typeface="隶书" pitchFamily="49" charset="-122"/>
                          <a:ea typeface="微软雅黑" pitchFamily="34" charset="-122"/>
                        </a:rPr>
                        <a:t>被测路径</a:t>
                      </a:r>
                    </a:p>
                  </a:txBody>
                  <a:tcPr marT="45706" marB="457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426701">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CASE8</a:t>
                      </a:r>
                    </a:p>
                  </a:txBody>
                  <a:tcPr marT="45706" marB="457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x=2</a:t>
                      </a:r>
                      <a:r>
                        <a:rPr kumimoji="0" lang="zh-CN" altLang="en-US" sz="22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y=2</a:t>
                      </a:r>
                      <a:r>
                        <a:rPr kumimoji="0" lang="zh-CN" altLang="en-US" sz="22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z=0 </a:t>
                      </a:r>
                    </a:p>
                  </a:txBody>
                  <a:tcPr marT="45706" marB="457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x=2 </a:t>
                      </a:r>
                    </a:p>
                  </a:txBody>
                  <a:tcPr marT="45706" marB="457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err="1" smtClean="0">
                          <a:ln>
                            <a:noFill/>
                          </a:ln>
                          <a:solidFill>
                            <a:schemeClr val="bg2"/>
                          </a:solidFill>
                          <a:effectLst/>
                          <a:latin typeface="隶书" pitchFamily="49" charset="-122"/>
                          <a:ea typeface="微软雅黑" pitchFamily="34" charset="-122"/>
                        </a:rPr>
                        <a:t>sacbed</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 </a:t>
                      </a:r>
                    </a:p>
                  </a:txBody>
                  <a:tcPr marT="45706" marB="457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bl>
          </a:graphicData>
        </a:graphic>
      </p:graphicFrame>
      <p:sp>
        <p:nvSpPr>
          <p:cNvPr id="428104" name="Text Box 72"/>
          <p:cNvSpPr txBox="1">
            <a:spLocks noChangeArrowheads="1"/>
          </p:cNvSpPr>
          <p:nvPr/>
        </p:nvSpPr>
        <p:spPr bwMode="auto">
          <a:xfrm>
            <a:off x="1871663" y="2357438"/>
            <a:ext cx="1944687" cy="1778000"/>
          </a:xfrm>
          <a:prstGeom prst="rect">
            <a:avLst/>
          </a:prstGeom>
          <a:solidFill>
            <a:srgbClr val="99CC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000">
                <a:solidFill>
                  <a:srgbClr val="0000CC"/>
                </a:solidFill>
                <a:ea typeface="宋体" pitchFamily="2" charset="-122"/>
              </a:rPr>
              <a:t>aC1</a:t>
            </a:r>
            <a:r>
              <a:rPr lang="en-US" altLang="zh-CN" sz="2000">
                <a:solidFill>
                  <a:schemeClr val="bg2"/>
                </a:solidFill>
                <a:ea typeface="宋体" pitchFamily="2" charset="-122"/>
              </a:rPr>
              <a:t>: T,</a:t>
            </a:r>
            <a:r>
              <a:rPr lang="en-US" altLang="zh-CN" sz="2000">
                <a:solidFill>
                  <a:schemeClr val="tx1"/>
                </a:solidFill>
                <a:ea typeface="宋体" pitchFamily="2" charset="-122"/>
              </a:rPr>
              <a:t> </a:t>
            </a:r>
            <a:r>
              <a:rPr lang="en-US" altLang="zh-CN" sz="2000">
                <a:solidFill>
                  <a:srgbClr val="0000CC"/>
                </a:solidFill>
                <a:ea typeface="宋体" pitchFamily="2" charset="-122"/>
              </a:rPr>
              <a:t>aC2</a:t>
            </a:r>
            <a:r>
              <a:rPr lang="en-US" altLang="zh-CN" sz="2000">
                <a:solidFill>
                  <a:schemeClr val="bg2"/>
                </a:solidFill>
                <a:ea typeface="宋体" pitchFamily="2" charset="-122"/>
              </a:rPr>
              <a:t>: T</a:t>
            </a:r>
          </a:p>
          <a:p>
            <a:pPr eaLnBrk="1" hangingPunct="1">
              <a:spcBef>
                <a:spcPct val="50000"/>
              </a:spcBef>
              <a:buClr>
                <a:srgbClr val="FF0000"/>
              </a:buClr>
              <a:buSzPct val="75000"/>
              <a:buFont typeface="Wingdings" pitchFamily="2" charset="2"/>
              <a:buNone/>
            </a:pPr>
            <a:r>
              <a:rPr lang="en-US" altLang="zh-CN" sz="2000">
                <a:solidFill>
                  <a:srgbClr val="0000CC"/>
                </a:solidFill>
                <a:ea typeface="宋体" pitchFamily="2" charset="-122"/>
              </a:rPr>
              <a:t>aC1</a:t>
            </a:r>
            <a:r>
              <a:rPr lang="en-US" altLang="zh-CN" sz="2000">
                <a:solidFill>
                  <a:schemeClr val="bg2"/>
                </a:solidFill>
                <a:ea typeface="宋体" pitchFamily="2" charset="-122"/>
              </a:rPr>
              <a:t>: T,</a:t>
            </a:r>
            <a:r>
              <a:rPr lang="en-US" altLang="zh-CN" sz="2000">
                <a:solidFill>
                  <a:schemeClr val="tx1"/>
                </a:solidFill>
                <a:ea typeface="宋体" pitchFamily="2" charset="-122"/>
              </a:rPr>
              <a:t> </a:t>
            </a:r>
            <a:r>
              <a:rPr lang="en-US" altLang="zh-CN" sz="2000">
                <a:solidFill>
                  <a:srgbClr val="0000CC"/>
                </a:solidFill>
                <a:ea typeface="宋体" pitchFamily="2" charset="-122"/>
              </a:rPr>
              <a:t>aC2</a:t>
            </a:r>
            <a:r>
              <a:rPr lang="en-US" altLang="zh-CN" sz="2000">
                <a:solidFill>
                  <a:schemeClr val="bg2"/>
                </a:solidFill>
                <a:ea typeface="宋体" pitchFamily="2" charset="-122"/>
              </a:rPr>
              <a:t>: F</a:t>
            </a:r>
          </a:p>
          <a:p>
            <a:pPr eaLnBrk="1" hangingPunct="1">
              <a:spcBef>
                <a:spcPct val="50000"/>
              </a:spcBef>
              <a:buClr>
                <a:srgbClr val="FF0000"/>
              </a:buClr>
              <a:buSzPct val="75000"/>
              <a:buFont typeface="Wingdings" pitchFamily="2" charset="2"/>
              <a:buNone/>
            </a:pPr>
            <a:r>
              <a:rPr lang="en-US" altLang="zh-CN" sz="2000">
                <a:solidFill>
                  <a:srgbClr val="0000CC"/>
                </a:solidFill>
                <a:ea typeface="宋体" pitchFamily="2" charset="-122"/>
              </a:rPr>
              <a:t>aC1</a:t>
            </a:r>
            <a:r>
              <a:rPr lang="en-US" altLang="zh-CN" sz="2000">
                <a:solidFill>
                  <a:schemeClr val="bg2"/>
                </a:solidFill>
                <a:ea typeface="宋体" pitchFamily="2" charset="-122"/>
              </a:rPr>
              <a:t>: F,</a:t>
            </a:r>
            <a:r>
              <a:rPr lang="en-US" altLang="zh-CN" sz="2000">
                <a:solidFill>
                  <a:schemeClr val="tx1"/>
                </a:solidFill>
                <a:ea typeface="宋体" pitchFamily="2" charset="-122"/>
              </a:rPr>
              <a:t> </a:t>
            </a:r>
            <a:r>
              <a:rPr lang="en-US" altLang="zh-CN" sz="2000">
                <a:solidFill>
                  <a:srgbClr val="0000CC"/>
                </a:solidFill>
                <a:ea typeface="宋体" pitchFamily="2" charset="-122"/>
              </a:rPr>
              <a:t>aC2</a:t>
            </a:r>
            <a:r>
              <a:rPr lang="en-US" altLang="zh-CN" sz="2000">
                <a:solidFill>
                  <a:schemeClr val="bg2"/>
                </a:solidFill>
                <a:ea typeface="宋体" pitchFamily="2" charset="-122"/>
              </a:rPr>
              <a:t>: T</a:t>
            </a:r>
          </a:p>
          <a:p>
            <a:pPr eaLnBrk="1" hangingPunct="1">
              <a:spcBef>
                <a:spcPct val="50000"/>
              </a:spcBef>
              <a:buClr>
                <a:srgbClr val="FF0000"/>
              </a:buClr>
              <a:buSzPct val="75000"/>
              <a:buFont typeface="Wingdings" pitchFamily="2" charset="2"/>
              <a:buNone/>
            </a:pPr>
            <a:r>
              <a:rPr lang="en-US" altLang="zh-CN" sz="2000">
                <a:solidFill>
                  <a:srgbClr val="0000CC"/>
                </a:solidFill>
                <a:ea typeface="宋体" pitchFamily="2" charset="-122"/>
              </a:rPr>
              <a:t>aC1</a:t>
            </a:r>
            <a:r>
              <a:rPr lang="en-US" altLang="zh-CN" sz="2000">
                <a:solidFill>
                  <a:schemeClr val="bg2"/>
                </a:solidFill>
                <a:ea typeface="宋体" pitchFamily="2" charset="-122"/>
              </a:rPr>
              <a:t>: F,</a:t>
            </a:r>
            <a:r>
              <a:rPr lang="en-US" altLang="zh-CN" sz="2000">
                <a:solidFill>
                  <a:schemeClr val="tx1"/>
                </a:solidFill>
                <a:ea typeface="宋体" pitchFamily="2" charset="-122"/>
              </a:rPr>
              <a:t> </a:t>
            </a:r>
            <a:r>
              <a:rPr lang="en-US" altLang="zh-CN" sz="2000">
                <a:solidFill>
                  <a:srgbClr val="0000CC"/>
                </a:solidFill>
                <a:ea typeface="宋体" pitchFamily="2" charset="-122"/>
              </a:rPr>
              <a:t>aC2</a:t>
            </a:r>
            <a:r>
              <a:rPr lang="en-US" altLang="zh-CN" sz="2000">
                <a:solidFill>
                  <a:schemeClr val="bg2"/>
                </a:solidFill>
                <a:ea typeface="宋体" pitchFamily="2" charset="-122"/>
              </a:rPr>
              <a:t>: F</a:t>
            </a:r>
          </a:p>
        </p:txBody>
      </p:sp>
      <p:sp>
        <p:nvSpPr>
          <p:cNvPr id="428105" name="Text Box 73"/>
          <p:cNvSpPr txBox="1">
            <a:spLocks noChangeArrowheads="1"/>
          </p:cNvSpPr>
          <p:nvPr/>
        </p:nvSpPr>
        <p:spPr bwMode="auto">
          <a:xfrm>
            <a:off x="1979613" y="4373563"/>
            <a:ext cx="1944687" cy="1778000"/>
          </a:xfrm>
          <a:prstGeom prst="rect">
            <a:avLst/>
          </a:prstGeom>
          <a:solidFill>
            <a:srgbClr val="99CCFF"/>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000">
                <a:solidFill>
                  <a:srgbClr val="0000CC"/>
                </a:solidFill>
                <a:ea typeface="宋体" pitchFamily="2" charset="-122"/>
              </a:rPr>
              <a:t>bC1</a:t>
            </a:r>
            <a:r>
              <a:rPr lang="en-US" altLang="zh-CN" sz="2000">
                <a:solidFill>
                  <a:schemeClr val="bg2"/>
                </a:solidFill>
                <a:ea typeface="宋体" pitchFamily="2" charset="-122"/>
              </a:rPr>
              <a:t>: T,</a:t>
            </a:r>
            <a:r>
              <a:rPr lang="en-US" altLang="zh-CN" sz="2000">
                <a:solidFill>
                  <a:schemeClr val="tx1"/>
                </a:solidFill>
                <a:ea typeface="宋体" pitchFamily="2" charset="-122"/>
              </a:rPr>
              <a:t> </a:t>
            </a:r>
            <a:r>
              <a:rPr lang="en-US" altLang="zh-CN" sz="2000">
                <a:solidFill>
                  <a:srgbClr val="0000CC"/>
                </a:solidFill>
                <a:ea typeface="宋体" pitchFamily="2" charset="-122"/>
              </a:rPr>
              <a:t>bC2</a:t>
            </a:r>
            <a:r>
              <a:rPr lang="en-US" altLang="zh-CN" sz="2000">
                <a:solidFill>
                  <a:schemeClr val="bg2"/>
                </a:solidFill>
                <a:ea typeface="宋体" pitchFamily="2" charset="-122"/>
              </a:rPr>
              <a:t>: T</a:t>
            </a:r>
          </a:p>
          <a:p>
            <a:pPr eaLnBrk="1" hangingPunct="1">
              <a:spcBef>
                <a:spcPct val="50000"/>
              </a:spcBef>
              <a:buClr>
                <a:srgbClr val="FF0000"/>
              </a:buClr>
              <a:buSzPct val="75000"/>
              <a:buFont typeface="Wingdings" pitchFamily="2" charset="2"/>
              <a:buNone/>
            </a:pPr>
            <a:r>
              <a:rPr lang="en-US" altLang="zh-CN" sz="2000">
                <a:solidFill>
                  <a:srgbClr val="0000CC"/>
                </a:solidFill>
                <a:ea typeface="宋体" pitchFamily="2" charset="-122"/>
              </a:rPr>
              <a:t>bC1</a:t>
            </a:r>
            <a:r>
              <a:rPr lang="en-US" altLang="zh-CN" sz="2000">
                <a:solidFill>
                  <a:schemeClr val="bg2"/>
                </a:solidFill>
                <a:ea typeface="宋体" pitchFamily="2" charset="-122"/>
              </a:rPr>
              <a:t>: T,</a:t>
            </a:r>
            <a:r>
              <a:rPr lang="en-US" altLang="zh-CN" sz="2000">
                <a:solidFill>
                  <a:schemeClr val="tx1"/>
                </a:solidFill>
                <a:ea typeface="宋体" pitchFamily="2" charset="-122"/>
              </a:rPr>
              <a:t> </a:t>
            </a:r>
            <a:r>
              <a:rPr lang="en-US" altLang="zh-CN" sz="2000">
                <a:solidFill>
                  <a:srgbClr val="0000CC"/>
                </a:solidFill>
                <a:ea typeface="宋体" pitchFamily="2" charset="-122"/>
              </a:rPr>
              <a:t>bC2</a:t>
            </a:r>
            <a:r>
              <a:rPr lang="en-US" altLang="zh-CN" sz="2000">
                <a:solidFill>
                  <a:schemeClr val="bg2"/>
                </a:solidFill>
                <a:ea typeface="宋体" pitchFamily="2" charset="-122"/>
              </a:rPr>
              <a:t>: F</a:t>
            </a:r>
          </a:p>
          <a:p>
            <a:pPr eaLnBrk="1" hangingPunct="1">
              <a:spcBef>
                <a:spcPct val="50000"/>
              </a:spcBef>
              <a:buClr>
                <a:srgbClr val="FF0000"/>
              </a:buClr>
              <a:buSzPct val="75000"/>
              <a:buFont typeface="Wingdings" pitchFamily="2" charset="2"/>
              <a:buNone/>
            </a:pPr>
            <a:r>
              <a:rPr lang="en-US" altLang="zh-CN" sz="2000">
                <a:solidFill>
                  <a:srgbClr val="0000CC"/>
                </a:solidFill>
                <a:ea typeface="宋体" pitchFamily="2" charset="-122"/>
              </a:rPr>
              <a:t>bC1</a:t>
            </a:r>
            <a:r>
              <a:rPr lang="en-US" altLang="zh-CN" sz="2000">
                <a:solidFill>
                  <a:schemeClr val="bg2"/>
                </a:solidFill>
                <a:ea typeface="宋体" pitchFamily="2" charset="-122"/>
              </a:rPr>
              <a:t>: F,</a:t>
            </a:r>
            <a:r>
              <a:rPr lang="en-US" altLang="zh-CN" sz="2000">
                <a:solidFill>
                  <a:schemeClr val="tx1"/>
                </a:solidFill>
                <a:ea typeface="宋体" pitchFamily="2" charset="-122"/>
              </a:rPr>
              <a:t> </a:t>
            </a:r>
            <a:r>
              <a:rPr lang="en-US" altLang="zh-CN" sz="2000">
                <a:solidFill>
                  <a:srgbClr val="0000CC"/>
                </a:solidFill>
                <a:ea typeface="宋体" pitchFamily="2" charset="-122"/>
              </a:rPr>
              <a:t>bC2</a:t>
            </a:r>
            <a:r>
              <a:rPr lang="en-US" altLang="zh-CN" sz="2000">
                <a:solidFill>
                  <a:schemeClr val="bg2"/>
                </a:solidFill>
                <a:ea typeface="宋体" pitchFamily="2" charset="-122"/>
              </a:rPr>
              <a:t>: T</a:t>
            </a:r>
          </a:p>
          <a:p>
            <a:pPr eaLnBrk="1" hangingPunct="1">
              <a:spcBef>
                <a:spcPct val="50000"/>
              </a:spcBef>
              <a:buClr>
                <a:srgbClr val="FF0000"/>
              </a:buClr>
              <a:buSzPct val="75000"/>
              <a:buFont typeface="Wingdings" pitchFamily="2" charset="2"/>
              <a:buNone/>
            </a:pPr>
            <a:r>
              <a:rPr lang="en-US" altLang="zh-CN" sz="2000">
                <a:solidFill>
                  <a:srgbClr val="0000CC"/>
                </a:solidFill>
                <a:ea typeface="宋体" pitchFamily="2" charset="-122"/>
              </a:rPr>
              <a:t>bC1</a:t>
            </a:r>
            <a:r>
              <a:rPr lang="en-US" altLang="zh-CN" sz="2000">
                <a:solidFill>
                  <a:schemeClr val="bg2"/>
                </a:solidFill>
                <a:ea typeface="宋体" pitchFamily="2" charset="-122"/>
              </a:rPr>
              <a:t>: F, </a:t>
            </a:r>
            <a:r>
              <a:rPr lang="en-US" altLang="zh-CN" sz="2000">
                <a:solidFill>
                  <a:srgbClr val="0000CC"/>
                </a:solidFill>
                <a:ea typeface="宋体" pitchFamily="2" charset="-122"/>
              </a:rPr>
              <a:t>bC2</a:t>
            </a:r>
            <a:r>
              <a:rPr lang="en-US" altLang="zh-CN" sz="2000">
                <a:solidFill>
                  <a:schemeClr val="bg2"/>
                </a:solidFill>
                <a:ea typeface="宋体" pitchFamily="2" charset="-122"/>
              </a:rPr>
              <a:t>: F</a:t>
            </a:r>
          </a:p>
        </p:txBody>
      </p:sp>
      <p:sp>
        <p:nvSpPr>
          <p:cNvPr id="43" name="爆炸形 1 42"/>
          <p:cNvSpPr/>
          <p:nvPr/>
        </p:nvSpPr>
        <p:spPr bwMode="auto">
          <a:xfrm>
            <a:off x="3799913" y="2376690"/>
            <a:ext cx="5094974" cy="2212773"/>
          </a:xfrm>
          <a:prstGeom prst="irregularSeal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zh-CN" altLang="en-US" sz="2400" dirty="0" smtClean="0">
                <a:solidFill>
                  <a:srgbClr val="FF0000"/>
                </a:solidFill>
                <a:latin typeface="华文琥珀" pitchFamily="2" charset="-122"/>
                <a:ea typeface="华文琥珀" pitchFamily="2" charset="-122"/>
              </a:rPr>
              <a:t>条件组合覆盖一定能判定覆盖吗？</a:t>
            </a:r>
            <a:endParaRPr lang="zh-CN" altLang="en-US" sz="2400" dirty="0">
              <a:solidFill>
                <a:srgbClr val="FF0000"/>
              </a:solidFill>
              <a:latin typeface="华文琥珀" pitchFamily="2" charset="-122"/>
              <a:ea typeface="华文琥珀" pitchFamily="2" charset="-122"/>
            </a:endParaRPr>
          </a:p>
        </p:txBody>
      </p:sp>
      <p:sp>
        <p:nvSpPr>
          <p:cNvPr id="44" name="爆炸形 1 43"/>
          <p:cNvSpPr/>
          <p:nvPr/>
        </p:nvSpPr>
        <p:spPr bwMode="auto">
          <a:xfrm>
            <a:off x="3857704" y="2467495"/>
            <a:ext cx="5094974" cy="2212773"/>
          </a:xfrm>
          <a:prstGeom prst="irregularSeal1">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zh-CN" altLang="en-US" sz="2400" dirty="0" smtClean="0">
                <a:solidFill>
                  <a:srgbClr val="FF0000"/>
                </a:solidFill>
                <a:latin typeface="华文琥珀" pitchFamily="2" charset="-122"/>
                <a:ea typeface="华文琥珀" pitchFamily="2" charset="-122"/>
              </a:rPr>
              <a:t>这个测试用例测试了几条路径？</a:t>
            </a:r>
            <a:endParaRPr lang="zh-CN" altLang="en-US" sz="2400" dirty="0">
              <a:solidFill>
                <a:srgbClr val="FF0000"/>
              </a:solidFill>
              <a:latin typeface="华文琥珀" pitchFamily="2" charset="-122"/>
              <a:ea typeface="华文琥珀"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1405495753"/>
              </p:ext>
            </p:extLst>
          </p:nvPr>
        </p:nvGraphicFramePr>
        <p:xfrm>
          <a:off x="152399" y="838268"/>
          <a:ext cx="8721725" cy="426701"/>
        </p:xfrm>
        <a:graphic>
          <a:graphicData uri="http://schemas.openxmlformats.org/drawingml/2006/table">
            <a:tbl>
              <a:tblPr/>
              <a:tblGrid>
                <a:gridCol w="1789112">
                  <a:extLst>
                    <a:ext uri="{9D8B030D-6E8A-4147-A177-3AD203B41FA5}">
                      <a16:colId xmlns:a16="http://schemas.microsoft.com/office/drawing/2014/main" val="1669059099"/>
                    </a:ext>
                  </a:extLst>
                </a:gridCol>
                <a:gridCol w="2747963">
                  <a:extLst>
                    <a:ext uri="{9D8B030D-6E8A-4147-A177-3AD203B41FA5}">
                      <a16:colId xmlns:a16="http://schemas.microsoft.com/office/drawing/2014/main" val="2539640157"/>
                    </a:ext>
                  </a:extLst>
                </a:gridCol>
                <a:gridCol w="2276475">
                  <a:extLst>
                    <a:ext uri="{9D8B030D-6E8A-4147-A177-3AD203B41FA5}">
                      <a16:colId xmlns:a16="http://schemas.microsoft.com/office/drawing/2014/main" val="1286417301"/>
                    </a:ext>
                  </a:extLst>
                </a:gridCol>
                <a:gridCol w="1908175">
                  <a:extLst>
                    <a:ext uri="{9D8B030D-6E8A-4147-A177-3AD203B41FA5}">
                      <a16:colId xmlns:a16="http://schemas.microsoft.com/office/drawing/2014/main" val="3611766479"/>
                    </a:ext>
                  </a:extLst>
                </a:gridCol>
              </a:tblGrid>
              <a:tr h="426701">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CASE9</a:t>
                      </a:r>
                    </a:p>
                  </a:txBody>
                  <a:tcPr marT="45706" marB="457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x=1</a:t>
                      </a:r>
                      <a:r>
                        <a:rPr kumimoji="0" lang="zh-CN" altLang="en-US" sz="22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y=2</a:t>
                      </a:r>
                      <a:r>
                        <a:rPr kumimoji="0" lang="zh-CN" altLang="en-US" sz="22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z=1 </a:t>
                      </a:r>
                    </a:p>
                  </a:txBody>
                  <a:tcPr marT="45706" marB="457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x=2 </a:t>
                      </a:r>
                    </a:p>
                  </a:txBody>
                  <a:tcPr marT="45706" marB="457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err="1" smtClean="0">
                          <a:ln>
                            <a:noFill/>
                          </a:ln>
                          <a:solidFill>
                            <a:schemeClr val="bg2"/>
                          </a:solidFill>
                          <a:effectLst/>
                          <a:latin typeface="隶书" pitchFamily="49" charset="-122"/>
                          <a:ea typeface="微软雅黑" pitchFamily="34" charset="-122"/>
                        </a:rPr>
                        <a:t>sabed</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 </a:t>
                      </a:r>
                    </a:p>
                  </a:txBody>
                  <a:tcPr marT="45706" marB="457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73807570"/>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056139884"/>
              </p:ext>
            </p:extLst>
          </p:nvPr>
        </p:nvGraphicFramePr>
        <p:xfrm>
          <a:off x="173830" y="1242005"/>
          <a:ext cx="8721725" cy="426701"/>
        </p:xfrm>
        <a:graphic>
          <a:graphicData uri="http://schemas.openxmlformats.org/drawingml/2006/table">
            <a:tbl>
              <a:tblPr/>
              <a:tblGrid>
                <a:gridCol w="1789112">
                  <a:extLst>
                    <a:ext uri="{9D8B030D-6E8A-4147-A177-3AD203B41FA5}">
                      <a16:colId xmlns:a16="http://schemas.microsoft.com/office/drawing/2014/main" val="4250042145"/>
                    </a:ext>
                  </a:extLst>
                </a:gridCol>
                <a:gridCol w="2747963">
                  <a:extLst>
                    <a:ext uri="{9D8B030D-6E8A-4147-A177-3AD203B41FA5}">
                      <a16:colId xmlns:a16="http://schemas.microsoft.com/office/drawing/2014/main" val="2135261304"/>
                    </a:ext>
                  </a:extLst>
                </a:gridCol>
                <a:gridCol w="2276475">
                  <a:extLst>
                    <a:ext uri="{9D8B030D-6E8A-4147-A177-3AD203B41FA5}">
                      <a16:colId xmlns:a16="http://schemas.microsoft.com/office/drawing/2014/main" val="3984795017"/>
                    </a:ext>
                  </a:extLst>
                </a:gridCol>
                <a:gridCol w="1908175">
                  <a:extLst>
                    <a:ext uri="{9D8B030D-6E8A-4147-A177-3AD203B41FA5}">
                      <a16:colId xmlns:a16="http://schemas.microsoft.com/office/drawing/2014/main" val="323197922"/>
                    </a:ext>
                  </a:extLst>
                </a:gridCol>
              </a:tblGrid>
              <a:tr h="426701">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CASE10</a:t>
                      </a:r>
                    </a:p>
                  </a:txBody>
                  <a:tcPr marT="45706" marB="457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x=2</a:t>
                      </a:r>
                      <a:r>
                        <a:rPr kumimoji="0" lang="zh-CN" altLang="en-US" sz="22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y=1</a:t>
                      </a:r>
                      <a:r>
                        <a:rPr kumimoji="0" lang="zh-CN" altLang="en-US" sz="22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z=0 </a:t>
                      </a:r>
                    </a:p>
                  </a:txBody>
                  <a:tcPr marT="45706" marB="457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x=3 </a:t>
                      </a:r>
                    </a:p>
                  </a:txBody>
                  <a:tcPr marT="45706" marB="457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err="1" smtClean="0">
                          <a:ln>
                            <a:noFill/>
                          </a:ln>
                          <a:solidFill>
                            <a:schemeClr val="bg2"/>
                          </a:solidFill>
                          <a:effectLst/>
                          <a:latin typeface="隶书" pitchFamily="49" charset="-122"/>
                          <a:ea typeface="微软雅黑" pitchFamily="34" charset="-122"/>
                        </a:rPr>
                        <a:t>sabed</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 </a:t>
                      </a:r>
                    </a:p>
                  </a:txBody>
                  <a:tcPr marT="45706" marB="457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650742820"/>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606207681"/>
              </p:ext>
            </p:extLst>
          </p:nvPr>
        </p:nvGraphicFramePr>
        <p:xfrm>
          <a:off x="152398" y="1676446"/>
          <a:ext cx="8721725" cy="426795"/>
        </p:xfrm>
        <a:graphic>
          <a:graphicData uri="http://schemas.openxmlformats.org/drawingml/2006/table">
            <a:tbl>
              <a:tblPr/>
              <a:tblGrid>
                <a:gridCol w="1789112">
                  <a:extLst>
                    <a:ext uri="{9D8B030D-6E8A-4147-A177-3AD203B41FA5}">
                      <a16:colId xmlns:a16="http://schemas.microsoft.com/office/drawing/2014/main" val="2330473504"/>
                    </a:ext>
                  </a:extLst>
                </a:gridCol>
                <a:gridCol w="2747963">
                  <a:extLst>
                    <a:ext uri="{9D8B030D-6E8A-4147-A177-3AD203B41FA5}">
                      <a16:colId xmlns:a16="http://schemas.microsoft.com/office/drawing/2014/main" val="2969344187"/>
                    </a:ext>
                  </a:extLst>
                </a:gridCol>
                <a:gridCol w="2276475">
                  <a:extLst>
                    <a:ext uri="{9D8B030D-6E8A-4147-A177-3AD203B41FA5}">
                      <a16:colId xmlns:a16="http://schemas.microsoft.com/office/drawing/2014/main" val="3696955820"/>
                    </a:ext>
                  </a:extLst>
                </a:gridCol>
                <a:gridCol w="1908175">
                  <a:extLst>
                    <a:ext uri="{9D8B030D-6E8A-4147-A177-3AD203B41FA5}">
                      <a16:colId xmlns:a16="http://schemas.microsoft.com/office/drawing/2014/main" val="4293290453"/>
                    </a:ext>
                  </a:extLst>
                </a:gridCol>
              </a:tblGrid>
              <a:tr h="426795">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CASE11</a:t>
                      </a:r>
                    </a:p>
                  </a:txBody>
                  <a:tcPr marT="45706" marB="45706"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x=1</a:t>
                      </a:r>
                      <a:r>
                        <a:rPr kumimoji="0" lang="zh-CN" altLang="en-US" sz="22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y=1</a:t>
                      </a:r>
                      <a:r>
                        <a:rPr kumimoji="0" lang="zh-CN" altLang="en-US" sz="2200" b="1" i="0" u="none" strike="noStrike" cap="none" normalizeH="0" baseline="0" dirty="0" smtClean="0">
                          <a:ln>
                            <a:noFill/>
                          </a:ln>
                          <a:solidFill>
                            <a:schemeClr val="bg2"/>
                          </a:solidFill>
                          <a:effectLst/>
                          <a:latin typeface="隶书" pitchFamily="49" charset="-122"/>
                          <a:ea typeface="微软雅黑" pitchFamily="34" charset="-122"/>
                        </a:rPr>
                        <a:t>，</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z=1 </a:t>
                      </a:r>
                    </a:p>
                  </a:txBody>
                  <a:tcPr marT="45706" marB="457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x=1  </a:t>
                      </a:r>
                    </a:p>
                  </a:txBody>
                  <a:tcPr marT="45706" marB="45706"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
                          <a:srgbClr val="FF0000"/>
                        </a:buClr>
                        <a:buSzPct val="75000"/>
                        <a:buFont typeface="Wingdings" pitchFamily="2" charset="2"/>
                        <a:buNone/>
                        <a:tabLst/>
                      </a:pPr>
                      <a:r>
                        <a:rPr kumimoji="0" lang="en-US" altLang="zh-CN" sz="2200" b="1" i="0" u="none" strike="noStrike" cap="none" normalizeH="0" baseline="0" dirty="0" err="1" smtClean="0">
                          <a:ln>
                            <a:noFill/>
                          </a:ln>
                          <a:solidFill>
                            <a:schemeClr val="bg2"/>
                          </a:solidFill>
                          <a:effectLst/>
                          <a:latin typeface="隶书" pitchFamily="49" charset="-122"/>
                          <a:ea typeface="微软雅黑" pitchFamily="34" charset="-122"/>
                        </a:rPr>
                        <a:t>sabd</a:t>
                      </a:r>
                      <a:r>
                        <a:rPr kumimoji="0" lang="en-US" altLang="zh-CN" sz="2200" b="1" i="0" u="none" strike="noStrike" cap="none" normalizeH="0" baseline="0" dirty="0" smtClean="0">
                          <a:ln>
                            <a:noFill/>
                          </a:ln>
                          <a:solidFill>
                            <a:schemeClr val="bg2"/>
                          </a:solidFill>
                          <a:effectLst/>
                          <a:latin typeface="隶书" pitchFamily="49" charset="-122"/>
                          <a:ea typeface="微软雅黑" pitchFamily="34" charset="-122"/>
                        </a:rPr>
                        <a:t> </a:t>
                      </a:r>
                    </a:p>
                  </a:txBody>
                  <a:tcPr marT="45706" marB="45706"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29589085"/>
                  </a:ext>
                </a:extLst>
              </a:tr>
            </a:tbl>
          </a:graphicData>
        </a:graphic>
      </p:graphicFrame>
      <p:sp>
        <p:nvSpPr>
          <p:cNvPr id="428101" name="Text Box 69"/>
          <p:cNvSpPr txBox="1">
            <a:spLocks noChangeArrowheads="1"/>
          </p:cNvSpPr>
          <p:nvPr/>
        </p:nvSpPr>
        <p:spPr bwMode="auto">
          <a:xfrm>
            <a:off x="8062913" y="816290"/>
            <a:ext cx="1081087" cy="427037"/>
          </a:xfrm>
          <a:prstGeom prst="rect">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a:solidFill>
                  <a:schemeClr val="bg2"/>
                </a:solidFill>
                <a:ea typeface="宋体" pitchFamily="2" charset="-122"/>
              </a:rPr>
              <a:t>a</a:t>
            </a:r>
            <a:r>
              <a:rPr lang="zh-CN" altLang="en-US" sz="2200">
                <a:solidFill>
                  <a:schemeClr val="bg2"/>
                </a:solidFill>
                <a:ea typeface="宋体" pitchFamily="2" charset="-122"/>
              </a:rPr>
              <a:t>假</a:t>
            </a:r>
            <a:r>
              <a:rPr lang="en-US" altLang="zh-CN" sz="2200">
                <a:solidFill>
                  <a:schemeClr val="bg2"/>
                </a:solidFill>
                <a:ea typeface="宋体" pitchFamily="2" charset="-122"/>
              </a:rPr>
              <a:t>b</a:t>
            </a:r>
            <a:r>
              <a:rPr lang="zh-CN" altLang="en-US" sz="2200">
                <a:solidFill>
                  <a:schemeClr val="bg2"/>
                </a:solidFill>
                <a:ea typeface="宋体" pitchFamily="2" charset="-122"/>
              </a:rPr>
              <a:t>真</a:t>
            </a:r>
          </a:p>
        </p:txBody>
      </p:sp>
      <p:sp>
        <p:nvSpPr>
          <p:cNvPr id="428102" name="Text Box 70"/>
          <p:cNvSpPr txBox="1">
            <a:spLocks noChangeArrowheads="1"/>
          </p:cNvSpPr>
          <p:nvPr/>
        </p:nvSpPr>
        <p:spPr bwMode="auto">
          <a:xfrm>
            <a:off x="8062913" y="1209990"/>
            <a:ext cx="1081087" cy="427037"/>
          </a:xfrm>
          <a:prstGeom prst="rect">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a:solidFill>
                  <a:schemeClr val="bg2"/>
                </a:solidFill>
                <a:ea typeface="宋体" pitchFamily="2" charset="-122"/>
              </a:rPr>
              <a:t>a</a:t>
            </a:r>
            <a:r>
              <a:rPr lang="zh-CN" altLang="en-US" sz="2200">
                <a:solidFill>
                  <a:schemeClr val="bg2"/>
                </a:solidFill>
                <a:ea typeface="宋体" pitchFamily="2" charset="-122"/>
              </a:rPr>
              <a:t>假</a:t>
            </a:r>
            <a:r>
              <a:rPr lang="en-US" altLang="zh-CN" sz="2200">
                <a:solidFill>
                  <a:schemeClr val="bg2"/>
                </a:solidFill>
                <a:ea typeface="宋体" pitchFamily="2" charset="-122"/>
              </a:rPr>
              <a:t>b</a:t>
            </a:r>
            <a:r>
              <a:rPr lang="zh-CN" altLang="en-US" sz="2200">
                <a:solidFill>
                  <a:schemeClr val="bg2"/>
                </a:solidFill>
                <a:ea typeface="宋体" pitchFamily="2" charset="-122"/>
              </a:rPr>
              <a:t>真</a:t>
            </a:r>
          </a:p>
        </p:txBody>
      </p:sp>
      <p:sp>
        <p:nvSpPr>
          <p:cNvPr id="428103" name="Text Box 71"/>
          <p:cNvSpPr txBox="1">
            <a:spLocks noChangeArrowheads="1"/>
          </p:cNvSpPr>
          <p:nvPr/>
        </p:nvSpPr>
        <p:spPr bwMode="auto">
          <a:xfrm>
            <a:off x="8077200" y="1598927"/>
            <a:ext cx="1081088" cy="427038"/>
          </a:xfrm>
          <a:prstGeom prst="rect">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zh-CN" altLang="zh-CN" sz="2200" dirty="0">
                <a:solidFill>
                  <a:schemeClr val="bg2"/>
                </a:solidFill>
                <a:ea typeface="宋体" pitchFamily="2" charset="-122"/>
              </a:rPr>
              <a:t>a假b假</a:t>
            </a:r>
            <a:endParaRPr lang="zh-CN" altLang="en-US" sz="2200" dirty="0">
              <a:solidFill>
                <a:schemeClr val="bg2"/>
              </a:solidFill>
              <a:ea typeface="宋体" pitchFamily="2" charset="-122"/>
            </a:endParaRPr>
          </a:p>
        </p:txBody>
      </p:sp>
      <p:sp>
        <p:nvSpPr>
          <p:cNvPr id="428100" name="Text Box 68"/>
          <p:cNvSpPr txBox="1">
            <a:spLocks noChangeArrowheads="1"/>
          </p:cNvSpPr>
          <p:nvPr/>
        </p:nvSpPr>
        <p:spPr bwMode="auto">
          <a:xfrm>
            <a:off x="8062913" y="404813"/>
            <a:ext cx="1081087" cy="427037"/>
          </a:xfrm>
          <a:prstGeom prst="rect">
            <a:avLst/>
          </a:prstGeom>
          <a:solidFill>
            <a:srgbClr val="00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dirty="0">
                <a:solidFill>
                  <a:schemeClr val="bg2"/>
                </a:solidFill>
                <a:ea typeface="宋体" pitchFamily="2" charset="-122"/>
              </a:rPr>
              <a:t>a</a:t>
            </a:r>
            <a:r>
              <a:rPr lang="zh-CN" altLang="en-US" sz="2200" dirty="0">
                <a:solidFill>
                  <a:schemeClr val="bg2"/>
                </a:solidFill>
                <a:ea typeface="宋体" pitchFamily="2" charset="-122"/>
              </a:rPr>
              <a:t>真</a:t>
            </a:r>
            <a:r>
              <a:rPr lang="en-US" altLang="zh-CN" sz="2200" dirty="0">
                <a:solidFill>
                  <a:schemeClr val="bg2"/>
                </a:solidFill>
                <a:ea typeface="宋体" pitchFamily="2" charset="-122"/>
              </a:rPr>
              <a:t>b</a:t>
            </a:r>
            <a:r>
              <a:rPr lang="zh-CN" altLang="en-US" sz="2200" dirty="0">
                <a:solidFill>
                  <a:schemeClr val="bg2"/>
                </a:solidFill>
                <a:ea typeface="宋体" pitchFamily="2" charset="-122"/>
              </a:rPr>
              <a:t>真</a:t>
            </a:r>
          </a:p>
        </p:txBody>
      </p:sp>
      <p:sp>
        <p:nvSpPr>
          <p:cNvPr id="428096" name="Text Box 64"/>
          <p:cNvSpPr txBox="1">
            <a:spLocks noChangeArrowheads="1"/>
          </p:cNvSpPr>
          <p:nvPr/>
        </p:nvSpPr>
        <p:spPr bwMode="auto">
          <a:xfrm>
            <a:off x="5831710" y="413939"/>
            <a:ext cx="1081088" cy="427037"/>
          </a:xfrm>
          <a:prstGeom prst="rect">
            <a:avLst/>
          </a:prstGeom>
          <a:solidFill>
            <a:srgbClr val="CC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en-US" altLang="zh-CN" sz="2200">
                <a:solidFill>
                  <a:schemeClr val="tx1"/>
                </a:solidFill>
                <a:ea typeface="宋体" pitchFamily="2" charset="-122"/>
              </a:rPr>
              <a:t>①</a:t>
            </a:r>
            <a:r>
              <a:rPr lang="zh-CN" altLang="en-US" sz="2200">
                <a:solidFill>
                  <a:schemeClr val="tx1"/>
                </a:solidFill>
                <a:ea typeface="宋体" pitchFamily="2" charset="-122"/>
              </a:rPr>
              <a:t>和⑤</a:t>
            </a:r>
          </a:p>
        </p:txBody>
      </p:sp>
      <p:sp>
        <p:nvSpPr>
          <p:cNvPr id="428097" name="Text Box 65"/>
          <p:cNvSpPr txBox="1">
            <a:spLocks noChangeArrowheads="1"/>
          </p:cNvSpPr>
          <p:nvPr/>
        </p:nvSpPr>
        <p:spPr bwMode="auto">
          <a:xfrm>
            <a:off x="5831710" y="840976"/>
            <a:ext cx="1081088" cy="427038"/>
          </a:xfrm>
          <a:prstGeom prst="rect">
            <a:avLst/>
          </a:prstGeom>
          <a:solidFill>
            <a:srgbClr val="CC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zh-CN" altLang="zh-CN" sz="2200">
                <a:solidFill>
                  <a:schemeClr val="tx1"/>
                </a:solidFill>
                <a:ea typeface="宋体" pitchFamily="2" charset="-122"/>
              </a:rPr>
              <a:t>②</a:t>
            </a:r>
            <a:r>
              <a:rPr lang="zh-CN" altLang="en-US" sz="2200">
                <a:solidFill>
                  <a:schemeClr val="tx1"/>
                </a:solidFill>
                <a:ea typeface="宋体" pitchFamily="2" charset="-122"/>
              </a:rPr>
              <a:t>和⑥</a:t>
            </a:r>
          </a:p>
        </p:txBody>
      </p:sp>
      <p:sp>
        <p:nvSpPr>
          <p:cNvPr id="428098" name="Text Box 66"/>
          <p:cNvSpPr txBox="1">
            <a:spLocks noChangeArrowheads="1"/>
          </p:cNvSpPr>
          <p:nvPr/>
        </p:nvSpPr>
        <p:spPr bwMode="auto">
          <a:xfrm>
            <a:off x="5831710" y="1258489"/>
            <a:ext cx="1081088" cy="427037"/>
          </a:xfrm>
          <a:prstGeom prst="rect">
            <a:avLst/>
          </a:prstGeom>
          <a:solidFill>
            <a:srgbClr val="CC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zh-CN" altLang="zh-CN" sz="2200">
                <a:solidFill>
                  <a:schemeClr val="tx1"/>
                </a:solidFill>
                <a:ea typeface="宋体" pitchFamily="2" charset="-122"/>
              </a:rPr>
              <a:t>③</a:t>
            </a:r>
            <a:r>
              <a:rPr lang="zh-CN" altLang="en-US" sz="2200">
                <a:solidFill>
                  <a:schemeClr val="tx1"/>
                </a:solidFill>
                <a:ea typeface="宋体" pitchFamily="2" charset="-122"/>
              </a:rPr>
              <a:t>和⑦</a:t>
            </a:r>
          </a:p>
        </p:txBody>
      </p:sp>
      <p:sp>
        <p:nvSpPr>
          <p:cNvPr id="428099" name="Text Box 67"/>
          <p:cNvSpPr txBox="1">
            <a:spLocks noChangeArrowheads="1"/>
          </p:cNvSpPr>
          <p:nvPr/>
        </p:nvSpPr>
        <p:spPr bwMode="auto">
          <a:xfrm>
            <a:off x="5831710" y="1685526"/>
            <a:ext cx="1081088" cy="427038"/>
          </a:xfrm>
          <a:prstGeom prst="rect">
            <a:avLst/>
          </a:prstGeom>
          <a:solidFill>
            <a:srgbClr val="CC99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Clr>
                <a:srgbClr val="FF0000"/>
              </a:buClr>
              <a:buSzPct val="75000"/>
              <a:buFont typeface="Wingdings" pitchFamily="2" charset="2"/>
              <a:buNone/>
            </a:pPr>
            <a:r>
              <a:rPr lang="zh-CN" altLang="zh-CN" sz="2200">
                <a:solidFill>
                  <a:schemeClr val="tx1"/>
                </a:solidFill>
                <a:ea typeface="宋体" pitchFamily="2" charset="-122"/>
              </a:rPr>
              <a:t>④</a:t>
            </a:r>
            <a:r>
              <a:rPr lang="zh-CN" altLang="en-US" sz="2200">
                <a:solidFill>
                  <a:schemeClr val="tx1"/>
                </a:solidFill>
                <a:ea typeface="宋体" pitchFamily="2" charset="-122"/>
              </a:rPr>
              <a:t>和⑧</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8104"/>
                                        </p:tgtEl>
                                        <p:attrNameLst>
                                          <p:attrName>style.visibility</p:attrName>
                                        </p:attrNameLst>
                                      </p:cBhvr>
                                      <p:to>
                                        <p:strVal val="visible"/>
                                      </p:to>
                                    </p:set>
                                    <p:animEffect transition="in" filter="blinds(horizontal)">
                                      <p:cBhvr>
                                        <p:cTn id="7" dur="500"/>
                                        <p:tgtEl>
                                          <p:spTgt spid="42810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8105"/>
                                        </p:tgtEl>
                                        <p:attrNameLst>
                                          <p:attrName>style.visibility</p:attrName>
                                        </p:attrNameLst>
                                      </p:cBhvr>
                                      <p:to>
                                        <p:strVal val="visible"/>
                                      </p:to>
                                    </p:set>
                                    <p:animEffect transition="in" filter="blinds(horizontal)">
                                      <p:cBhvr>
                                        <p:cTn id="12" dur="500"/>
                                        <p:tgtEl>
                                          <p:spTgt spid="42810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8062"/>
                                        </p:tgtEl>
                                        <p:attrNameLst>
                                          <p:attrName>style.visibility</p:attrName>
                                        </p:attrNameLst>
                                      </p:cBhvr>
                                      <p:to>
                                        <p:strVal val="visible"/>
                                      </p:to>
                                    </p:set>
                                    <p:animEffect transition="in" filter="blinds(horizontal)">
                                      <p:cBhvr>
                                        <p:cTn id="17" dur="500"/>
                                        <p:tgtEl>
                                          <p:spTgt spid="4280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8063"/>
                                        </p:tgtEl>
                                        <p:attrNameLst>
                                          <p:attrName>style.visibility</p:attrName>
                                        </p:attrNameLst>
                                      </p:cBhvr>
                                      <p:to>
                                        <p:strVal val="visible"/>
                                      </p:to>
                                    </p:set>
                                    <p:animEffect transition="in" filter="blinds(horizontal)">
                                      <p:cBhvr>
                                        <p:cTn id="22" dur="500"/>
                                        <p:tgtEl>
                                          <p:spTgt spid="4280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28064"/>
                                        </p:tgtEl>
                                        <p:attrNameLst>
                                          <p:attrName>style.visibility</p:attrName>
                                        </p:attrNameLst>
                                      </p:cBhvr>
                                      <p:to>
                                        <p:strVal val="visible"/>
                                      </p:to>
                                    </p:set>
                                    <p:animEffect transition="in" filter="blinds(horizontal)">
                                      <p:cBhvr>
                                        <p:cTn id="27" dur="500"/>
                                        <p:tgtEl>
                                          <p:spTgt spid="42806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28096"/>
                                        </p:tgtEl>
                                        <p:attrNameLst>
                                          <p:attrName>style.visibility</p:attrName>
                                        </p:attrNameLst>
                                      </p:cBhvr>
                                      <p:to>
                                        <p:strVal val="visible"/>
                                      </p:to>
                                    </p:set>
                                    <p:animEffect transition="in" filter="blinds(horizontal)">
                                      <p:cBhvr>
                                        <p:cTn id="44" dur="500"/>
                                        <p:tgtEl>
                                          <p:spTgt spid="42809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28097"/>
                                        </p:tgtEl>
                                        <p:attrNameLst>
                                          <p:attrName>style.visibility</p:attrName>
                                        </p:attrNameLst>
                                      </p:cBhvr>
                                      <p:to>
                                        <p:strVal val="visible"/>
                                      </p:to>
                                    </p:set>
                                    <p:animEffect transition="in" filter="blinds(horizontal)">
                                      <p:cBhvr>
                                        <p:cTn id="49" dur="500"/>
                                        <p:tgtEl>
                                          <p:spTgt spid="42809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428098"/>
                                        </p:tgtEl>
                                        <p:attrNameLst>
                                          <p:attrName>style.visibility</p:attrName>
                                        </p:attrNameLst>
                                      </p:cBhvr>
                                      <p:to>
                                        <p:strVal val="visible"/>
                                      </p:to>
                                    </p:set>
                                    <p:animEffect transition="in" filter="blinds(horizontal)">
                                      <p:cBhvr>
                                        <p:cTn id="54" dur="500"/>
                                        <p:tgtEl>
                                          <p:spTgt spid="42809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28099"/>
                                        </p:tgtEl>
                                        <p:attrNameLst>
                                          <p:attrName>style.visibility</p:attrName>
                                        </p:attrNameLst>
                                      </p:cBhvr>
                                      <p:to>
                                        <p:strVal val="visible"/>
                                      </p:to>
                                    </p:set>
                                    <p:animEffect transition="in" filter="blinds(horizontal)">
                                      <p:cBhvr>
                                        <p:cTn id="59" dur="500"/>
                                        <p:tgtEl>
                                          <p:spTgt spid="428099"/>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ppt_x"/>
                                          </p:val>
                                        </p:tav>
                                        <p:tav tm="100000">
                                          <p:val>
                                            <p:strVal val="#ppt_x"/>
                                          </p:val>
                                        </p:tav>
                                      </p:tavLst>
                                    </p:anim>
                                    <p:anim calcmode="lin" valueType="num">
                                      <p:cBhvr additive="base">
                                        <p:cTn id="6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43"/>
                                        </p:tgtEl>
                                      </p:cBhvr>
                                    </p:animEffect>
                                    <p:set>
                                      <p:cBhvr>
                                        <p:cTn id="70" dur="1" fill="hold">
                                          <p:stCondLst>
                                            <p:cond delay="499"/>
                                          </p:stCondLst>
                                        </p:cTn>
                                        <p:tgtEl>
                                          <p:spTgt spid="4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additive="base">
                                        <p:cTn id="75" dur="500" fill="hold"/>
                                        <p:tgtEl>
                                          <p:spTgt spid="44"/>
                                        </p:tgtEl>
                                        <p:attrNameLst>
                                          <p:attrName>ppt_x</p:attrName>
                                        </p:attrNameLst>
                                      </p:cBhvr>
                                      <p:tavLst>
                                        <p:tav tm="0">
                                          <p:val>
                                            <p:strVal val="#ppt_x"/>
                                          </p:val>
                                        </p:tav>
                                        <p:tav tm="100000">
                                          <p:val>
                                            <p:strVal val="#ppt_x"/>
                                          </p:val>
                                        </p:tav>
                                      </p:tavLst>
                                    </p:anim>
                                    <p:anim calcmode="lin" valueType="num">
                                      <p:cBhvr additive="base">
                                        <p:cTn id="7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44"/>
                                        </p:tgtEl>
                                      </p:cBhvr>
                                    </p:animEffect>
                                    <p:set>
                                      <p:cBhvr>
                                        <p:cTn id="81" dur="1" fill="hold">
                                          <p:stCondLst>
                                            <p:cond delay="499"/>
                                          </p:stCondLst>
                                        </p:cTn>
                                        <p:tgtEl>
                                          <p:spTgt spid="44"/>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428100"/>
                                        </p:tgtEl>
                                        <p:attrNameLst>
                                          <p:attrName>style.visibility</p:attrName>
                                        </p:attrNameLst>
                                      </p:cBhvr>
                                      <p:to>
                                        <p:strVal val="visible"/>
                                      </p:to>
                                    </p:set>
                                    <p:animEffect transition="in" filter="blinds(horizontal)">
                                      <p:cBhvr>
                                        <p:cTn id="86" dur="500"/>
                                        <p:tgtEl>
                                          <p:spTgt spid="42810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28101"/>
                                        </p:tgtEl>
                                        <p:attrNameLst>
                                          <p:attrName>style.visibility</p:attrName>
                                        </p:attrNameLst>
                                      </p:cBhvr>
                                      <p:to>
                                        <p:strVal val="visible"/>
                                      </p:to>
                                    </p:set>
                                    <p:animEffect transition="in" filter="blinds(horizontal)">
                                      <p:cBhvr>
                                        <p:cTn id="91" dur="500"/>
                                        <p:tgtEl>
                                          <p:spTgt spid="428101"/>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428102"/>
                                        </p:tgtEl>
                                        <p:attrNameLst>
                                          <p:attrName>style.visibility</p:attrName>
                                        </p:attrNameLst>
                                      </p:cBhvr>
                                      <p:to>
                                        <p:strVal val="visible"/>
                                      </p:to>
                                    </p:set>
                                    <p:animEffect transition="in" filter="blinds(horizontal)">
                                      <p:cBhvr>
                                        <p:cTn id="96" dur="500"/>
                                        <p:tgtEl>
                                          <p:spTgt spid="428102"/>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28103"/>
                                        </p:tgtEl>
                                        <p:attrNameLst>
                                          <p:attrName>style.visibility</p:attrName>
                                        </p:attrNameLst>
                                      </p:cBhvr>
                                      <p:to>
                                        <p:strVal val="visible"/>
                                      </p:to>
                                    </p:set>
                                    <p:animEffect transition="in" filter="blinds(horizontal)">
                                      <p:cBhvr>
                                        <p:cTn id="101" dur="500"/>
                                        <p:tgtEl>
                                          <p:spTgt spid="428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62" grpId="0" animBg="1"/>
      <p:bldP spid="428063" grpId="0" animBg="1"/>
      <p:bldP spid="428104" grpId="0" animBg="1"/>
      <p:bldP spid="428105" grpId="0" animBg="1"/>
      <p:bldP spid="43" grpId="0" animBg="1"/>
      <p:bldP spid="43" grpId="1" animBg="1"/>
      <p:bldP spid="44" grpId="0" animBg="1"/>
      <p:bldP spid="44" grpId="1" animBg="1"/>
      <p:bldP spid="428101" grpId="0" animBg="1"/>
      <p:bldP spid="428102" grpId="0" animBg="1"/>
      <p:bldP spid="428103" grpId="0" animBg="1"/>
      <p:bldP spid="428100" grpId="0" animBg="1"/>
      <p:bldP spid="428096" grpId="0" animBg="1"/>
      <p:bldP spid="428097" grpId="0" animBg="1"/>
      <p:bldP spid="428098" grpId="0" animBg="1"/>
      <p:bldP spid="42809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AutoShape 2"/>
          <p:cNvSpPr>
            <a:spLocks noGrp="1" noChangeArrowheads="1"/>
          </p:cNvSpPr>
          <p:nvPr>
            <p:ph type="title"/>
          </p:nvPr>
        </p:nvSpPr>
        <p:spPr>
          <a:xfrm>
            <a:off x="457200" y="609600"/>
            <a:ext cx="8229600" cy="609600"/>
          </a:xfrm>
        </p:spPr>
        <p:txBody>
          <a:bodyPr/>
          <a:lstStyle/>
          <a:p>
            <a:pPr>
              <a:defRPr/>
            </a:pPr>
            <a:r>
              <a:rPr lang="zh-CN" altLang="en-US" dirty="0" smtClean="0"/>
              <a:t>条件组合覆盖</a:t>
            </a:r>
          </a:p>
        </p:txBody>
      </p:sp>
      <p:sp>
        <p:nvSpPr>
          <p:cNvPr id="429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dirty="0" smtClean="0"/>
              <a:t>【</a:t>
            </a:r>
            <a:r>
              <a:rPr lang="zh-CN" altLang="en-US" dirty="0" smtClean="0"/>
              <a:t>优点</a:t>
            </a:r>
            <a:r>
              <a:rPr lang="en-US" altLang="zh-CN" dirty="0" smtClean="0"/>
              <a:t>】</a:t>
            </a:r>
            <a:r>
              <a:rPr lang="zh-CN" altLang="en-US" dirty="0" smtClean="0"/>
              <a:t>条件组合覆盖准则</a:t>
            </a:r>
            <a:r>
              <a:rPr lang="zh-CN" altLang="en-US" dirty="0" smtClean="0">
                <a:solidFill>
                  <a:srgbClr val="FF0000"/>
                </a:solidFill>
              </a:rPr>
              <a:t>满足</a:t>
            </a:r>
            <a:r>
              <a:rPr lang="zh-CN" altLang="en-US" dirty="0" smtClean="0"/>
              <a:t>语句覆盖、判定覆盖、条件覆盖和判定</a:t>
            </a:r>
            <a:r>
              <a:rPr lang="en-US" altLang="zh-CN" dirty="0" smtClean="0"/>
              <a:t>/</a:t>
            </a:r>
            <a:r>
              <a:rPr lang="zh-CN" altLang="en-US" dirty="0" smtClean="0"/>
              <a:t>条件覆盖准则。</a:t>
            </a:r>
          </a:p>
          <a:p>
            <a:r>
              <a:rPr lang="en-US" altLang="zh-CN" dirty="0" smtClean="0"/>
              <a:t>【</a:t>
            </a:r>
            <a:r>
              <a:rPr lang="zh-CN" altLang="en-US" dirty="0" smtClean="0"/>
              <a:t>缺点</a:t>
            </a:r>
            <a:r>
              <a:rPr lang="en-US" altLang="zh-CN" dirty="0" smtClean="0"/>
              <a:t>】</a:t>
            </a:r>
            <a:r>
              <a:rPr lang="zh-CN" altLang="en-US" dirty="0" smtClean="0"/>
              <a:t>线性地增加了测试用例的数量。</a:t>
            </a:r>
          </a:p>
          <a:p>
            <a:r>
              <a:rPr lang="zh-CN" altLang="en-US" dirty="0" smtClean="0"/>
              <a:t>条件组合覆盖</a:t>
            </a:r>
            <a:r>
              <a:rPr lang="zh-CN" altLang="en-US" dirty="0" smtClean="0">
                <a:solidFill>
                  <a:srgbClr val="FF0000"/>
                </a:solidFill>
              </a:rPr>
              <a:t>并不能</a:t>
            </a:r>
            <a:r>
              <a:rPr lang="zh-CN" altLang="en-US" dirty="0" smtClean="0"/>
              <a:t>覆盖程序中的每一条路径。</a:t>
            </a:r>
          </a:p>
          <a:p>
            <a:pPr lvl="1"/>
            <a:r>
              <a:rPr lang="zh-CN" altLang="en-US" dirty="0" smtClean="0"/>
              <a:t>示例中的</a:t>
            </a:r>
            <a:r>
              <a:rPr lang="zh-CN" altLang="en-US" dirty="0" smtClean="0">
                <a:latin typeface="微软雅黑" pitchFamily="34" charset="-122"/>
              </a:rPr>
              <a:t>“</a:t>
            </a:r>
            <a:r>
              <a:rPr lang="en-US" altLang="zh-CN" dirty="0" smtClean="0">
                <a:solidFill>
                  <a:srgbClr val="FF0000"/>
                </a:solidFill>
              </a:rPr>
              <a:t>a</a:t>
            </a:r>
            <a:r>
              <a:rPr lang="zh-CN" altLang="en-US" dirty="0" smtClean="0">
                <a:solidFill>
                  <a:srgbClr val="FF0000"/>
                </a:solidFill>
              </a:rPr>
              <a:t>真</a:t>
            </a:r>
            <a:r>
              <a:rPr lang="en-US" altLang="zh-CN" dirty="0" smtClean="0">
                <a:solidFill>
                  <a:srgbClr val="FF0000"/>
                </a:solidFill>
              </a:rPr>
              <a:t>b</a:t>
            </a:r>
            <a:r>
              <a:rPr lang="zh-CN" altLang="en-US" dirty="0" smtClean="0">
                <a:solidFill>
                  <a:srgbClr val="FF0000"/>
                </a:solidFill>
              </a:rPr>
              <a:t>假</a:t>
            </a:r>
            <a:r>
              <a:rPr lang="zh-CN" altLang="en-US" dirty="0" smtClean="0">
                <a:latin typeface="微软雅黑" pitchFamily="34" charset="-122"/>
              </a:rPr>
              <a:t>”</a:t>
            </a:r>
            <a:r>
              <a:rPr lang="zh-CN" altLang="en-US" dirty="0" smtClean="0"/>
              <a:t>未覆盖！</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29059">
                                            <p:txEl>
                                              <p:pRg st="2" end="2"/>
                                            </p:txEl>
                                          </p:spTgt>
                                        </p:tgtEl>
                                        <p:attrNameLst>
                                          <p:attrName>style.visibility</p:attrName>
                                        </p:attrNameLst>
                                      </p:cBhvr>
                                      <p:to>
                                        <p:strVal val="visible"/>
                                      </p:to>
                                    </p:set>
                                    <p:animEffect transition="in" filter="blinds(horizontal)">
                                      <p:cBhvr>
                                        <p:cTn id="7" dur="500"/>
                                        <p:tgtEl>
                                          <p:spTgt spid="42905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29059">
                                            <p:txEl>
                                              <p:pRg st="3" end="3"/>
                                            </p:txEl>
                                          </p:spTgt>
                                        </p:tgtEl>
                                        <p:attrNameLst>
                                          <p:attrName>style.visibility</p:attrName>
                                        </p:attrNameLst>
                                      </p:cBhvr>
                                      <p:to>
                                        <p:strVal val="visible"/>
                                      </p:to>
                                    </p:set>
                                    <p:animEffect transition="in" filter="blinds(horizontal)">
                                      <p:cBhvr>
                                        <p:cTn id="12" dur="500"/>
                                        <p:tgtEl>
                                          <p:spTgt spid="429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AutoShape 2"/>
          <p:cNvSpPr>
            <a:spLocks noGrp="1" noChangeArrowheads="1"/>
          </p:cNvSpPr>
          <p:nvPr>
            <p:ph type="title"/>
          </p:nvPr>
        </p:nvSpPr>
        <p:spPr>
          <a:xfrm>
            <a:off x="457200" y="609600"/>
            <a:ext cx="8229600" cy="609600"/>
          </a:xfrm>
        </p:spPr>
        <p:txBody>
          <a:bodyPr/>
          <a:lstStyle/>
          <a:p>
            <a:pPr>
              <a:defRPr/>
            </a:pPr>
            <a:r>
              <a:rPr lang="zh-CN" altLang="en-US" dirty="0" smtClean="0"/>
              <a:t>修正的条件</a:t>
            </a:r>
            <a:r>
              <a:rPr lang="en-US" altLang="zh-CN" dirty="0" smtClean="0"/>
              <a:t>/</a:t>
            </a:r>
            <a:r>
              <a:rPr lang="zh-CN" altLang="en-US" dirty="0" smtClean="0"/>
              <a:t>判定覆盖</a:t>
            </a:r>
          </a:p>
        </p:txBody>
      </p:sp>
      <p:sp>
        <p:nvSpPr>
          <p:cNvPr id="60419" name="Rectangle 3"/>
          <p:cNvSpPr txBox="1">
            <a:spLocks noChangeArrowheads="1"/>
          </p:cNvSpPr>
          <p:nvPr/>
        </p:nvSpPr>
        <p:spPr bwMode="auto">
          <a:xfrm>
            <a:off x="304799" y="1539875"/>
            <a:ext cx="80549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nSpc>
                <a:spcPct val="125000"/>
              </a:lnSpc>
              <a:spcBef>
                <a:spcPct val="20000"/>
              </a:spcBef>
              <a:buSzPct val="80000"/>
              <a:buFont typeface="Wingdings" pitchFamily="2" charset="2"/>
              <a:buChar char="l"/>
            </a:pPr>
            <a:r>
              <a:rPr lang="zh-CN" altLang="en-US" sz="2400" dirty="0">
                <a:solidFill>
                  <a:schemeClr val="bg2"/>
                </a:solidFill>
                <a:latin typeface="Times New Roman" pitchFamily="18" charset="0"/>
                <a:ea typeface="宋体" pitchFamily="2" charset="-122"/>
              </a:rPr>
              <a:t>修正的条件</a:t>
            </a:r>
            <a:r>
              <a:rPr lang="en-US" altLang="zh-CN" sz="2400" dirty="0">
                <a:solidFill>
                  <a:schemeClr val="bg2"/>
                </a:solidFill>
                <a:latin typeface="Times New Roman" pitchFamily="18" charset="0"/>
                <a:ea typeface="宋体" pitchFamily="2" charset="-122"/>
              </a:rPr>
              <a:t>/</a:t>
            </a:r>
            <a:r>
              <a:rPr lang="zh-CN" altLang="en-US" sz="2400" dirty="0">
                <a:solidFill>
                  <a:schemeClr val="bg2"/>
                </a:solidFill>
                <a:latin typeface="Times New Roman" pitchFamily="18" charset="0"/>
                <a:ea typeface="宋体" pitchFamily="2" charset="-122"/>
              </a:rPr>
              <a:t>判定覆盖方法要求在一个程序中</a:t>
            </a:r>
            <a:r>
              <a:rPr lang="zh-CN" altLang="en-US" sz="2400" dirty="0">
                <a:solidFill>
                  <a:srgbClr val="FF0000"/>
                </a:solidFill>
                <a:latin typeface="Times New Roman" pitchFamily="18" charset="0"/>
                <a:ea typeface="宋体" pitchFamily="2" charset="-122"/>
              </a:rPr>
              <a:t>每一种输入输出</a:t>
            </a:r>
            <a:r>
              <a:rPr lang="zh-CN" altLang="en-US" sz="2400" dirty="0">
                <a:solidFill>
                  <a:schemeClr val="bg2"/>
                </a:solidFill>
                <a:latin typeface="Times New Roman" pitchFamily="18" charset="0"/>
                <a:ea typeface="宋体" pitchFamily="2" charset="-122"/>
              </a:rPr>
              <a:t>至少得出现一次；</a:t>
            </a:r>
            <a:endParaRPr lang="en-US" altLang="zh-CN" sz="2400" dirty="0">
              <a:solidFill>
                <a:schemeClr val="bg2"/>
              </a:solidFill>
              <a:latin typeface="Times New Roman" pitchFamily="18" charset="0"/>
              <a:ea typeface="宋体" pitchFamily="2" charset="-122"/>
            </a:endParaRPr>
          </a:p>
          <a:p>
            <a:pPr>
              <a:lnSpc>
                <a:spcPct val="125000"/>
              </a:lnSpc>
              <a:spcBef>
                <a:spcPct val="20000"/>
              </a:spcBef>
              <a:buSzPct val="80000"/>
              <a:buFont typeface="Wingdings" pitchFamily="2" charset="2"/>
              <a:buChar char="l"/>
            </a:pPr>
            <a:r>
              <a:rPr lang="zh-CN" altLang="en-US" sz="2400" dirty="0">
                <a:solidFill>
                  <a:srgbClr val="FF0000"/>
                </a:solidFill>
                <a:latin typeface="Times New Roman" pitchFamily="18" charset="0"/>
                <a:ea typeface="宋体" pitchFamily="2" charset="-122"/>
              </a:rPr>
              <a:t>每个</a:t>
            </a:r>
            <a:r>
              <a:rPr lang="zh-CN" altLang="en-US" sz="2400" dirty="0">
                <a:solidFill>
                  <a:schemeClr val="bg2"/>
                </a:solidFill>
                <a:latin typeface="Times New Roman" pitchFamily="18" charset="0"/>
                <a:ea typeface="宋体" pitchFamily="2" charset="-122"/>
              </a:rPr>
              <a:t>程序的</a:t>
            </a:r>
            <a:r>
              <a:rPr lang="zh-CN" altLang="en-US" sz="2400" dirty="0">
                <a:solidFill>
                  <a:srgbClr val="FF0000"/>
                </a:solidFill>
                <a:latin typeface="Times New Roman" pitchFamily="18" charset="0"/>
                <a:ea typeface="宋体" pitchFamily="2" charset="-122"/>
              </a:rPr>
              <a:t>判定</a:t>
            </a:r>
            <a:r>
              <a:rPr lang="zh-CN" altLang="en-US" sz="2400" dirty="0">
                <a:solidFill>
                  <a:schemeClr val="bg2"/>
                </a:solidFill>
                <a:latin typeface="Times New Roman" pitchFamily="18" charset="0"/>
                <a:ea typeface="宋体" pitchFamily="2" charset="-122"/>
              </a:rPr>
              <a:t>到</a:t>
            </a:r>
            <a:r>
              <a:rPr lang="zh-CN" altLang="en-US" sz="2400" dirty="0">
                <a:solidFill>
                  <a:srgbClr val="FF0000"/>
                </a:solidFill>
                <a:latin typeface="Times New Roman" pitchFamily="18" charset="0"/>
                <a:ea typeface="宋体" pitchFamily="2" charset="-122"/>
              </a:rPr>
              <a:t>所有可能</a:t>
            </a:r>
            <a:r>
              <a:rPr lang="zh-CN" altLang="en-US" sz="2400" dirty="0">
                <a:solidFill>
                  <a:schemeClr val="bg2"/>
                </a:solidFill>
                <a:latin typeface="Times New Roman" pitchFamily="18" charset="0"/>
                <a:ea typeface="宋体" pitchFamily="2" charset="-122"/>
              </a:rPr>
              <a:t>的结果至少转换一次；</a:t>
            </a:r>
            <a:endParaRPr lang="en-US" altLang="zh-CN" sz="2400" dirty="0">
              <a:solidFill>
                <a:schemeClr val="bg2"/>
              </a:solidFill>
              <a:latin typeface="Times New Roman" pitchFamily="18" charset="0"/>
              <a:ea typeface="宋体" pitchFamily="2" charset="-122"/>
            </a:endParaRPr>
          </a:p>
          <a:p>
            <a:pPr>
              <a:lnSpc>
                <a:spcPct val="125000"/>
              </a:lnSpc>
              <a:spcBef>
                <a:spcPct val="20000"/>
              </a:spcBef>
              <a:buSzPct val="80000"/>
              <a:buFont typeface="Wingdings" pitchFamily="2" charset="2"/>
              <a:buChar char="l"/>
            </a:pPr>
            <a:r>
              <a:rPr lang="zh-CN" altLang="en-US" sz="2400" dirty="0">
                <a:solidFill>
                  <a:schemeClr val="bg2"/>
                </a:solidFill>
                <a:latin typeface="Times New Roman" pitchFamily="18" charset="0"/>
                <a:ea typeface="宋体" pitchFamily="2" charset="-122"/>
              </a:rPr>
              <a:t>在程序中的</a:t>
            </a:r>
            <a:r>
              <a:rPr lang="zh-CN" altLang="en-US" sz="2400" dirty="0">
                <a:solidFill>
                  <a:srgbClr val="FF0000"/>
                </a:solidFill>
                <a:latin typeface="Times New Roman" pitchFamily="18" charset="0"/>
                <a:ea typeface="宋体" pitchFamily="2" charset="-122"/>
              </a:rPr>
              <a:t>每一个条件</a:t>
            </a:r>
            <a:r>
              <a:rPr lang="zh-CN" altLang="en-US" sz="2400" dirty="0">
                <a:solidFill>
                  <a:srgbClr val="990033"/>
                </a:solidFill>
                <a:latin typeface="Times New Roman" pitchFamily="18" charset="0"/>
                <a:ea typeface="宋体" pitchFamily="2" charset="-122"/>
              </a:rPr>
              <a:t>必须产生</a:t>
            </a:r>
            <a:r>
              <a:rPr lang="zh-CN" altLang="en-US" sz="2400" dirty="0">
                <a:solidFill>
                  <a:srgbClr val="FF0000"/>
                </a:solidFill>
                <a:latin typeface="Times New Roman" pitchFamily="18" charset="0"/>
                <a:ea typeface="宋体" pitchFamily="2" charset="-122"/>
              </a:rPr>
              <a:t>所有可能的输出结果</a:t>
            </a:r>
            <a:r>
              <a:rPr lang="zh-CN" altLang="en-US" sz="2400" dirty="0">
                <a:solidFill>
                  <a:schemeClr val="bg2"/>
                </a:solidFill>
                <a:latin typeface="Times New Roman" pitchFamily="18" charset="0"/>
                <a:ea typeface="宋体" pitchFamily="2" charset="-122"/>
              </a:rPr>
              <a:t>至少一次；</a:t>
            </a:r>
            <a:endParaRPr lang="en-US" altLang="zh-CN" sz="2400" dirty="0">
              <a:solidFill>
                <a:schemeClr val="bg2"/>
              </a:solidFill>
              <a:latin typeface="Times New Roman" pitchFamily="18" charset="0"/>
              <a:ea typeface="宋体" pitchFamily="2" charset="-122"/>
            </a:endParaRPr>
          </a:p>
          <a:p>
            <a:pPr>
              <a:lnSpc>
                <a:spcPct val="125000"/>
              </a:lnSpc>
              <a:spcBef>
                <a:spcPct val="20000"/>
              </a:spcBef>
              <a:buSzPct val="80000"/>
              <a:buFont typeface="Wingdings" pitchFamily="2" charset="2"/>
              <a:buChar char="l"/>
            </a:pPr>
            <a:r>
              <a:rPr lang="zh-CN" altLang="en-US" sz="2400" dirty="0">
                <a:solidFill>
                  <a:schemeClr val="bg2"/>
                </a:solidFill>
                <a:latin typeface="Times New Roman" pitchFamily="18" charset="0"/>
                <a:ea typeface="宋体" pitchFamily="2" charset="-122"/>
              </a:rPr>
              <a:t>并且</a:t>
            </a:r>
            <a:r>
              <a:rPr lang="zh-CN" altLang="en-US" sz="2400" dirty="0">
                <a:solidFill>
                  <a:srgbClr val="FF0000"/>
                </a:solidFill>
                <a:latin typeface="Times New Roman" pitchFamily="18" charset="0"/>
                <a:ea typeface="宋体" pitchFamily="2" charset="-122"/>
              </a:rPr>
              <a:t>每一个判定中</a:t>
            </a:r>
            <a:r>
              <a:rPr lang="zh-CN" altLang="en-US" sz="2400" dirty="0">
                <a:solidFill>
                  <a:schemeClr val="bg2"/>
                </a:solidFill>
                <a:latin typeface="Times New Roman" pitchFamily="18" charset="0"/>
                <a:ea typeface="宋体" pitchFamily="2" charset="-122"/>
              </a:rPr>
              <a:t>的</a:t>
            </a:r>
            <a:r>
              <a:rPr lang="zh-CN" altLang="en-US" sz="2400" dirty="0">
                <a:solidFill>
                  <a:srgbClr val="FF0000"/>
                </a:solidFill>
                <a:latin typeface="Times New Roman" pitchFamily="18" charset="0"/>
                <a:ea typeface="宋体" pitchFamily="2" charset="-122"/>
              </a:rPr>
              <a:t>每一个条件必须能够独立影响一个判定的输出</a:t>
            </a:r>
            <a:r>
              <a:rPr lang="zh-CN" altLang="en-US" sz="2400" dirty="0">
                <a:solidFill>
                  <a:schemeClr val="bg2"/>
                </a:solidFill>
                <a:latin typeface="Times New Roman" pitchFamily="18" charset="0"/>
                <a:ea typeface="宋体" pitchFamily="2" charset="-122"/>
              </a:rPr>
              <a:t>，</a:t>
            </a:r>
            <a:r>
              <a:rPr lang="zh-CN" altLang="en-US" sz="2400" dirty="0">
                <a:solidFill>
                  <a:srgbClr val="FF0000"/>
                </a:solidFill>
                <a:latin typeface="Times New Roman" pitchFamily="18" charset="0"/>
                <a:ea typeface="宋体" pitchFamily="2" charset="-122"/>
              </a:rPr>
              <a:t>即</a:t>
            </a:r>
            <a:r>
              <a:rPr lang="zh-CN" altLang="en-US" sz="2400" dirty="0">
                <a:solidFill>
                  <a:schemeClr val="bg2"/>
                </a:solidFill>
                <a:latin typeface="Times New Roman" pitchFamily="18" charset="0"/>
                <a:ea typeface="宋体" pitchFamily="2" charset="-122"/>
              </a:rPr>
              <a:t>在其他条件不变的前提下仅改变这个条件的值，而使判定结果改变。</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AutoShape 2"/>
          <p:cNvSpPr>
            <a:spLocks noGrp="1" noChangeArrowheads="1"/>
          </p:cNvSpPr>
          <p:nvPr>
            <p:ph type="title"/>
          </p:nvPr>
        </p:nvSpPr>
        <p:spPr>
          <a:xfrm>
            <a:off x="457200" y="609600"/>
            <a:ext cx="8229600" cy="609600"/>
          </a:xfrm>
        </p:spPr>
        <p:txBody>
          <a:bodyPr/>
          <a:lstStyle/>
          <a:p>
            <a:pPr>
              <a:defRPr/>
            </a:pPr>
            <a:r>
              <a:rPr lang="zh-CN" altLang="en-US" dirty="0" smtClean="0"/>
              <a:t>修正的条件</a:t>
            </a:r>
            <a:r>
              <a:rPr lang="en-US" altLang="zh-CN" dirty="0" smtClean="0"/>
              <a:t>/</a:t>
            </a:r>
            <a:r>
              <a:rPr lang="zh-CN" altLang="en-US" dirty="0" smtClean="0"/>
              <a:t>判定覆盖</a:t>
            </a:r>
          </a:p>
        </p:txBody>
      </p:sp>
      <p:sp>
        <p:nvSpPr>
          <p:cNvPr id="60419" name="Rectangle 3"/>
          <p:cNvSpPr txBox="1">
            <a:spLocks noChangeArrowheads="1"/>
          </p:cNvSpPr>
          <p:nvPr/>
        </p:nvSpPr>
        <p:spPr bwMode="auto">
          <a:xfrm>
            <a:off x="304800" y="1539875"/>
            <a:ext cx="80549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nSpc>
                <a:spcPct val="125000"/>
              </a:lnSpc>
              <a:spcBef>
                <a:spcPct val="20000"/>
              </a:spcBef>
              <a:buSzPct val="80000"/>
              <a:buFont typeface="Wingdings" pitchFamily="2" charset="2"/>
              <a:buChar char="l"/>
            </a:pPr>
            <a:r>
              <a:rPr lang="zh-CN" altLang="en-US" sz="2400" dirty="0">
                <a:solidFill>
                  <a:srgbClr val="FF0000"/>
                </a:solidFill>
                <a:latin typeface="Times New Roman" pitchFamily="18" charset="0"/>
                <a:ea typeface="宋体" pitchFamily="2" charset="-122"/>
              </a:rPr>
              <a:t>条件</a:t>
            </a:r>
            <a:r>
              <a:rPr lang="en-US" altLang="zh-CN" sz="2400" dirty="0">
                <a:solidFill>
                  <a:srgbClr val="FF0000"/>
                </a:solidFill>
                <a:latin typeface="Times New Roman" pitchFamily="18" charset="0"/>
                <a:ea typeface="宋体" pitchFamily="2" charset="-122"/>
              </a:rPr>
              <a:t>/</a:t>
            </a:r>
            <a:r>
              <a:rPr lang="zh-CN" altLang="en-US" sz="2400" dirty="0">
                <a:solidFill>
                  <a:srgbClr val="FF0000"/>
                </a:solidFill>
                <a:latin typeface="Times New Roman" pitchFamily="18" charset="0"/>
                <a:ea typeface="宋体" pitchFamily="2" charset="-122"/>
              </a:rPr>
              <a:t>判定覆盖</a:t>
            </a:r>
            <a:r>
              <a:rPr lang="zh-CN" altLang="en-US" sz="2400" dirty="0">
                <a:solidFill>
                  <a:schemeClr val="bg2"/>
                </a:solidFill>
                <a:latin typeface="Times New Roman" pitchFamily="18" charset="0"/>
                <a:ea typeface="宋体" pitchFamily="2" charset="-122"/>
              </a:rPr>
              <a:t>的</a:t>
            </a:r>
            <a:r>
              <a:rPr lang="zh-CN" altLang="en-US" sz="2400" dirty="0">
                <a:solidFill>
                  <a:srgbClr val="990033"/>
                </a:solidFill>
                <a:latin typeface="Times New Roman" pitchFamily="18" charset="0"/>
                <a:ea typeface="宋体" pitchFamily="2" charset="-122"/>
              </a:rPr>
              <a:t>完善</a:t>
            </a:r>
            <a:r>
              <a:rPr lang="zh-CN" altLang="en-US" sz="2400" dirty="0">
                <a:solidFill>
                  <a:schemeClr val="bg2"/>
                </a:solidFill>
                <a:latin typeface="Times New Roman" pitchFamily="18" charset="0"/>
                <a:ea typeface="宋体" pitchFamily="2" charset="-122"/>
              </a:rPr>
              <a:t>和</a:t>
            </a:r>
            <a:r>
              <a:rPr lang="zh-CN" altLang="en-US" sz="2400" dirty="0">
                <a:solidFill>
                  <a:srgbClr val="990033"/>
                </a:solidFill>
                <a:latin typeface="Times New Roman" pitchFamily="18" charset="0"/>
                <a:ea typeface="宋体" pitchFamily="2" charset="-122"/>
              </a:rPr>
              <a:t>条件组合覆盖</a:t>
            </a:r>
            <a:r>
              <a:rPr lang="zh-CN" altLang="en-US" sz="2400" dirty="0">
                <a:solidFill>
                  <a:schemeClr val="bg2"/>
                </a:solidFill>
                <a:latin typeface="Times New Roman" pitchFamily="18" charset="0"/>
                <a:ea typeface="宋体" pitchFamily="2" charset="-122"/>
              </a:rPr>
              <a:t>的</a:t>
            </a:r>
            <a:r>
              <a:rPr lang="zh-CN" altLang="en-US" sz="2400" dirty="0">
                <a:solidFill>
                  <a:srgbClr val="990033"/>
                </a:solidFill>
                <a:latin typeface="Times New Roman" pitchFamily="18" charset="0"/>
                <a:ea typeface="宋体" pitchFamily="2" charset="-122"/>
              </a:rPr>
              <a:t>精简；</a:t>
            </a:r>
          </a:p>
          <a:p>
            <a:pPr>
              <a:lnSpc>
                <a:spcPct val="125000"/>
              </a:lnSpc>
              <a:spcBef>
                <a:spcPct val="20000"/>
              </a:spcBef>
              <a:buSzPct val="80000"/>
              <a:buFont typeface="Wingdings" pitchFamily="2" charset="2"/>
              <a:buChar char="l"/>
            </a:pPr>
            <a:r>
              <a:rPr lang="zh-CN" altLang="en-US" sz="2400" dirty="0">
                <a:solidFill>
                  <a:srgbClr val="FF0000"/>
                </a:solidFill>
                <a:latin typeface="Times New Roman" pitchFamily="18" charset="0"/>
                <a:ea typeface="宋体" pitchFamily="2" charset="-122"/>
              </a:rPr>
              <a:t>实现条件</a:t>
            </a:r>
            <a:r>
              <a:rPr lang="en-US" altLang="zh-CN" sz="2400" dirty="0">
                <a:solidFill>
                  <a:srgbClr val="FF0000"/>
                </a:solidFill>
                <a:latin typeface="Times New Roman" pitchFamily="18" charset="0"/>
                <a:ea typeface="宋体" pitchFamily="2" charset="-122"/>
              </a:rPr>
              <a:t>/</a:t>
            </a:r>
            <a:r>
              <a:rPr lang="zh-CN" altLang="en-US" sz="2400" dirty="0">
                <a:solidFill>
                  <a:srgbClr val="FF0000"/>
                </a:solidFill>
                <a:latin typeface="Times New Roman" pitchFamily="18" charset="0"/>
                <a:ea typeface="宋体" pitchFamily="2" charset="-122"/>
              </a:rPr>
              <a:t>判定覆盖中未考虑到的各种条件组合情况，又减少了条件组合覆盖产生的测试用例的数目；</a:t>
            </a:r>
          </a:p>
          <a:p>
            <a:pPr>
              <a:lnSpc>
                <a:spcPct val="125000"/>
              </a:lnSpc>
              <a:spcBef>
                <a:spcPct val="20000"/>
              </a:spcBef>
              <a:buSzPct val="80000"/>
              <a:buFont typeface="Wingdings" pitchFamily="2" charset="2"/>
              <a:buChar char="l"/>
            </a:pPr>
            <a:r>
              <a:rPr lang="zh-CN" altLang="en-US" sz="2400" dirty="0">
                <a:solidFill>
                  <a:schemeClr val="bg2"/>
                </a:solidFill>
                <a:latin typeface="Times New Roman" pitchFamily="18" charset="0"/>
                <a:ea typeface="宋体" pitchFamily="2" charset="-122"/>
              </a:rPr>
              <a:t>当每个判定条件比较多的时候，即对于那些每个判定存在</a:t>
            </a:r>
            <a:r>
              <a:rPr lang="en-US" altLang="zh-CN" sz="2400" dirty="0">
                <a:solidFill>
                  <a:schemeClr val="bg2"/>
                </a:solidFill>
                <a:latin typeface="Times New Roman" pitchFamily="18" charset="0"/>
                <a:ea typeface="宋体" pitchFamily="2" charset="-122"/>
              </a:rPr>
              <a:t>3</a:t>
            </a:r>
            <a:r>
              <a:rPr lang="zh-CN" altLang="en-US" sz="2400" dirty="0">
                <a:solidFill>
                  <a:schemeClr val="bg2"/>
                </a:solidFill>
                <a:latin typeface="Times New Roman" pitchFamily="18" charset="0"/>
                <a:ea typeface="宋体" pitchFamily="2" charset="-122"/>
              </a:rPr>
              <a:t>个或</a:t>
            </a:r>
            <a:r>
              <a:rPr lang="en-US" altLang="zh-CN" sz="2400" dirty="0">
                <a:solidFill>
                  <a:schemeClr val="bg2"/>
                </a:solidFill>
                <a:latin typeface="Times New Roman" pitchFamily="18" charset="0"/>
                <a:ea typeface="宋体" pitchFamily="2" charset="-122"/>
              </a:rPr>
              <a:t>3</a:t>
            </a:r>
            <a:r>
              <a:rPr lang="zh-CN" altLang="en-US" sz="2400" dirty="0">
                <a:solidFill>
                  <a:schemeClr val="bg2"/>
                </a:solidFill>
                <a:latin typeface="Times New Roman" pitchFamily="18" charset="0"/>
                <a:ea typeface="宋体" pitchFamily="2" charset="-122"/>
              </a:rPr>
              <a:t>个以上的条件的情况下，修正的条件</a:t>
            </a:r>
            <a:r>
              <a:rPr lang="en-US" altLang="zh-CN" sz="2400" dirty="0">
                <a:solidFill>
                  <a:schemeClr val="bg2"/>
                </a:solidFill>
                <a:latin typeface="Times New Roman" pitchFamily="18" charset="0"/>
                <a:ea typeface="宋体" pitchFamily="2" charset="-122"/>
              </a:rPr>
              <a:t>/</a:t>
            </a:r>
            <a:r>
              <a:rPr lang="zh-CN" altLang="en-US" sz="2400" dirty="0">
                <a:solidFill>
                  <a:schemeClr val="bg2"/>
                </a:solidFill>
                <a:latin typeface="Times New Roman" pitchFamily="18" charset="0"/>
                <a:ea typeface="宋体" pitchFamily="2" charset="-122"/>
              </a:rPr>
              <a:t>判定能够大幅减少测试用例的数目。</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7" name="AutoShape 2"/>
          <p:cNvSpPr>
            <a:spLocks noGrp="1" noChangeArrowheads="1"/>
          </p:cNvSpPr>
          <p:nvPr>
            <p:ph type="title"/>
          </p:nvPr>
        </p:nvSpPr>
        <p:spPr>
          <a:xfrm>
            <a:off x="457200" y="609600"/>
            <a:ext cx="8229600" cy="609600"/>
          </a:xfrm>
        </p:spPr>
        <p:txBody>
          <a:bodyPr/>
          <a:lstStyle/>
          <a:p>
            <a:pPr>
              <a:defRPr/>
            </a:pPr>
            <a:r>
              <a:rPr lang="zh-CN" altLang="en-US" dirty="0" smtClean="0"/>
              <a:t>修正的条件</a:t>
            </a:r>
            <a:r>
              <a:rPr lang="en-US" altLang="zh-CN" dirty="0" smtClean="0"/>
              <a:t>/</a:t>
            </a:r>
            <a:r>
              <a:rPr lang="zh-CN" altLang="en-US" dirty="0" smtClean="0"/>
              <a:t>判定覆盖 示例</a:t>
            </a:r>
          </a:p>
        </p:txBody>
      </p:sp>
      <p:sp>
        <p:nvSpPr>
          <p:cNvPr id="432131" name="Rectangle 3"/>
          <p:cNvSpPr>
            <a:spLocks noGrp="1" noChangeArrowheads="1"/>
          </p:cNvSpPr>
          <p:nvPr>
            <p:ph type="body" idx="1"/>
          </p:nvPr>
        </p:nvSpPr>
        <p:spPr bwMode="auto">
          <a:xfrm>
            <a:off x="457200" y="1524000"/>
            <a:ext cx="8054975"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2600" dirty="0" smtClean="0"/>
              <a:t>对于判定 </a:t>
            </a:r>
            <a:r>
              <a:rPr lang="zh-CN" altLang="en-US" sz="2600" dirty="0" smtClean="0">
                <a:latin typeface="微软雅黑" pitchFamily="34" charset="-122"/>
              </a:rPr>
              <a:t>“</a:t>
            </a:r>
            <a:r>
              <a:rPr lang="en-US" altLang="zh-CN" sz="2600" dirty="0" smtClean="0"/>
              <a:t>A and (B or C)</a:t>
            </a:r>
            <a:r>
              <a:rPr lang="en-US" altLang="zh-CN" sz="2600" dirty="0" smtClean="0">
                <a:latin typeface="微软雅黑" pitchFamily="34" charset="-122"/>
              </a:rPr>
              <a:t>”</a:t>
            </a:r>
            <a:r>
              <a:rPr lang="zh-CN" altLang="en-US" sz="2600" dirty="0" smtClean="0"/>
              <a:t>，</a:t>
            </a:r>
            <a:r>
              <a:rPr lang="en-US" altLang="zh-CN" sz="2600" dirty="0" smtClean="0"/>
              <a:t>A</a:t>
            </a:r>
            <a:r>
              <a:rPr lang="zh-CN" altLang="en-US" sz="2600" dirty="0" smtClean="0"/>
              <a:t>、</a:t>
            </a:r>
            <a:r>
              <a:rPr lang="en-US" altLang="zh-CN" sz="2600" dirty="0" smtClean="0"/>
              <a:t>B</a:t>
            </a:r>
            <a:r>
              <a:rPr lang="zh-CN" altLang="en-US" sz="2600" dirty="0" smtClean="0"/>
              <a:t>和</a:t>
            </a:r>
            <a:r>
              <a:rPr lang="en-US" altLang="zh-CN" sz="2600" dirty="0" smtClean="0"/>
              <a:t>C</a:t>
            </a:r>
            <a:r>
              <a:rPr lang="zh-CN" altLang="en-US" sz="2600" dirty="0" smtClean="0"/>
              <a:t>是</a:t>
            </a:r>
            <a:r>
              <a:rPr lang="en-US" altLang="zh-CN" sz="2600" dirty="0" smtClean="0"/>
              <a:t>3</a:t>
            </a:r>
            <a:r>
              <a:rPr lang="zh-CN" altLang="en-US" sz="2600" dirty="0" smtClean="0"/>
              <a:t>个条件</a:t>
            </a:r>
          </a:p>
          <a:p>
            <a:r>
              <a:rPr lang="zh-CN" altLang="en-US" sz="2600" dirty="0" smtClean="0"/>
              <a:t>用</a:t>
            </a:r>
            <a:r>
              <a:rPr lang="zh-CN" altLang="en-US" sz="2600" dirty="0" smtClean="0">
                <a:solidFill>
                  <a:srgbClr val="CC0099"/>
                </a:solidFill>
              </a:rPr>
              <a:t>条件</a:t>
            </a:r>
            <a:r>
              <a:rPr lang="en-US" altLang="zh-CN" sz="2600" dirty="0" smtClean="0">
                <a:solidFill>
                  <a:srgbClr val="CC0099"/>
                </a:solidFill>
              </a:rPr>
              <a:t>/</a:t>
            </a:r>
            <a:r>
              <a:rPr lang="zh-CN" altLang="en-US" sz="2600" dirty="0" smtClean="0">
                <a:solidFill>
                  <a:srgbClr val="CC0099"/>
                </a:solidFill>
              </a:rPr>
              <a:t>判定覆盖</a:t>
            </a:r>
            <a:r>
              <a:rPr lang="zh-CN" altLang="en-US" sz="2600" dirty="0" smtClean="0"/>
              <a:t>方法设计的测试用例集为</a:t>
            </a:r>
          </a:p>
          <a:p>
            <a:pPr>
              <a:buFont typeface="Wingdings" pitchFamily="2" charset="2"/>
              <a:buNone/>
            </a:pPr>
            <a:r>
              <a:rPr lang="zh-CN" altLang="en-US" sz="2600" dirty="0" smtClean="0"/>
              <a:t>	</a:t>
            </a:r>
            <a:r>
              <a:rPr lang="zh-CN" altLang="en-US" sz="2600" dirty="0" smtClean="0">
                <a:solidFill>
                  <a:srgbClr val="FF0000"/>
                </a:solidFill>
              </a:rPr>
              <a:t>｛</a:t>
            </a:r>
            <a:r>
              <a:rPr lang="en-US" altLang="zh-CN" sz="2600" dirty="0" smtClean="0">
                <a:solidFill>
                  <a:srgbClr val="FF0000"/>
                </a:solidFill>
              </a:rPr>
              <a:t>T </a:t>
            </a:r>
            <a:r>
              <a:rPr lang="en-US" altLang="zh-CN" sz="2600" dirty="0" err="1" smtClean="0">
                <a:solidFill>
                  <a:srgbClr val="FF0000"/>
                </a:solidFill>
              </a:rPr>
              <a:t>T</a:t>
            </a:r>
            <a:r>
              <a:rPr lang="en-US" altLang="zh-CN" sz="2600" dirty="0" smtClean="0">
                <a:solidFill>
                  <a:srgbClr val="FF0000"/>
                </a:solidFill>
              </a:rPr>
              <a:t> F, F </a:t>
            </a:r>
            <a:r>
              <a:rPr lang="en-US" altLang="zh-CN" sz="2600" dirty="0" err="1" smtClean="0">
                <a:solidFill>
                  <a:srgbClr val="FF0000"/>
                </a:solidFill>
              </a:rPr>
              <a:t>F</a:t>
            </a:r>
            <a:r>
              <a:rPr lang="en-US" altLang="zh-CN" sz="2600" dirty="0" smtClean="0">
                <a:solidFill>
                  <a:srgbClr val="FF0000"/>
                </a:solidFill>
              </a:rPr>
              <a:t> T</a:t>
            </a:r>
            <a:r>
              <a:rPr lang="zh-CN" altLang="en-US" sz="2600" dirty="0" smtClean="0">
                <a:solidFill>
                  <a:srgbClr val="FF0000"/>
                </a:solidFill>
              </a:rPr>
              <a:t>｝</a:t>
            </a:r>
          </a:p>
          <a:p>
            <a:pPr>
              <a:spcBef>
                <a:spcPct val="0"/>
              </a:spcBef>
              <a:buFont typeface="Wingdings" pitchFamily="2" charset="2"/>
              <a:buNone/>
            </a:pPr>
            <a:r>
              <a:rPr lang="zh-CN" altLang="en-US" sz="2400" dirty="0" smtClean="0">
                <a:solidFill>
                  <a:srgbClr val="0000CC"/>
                </a:solidFill>
              </a:rPr>
              <a:t>	</a:t>
            </a:r>
            <a:r>
              <a:rPr lang="en-US" altLang="zh-CN" sz="2400" dirty="0" smtClean="0">
                <a:solidFill>
                  <a:srgbClr val="990033"/>
                </a:solidFill>
              </a:rPr>
              <a:t>3</a:t>
            </a:r>
            <a:r>
              <a:rPr lang="zh-CN" altLang="en-US" sz="2400" dirty="0" smtClean="0">
                <a:solidFill>
                  <a:srgbClr val="990033"/>
                </a:solidFill>
              </a:rPr>
              <a:t>个条件的真假各出现一次，判定的真假各出现一次</a:t>
            </a:r>
          </a:p>
          <a:p>
            <a:r>
              <a:rPr lang="zh-CN" altLang="en-US" sz="2600" dirty="0" smtClean="0"/>
              <a:t>对于</a:t>
            </a:r>
            <a:r>
              <a:rPr lang="zh-CN" altLang="en-US" sz="2600" dirty="0" smtClean="0">
                <a:solidFill>
                  <a:srgbClr val="CC0099"/>
                </a:solidFill>
              </a:rPr>
              <a:t>条件组合覆盖</a:t>
            </a:r>
            <a:r>
              <a:rPr lang="zh-CN" altLang="en-US" sz="2600" dirty="0" smtClean="0"/>
              <a:t>，共有</a:t>
            </a:r>
            <a:r>
              <a:rPr lang="en-US" altLang="zh-CN" sz="2600" dirty="0" smtClean="0"/>
              <a:t>2</a:t>
            </a:r>
            <a:r>
              <a:rPr lang="en-US" altLang="zh-CN" sz="2600" baseline="30000" dirty="0" smtClean="0"/>
              <a:t>3</a:t>
            </a:r>
            <a:r>
              <a:rPr lang="zh-CN" altLang="en-US" sz="2600" dirty="0" smtClean="0"/>
              <a:t>即</a:t>
            </a:r>
            <a:r>
              <a:rPr lang="en-US" altLang="zh-CN" sz="2600" dirty="0" smtClean="0"/>
              <a:t>8</a:t>
            </a:r>
            <a:r>
              <a:rPr lang="zh-CN" altLang="en-US" sz="2600" dirty="0" smtClean="0"/>
              <a:t>个测试用例，即</a:t>
            </a:r>
            <a:r>
              <a:rPr lang="zh-CN" altLang="en-US" sz="2600" dirty="0" smtClean="0">
                <a:solidFill>
                  <a:srgbClr val="FF0000"/>
                </a:solidFill>
              </a:rPr>
              <a:t>｛</a:t>
            </a:r>
            <a:r>
              <a:rPr lang="en-US" altLang="zh-CN" sz="2600" dirty="0" smtClean="0">
                <a:solidFill>
                  <a:srgbClr val="FF0000"/>
                </a:solidFill>
              </a:rPr>
              <a:t>F </a:t>
            </a:r>
            <a:r>
              <a:rPr lang="en-US" altLang="zh-CN" sz="2600" dirty="0" err="1" smtClean="0">
                <a:solidFill>
                  <a:srgbClr val="FF0000"/>
                </a:solidFill>
              </a:rPr>
              <a:t>F</a:t>
            </a:r>
            <a:r>
              <a:rPr lang="en-US" altLang="zh-CN" sz="2600" dirty="0" smtClean="0">
                <a:solidFill>
                  <a:srgbClr val="FF0000"/>
                </a:solidFill>
              </a:rPr>
              <a:t> </a:t>
            </a:r>
            <a:r>
              <a:rPr lang="en-US" altLang="zh-CN" sz="2600" dirty="0">
                <a:solidFill>
                  <a:srgbClr val="FF0000"/>
                </a:solidFill>
              </a:rPr>
              <a:t>F, F </a:t>
            </a:r>
            <a:r>
              <a:rPr lang="en-US" altLang="zh-CN" sz="2600" dirty="0" err="1">
                <a:solidFill>
                  <a:srgbClr val="FF0000"/>
                </a:solidFill>
              </a:rPr>
              <a:t>F</a:t>
            </a:r>
            <a:r>
              <a:rPr lang="en-US" altLang="zh-CN" sz="2600" dirty="0">
                <a:solidFill>
                  <a:srgbClr val="FF0000"/>
                </a:solidFill>
              </a:rPr>
              <a:t> </a:t>
            </a:r>
            <a:r>
              <a:rPr lang="en-US" altLang="zh-CN" sz="2600" dirty="0" smtClean="0">
                <a:solidFill>
                  <a:srgbClr val="FF0000"/>
                </a:solidFill>
              </a:rPr>
              <a:t>T, F T F, F T </a:t>
            </a:r>
            <a:r>
              <a:rPr lang="en-US" altLang="zh-CN" sz="2600" dirty="0" err="1" smtClean="0">
                <a:solidFill>
                  <a:srgbClr val="FF0000"/>
                </a:solidFill>
              </a:rPr>
              <a:t>T</a:t>
            </a:r>
            <a:r>
              <a:rPr lang="en-US" altLang="zh-CN" sz="2600" dirty="0" smtClean="0">
                <a:solidFill>
                  <a:srgbClr val="FF0000"/>
                </a:solidFill>
              </a:rPr>
              <a:t>, T F </a:t>
            </a:r>
            <a:r>
              <a:rPr lang="en-US" altLang="zh-CN" sz="2600" dirty="0" err="1" smtClean="0">
                <a:solidFill>
                  <a:srgbClr val="FF0000"/>
                </a:solidFill>
              </a:rPr>
              <a:t>F</a:t>
            </a:r>
            <a:r>
              <a:rPr lang="en-US" altLang="zh-CN" sz="2600" dirty="0" smtClean="0">
                <a:solidFill>
                  <a:srgbClr val="FF0000"/>
                </a:solidFill>
              </a:rPr>
              <a:t>, T F T, T </a:t>
            </a:r>
            <a:r>
              <a:rPr lang="en-US" altLang="zh-CN" sz="2600" dirty="0" err="1" smtClean="0">
                <a:solidFill>
                  <a:srgbClr val="FF0000"/>
                </a:solidFill>
              </a:rPr>
              <a:t>T</a:t>
            </a:r>
            <a:r>
              <a:rPr lang="en-US" altLang="zh-CN" sz="2600" dirty="0" smtClean="0">
                <a:solidFill>
                  <a:srgbClr val="FF0000"/>
                </a:solidFill>
              </a:rPr>
              <a:t> F, TTT</a:t>
            </a:r>
            <a:r>
              <a:rPr lang="zh-CN" altLang="en-US" sz="2600" dirty="0" smtClean="0">
                <a:solidFill>
                  <a:srgbClr val="FF0000"/>
                </a:solidFill>
              </a:rPr>
              <a:t>｝</a:t>
            </a:r>
            <a:endParaRPr lang="zh-CN" altLang="en-US" sz="2600" dirty="0" smtClean="0"/>
          </a:p>
          <a:p>
            <a:r>
              <a:rPr lang="zh-CN" altLang="en-US" sz="2600" dirty="0" smtClean="0"/>
              <a:t>对于</a:t>
            </a:r>
            <a:r>
              <a:rPr lang="zh-CN" altLang="en-US" sz="2600" dirty="0" smtClean="0">
                <a:solidFill>
                  <a:srgbClr val="CC0099"/>
                </a:solidFill>
              </a:rPr>
              <a:t>修正的条件</a:t>
            </a:r>
            <a:r>
              <a:rPr lang="en-US" altLang="zh-CN" sz="2600" dirty="0" smtClean="0">
                <a:solidFill>
                  <a:srgbClr val="CC0099"/>
                </a:solidFill>
              </a:rPr>
              <a:t>/</a:t>
            </a:r>
            <a:r>
              <a:rPr lang="zh-CN" altLang="en-US" sz="2600" dirty="0" smtClean="0">
                <a:solidFill>
                  <a:srgbClr val="CC0099"/>
                </a:solidFill>
              </a:rPr>
              <a:t>判定覆盖</a:t>
            </a:r>
            <a:r>
              <a:rPr lang="zh-CN" altLang="en-US" sz="2600" dirty="0" smtClean="0"/>
              <a:t>方法，测试用例集为</a:t>
            </a:r>
          </a:p>
          <a:p>
            <a:pPr>
              <a:buNone/>
            </a:pPr>
            <a:r>
              <a:rPr lang="zh-CN" altLang="en-US" sz="2600" dirty="0" smtClean="0">
                <a:solidFill>
                  <a:srgbClr val="0000CC"/>
                </a:solidFill>
              </a:rPr>
              <a:t>	</a:t>
            </a:r>
            <a:r>
              <a:rPr lang="zh-CN" altLang="en-US" sz="2600" dirty="0" smtClean="0">
                <a:solidFill>
                  <a:srgbClr val="FF0000"/>
                </a:solidFill>
              </a:rPr>
              <a:t>｛</a:t>
            </a:r>
            <a:r>
              <a:rPr lang="en-US" altLang="zh-CN" sz="2600" dirty="0" smtClean="0">
                <a:solidFill>
                  <a:srgbClr val="FF0000"/>
                </a:solidFill>
              </a:rPr>
              <a:t>T </a:t>
            </a:r>
            <a:r>
              <a:rPr lang="en-US" altLang="zh-CN" sz="2600" dirty="0" err="1" smtClean="0">
                <a:solidFill>
                  <a:srgbClr val="FF0000"/>
                </a:solidFill>
              </a:rPr>
              <a:t>T</a:t>
            </a:r>
            <a:r>
              <a:rPr lang="en-US" altLang="zh-CN" sz="2600" dirty="0" smtClean="0">
                <a:solidFill>
                  <a:srgbClr val="FF0000"/>
                </a:solidFill>
              </a:rPr>
              <a:t> </a:t>
            </a:r>
            <a:r>
              <a:rPr lang="en-US" altLang="zh-CN" sz="2600" dirty="0">
                <a:solidFill>
                  <a:srgbClr val="FF0000"/>
                </a:solidFill>
              </a:rPr>
              <a:t>F, F </a:t>
            </a:r>
            <a:r>
              <a:rPr lang="en-US" altLang="zh-CN" sz="2600" dirty="0" smtClean="0">
                <a:solidFill>
                  <a:srgbClr val="FF0000"/>
                </a:solidFill>
              </a:rPr>
              <a:t>T F, T F </a:t>
            </a:r>
            <a:r>
              <a:rPr lang="en-US" altLang="zh-CN" sz="2600" dirty="0" err="1" smtClean="0">
                <a:solidFill>
                  <a:srgbClr val="FF0000"/>
                </a:solidFill>
              </a:rPr>
              <a:t>F</a:t>
            </a:r>
            <a:r>
              <a:rPr lang="en-US" altLang="zh-CN" sz="2600" dirty="0" smtClean="0">
                <a:solidFill>
                  <a:srgbClr val="FF0000"/>
                </a:solidFill>
              </a:rPr>
              <a:t>, T F T</a:t>
            </a:r>
            <a:r>
              <a:rPr lang="zh-CN" altLang="en-US" sz="2600" dirty="0" smtClean="0">
                <a:solidFill>
                  <a:srgbClr val="FF0000"/>
                </a:solidFill>
              </a:rPr>
              <a:t>｝</a:t>
            </a:r>
          </a:p>
          <a:p>
            <a:pPr>
              <a:spcBef>
                <a:spcPct val="0"/>
              </a:spcBef>
              <a:buFont typeface="Wingdings" pitchFamily="2" charset="2"/>
              <a:buNone/>
            </a:pPr>
            <a:r>
              <a:rPr lang="zh-CN" altLang="en-US" sz="2400" dirty="0" smtClean="0">
                <a:solidFill>
                  <a:srgbClr val="990033"/>
                </a:solidFill>
              </a:rPr>
              <a:t>	当</a:t>
            </a:r>
            <a:r>
              <a:rPr lang="zh-CN" altLang="en-US" sz="2400" dirty="0" smtClean="0">
                <a:solidFill>
                  <a:srgbClr val="FF0000"/>
                </a:solidFill>
              </a:rPr>
              <a:t>仅改变此判定的其中一个条件</a:t>
            </a:r>
            <a:r>
              <a:rPr lang="zh-CN" altLang="en-US" sz="2400" dirty="0" smtClean="0">
                <a:solidFill>
                  <a:srgbClr val="990033"/>
                </a:solidFill>
              </a:rPr>
              <a:t>而</a:t>
            </a:r>
            <a:r>
              <a:rPr lang="zh-CN" altLang="en-US" sz="2400" dirty="0" smtClean="0">
                <a:solidFill>
                  <a:srgbClr val="FF0000"/>
                </a:solidFill>
              </a:rPr>
              <a:t>保持其他条件不变</a:t>
            </a:r>
            <a:r>
              <a:rPr lang="zh-CN" altLang="en-US" sz="2400" dirty="0" smtClean="0">
                <a:solidFill>
                  <a:srgbClr val="990033"/>
                </a:solidFill>
              </a:rPr>
              <a:t>，整个判定的取值发生变化。</a:t>
            </a:r>
            <a:r>
              <a:rPr lang="zh-CN" altLang="en-US" sz="2400" dirty="0" smtClean="0"/>
              <a:t>	</a:t>
            </a:r>
            <a:endParaRPr lang="zh-CN" altLang="en-US" dirty="0" smtClean="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2131">
                                            <p:txEl>
                                              <p:pRg st="1" end="1"/>
                                            </p:txEl>
                                          </p:spTgt>
                                        </p:tgtEl>
                                        <p:attrNameLst>
                                          <p:attrName>style.visibility</p:attrName>
                                        </p:attrNameLst>
                                      </p:cBhvr>
                                      <p:to>
                                        <p:strVal val="visible"/>
                                      </p:to>
                                    </p:set>
                                    <p:animEffect transition="in" filter="blinds(horizontal)">
                                      <p:cBhvr>
                                        <p:cTn id="7" dur="500"/>
                                        <p:tgtEl>
                                          <p:spTgt spid="43213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32131">
                                            <p:txEl>
                                              <p:pRg st="2" end="2"/>
                                            </p:txEl>
                                          </p:spTgt>
                                        </p:tgtEl>
                                        <p:attrNameLst>
                                          <p:attrName>style.visibility</p:attrName>
                                        </p:attrNameLst>
                                      </p:cBhvr>
                                      <p:to>
                                        <p:strVal val="visible"/>
                                      </p:to>
                                    </p:set>
                                    <p:animEffect transition="in" filter="blinds(horizontal)">
                                      <p:cBhvr>
                                        <p:cTn id="10" dur="500"/>
                                        <p:tgtEl>
                                          <p:spTgt spid="432131">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32131">
                                            <p:txEl>
                                              <p:pRg st="3" end="3"/>
                                            </p:txEl>
                                          </p:spTgt>
                                        </p:tgtEl>
                                        <p:attrNameLst>
                                          <p:attrName>style.visibility</p:attrName>
                                        </p:attrNameLst>
                                      </p:cBhvr>
                                      <p:to>
                                        <p:strVal val="visible"/>
                                      </p:to>
                                    </p:set>
                                    <p:animEffect transition="in" filter="blinds(horizontal)">
                                      <p:cBhvr>
                                        <p:cTn id="15" dur="500"/>
                                        <p:tgtEl>
                                          <p:spTgt spid="432131">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432131">
                                            <p:txEl>
                                              <p:pRg st="4" end="4"/>
                                            </p:txEl>
                                          </p:spTgt>
                                        </p:tgtEl>
                                        <p:attrNameLst>
                                          <p:attrName>style.visibility</p:attrName>
                                        </p:attrNameLst>
                                      </p:cBhvr>
                                      <p:to>
                                        <p:strVal val="visible"/>
                                      </p:to>
                                    </p:set>
                                    <p:animEffect transition="in" filter="blinds(horizontal)">
                                      <p:cBhvr>
                                        <p:cTn id="20" dur="500"/>
                                        <p:tgtEl>
                                          <p:spTgt spid="432131">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432131">
                                            <p:txEl>
                                              <p:pRg st="5" end="5"/>
                                            </p:txEl>
                                          </p:spTgt>
                                        </p:tgtEl>
                                        <p:attrNameLst>
                                          <p:attrName>style.visibility</p:attrName>
                                        </p:attrNameLst>
                                      </p:cBhvr>
                                      <p:to>
                                        <p:strVal val="visible"/>
                                      </p:to>
                                    </p:set>
                                    <p:animEffect transition="in" filter="blinds(horizontal)">
                                      <p:cBhvr>
                                        <p:cTn id="25" dur="500"/>
                                        <p:tgtEl>
                                          <p:spTgt spid="432131">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32131">
                                            <p:txEl>
                                              <p:pRg st="6" end="6"/>
                                            </p:txEl>
                                          </p:spTgt>
                                        </p:tgtEl>
                                        <p:attrNameLst>
                                          <p:attrName>style.visibility</p:attrName>
                                        </p:attrNameLst>
                                      </p:cBhvr>
                                      <p:to>
                                        <p:strVal val="visible"/>
                                      </p:to>
                                    </p:set>
                                    <p:animEffect transition="in" filter="blinds(horizontal)">
                                      <p:cBhvr>
                                        <p:cTn id="28" dur="500"/>
                                        <p:tgtEl>
                                          <p:spTgt spid="432131">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32131">
                                            <p:txEl>
                                              <p:pRg st="7" end="7"/>
                                            </p:txEl>
                                          </p:spTgt>
                                        </p:tgtEl>
                                        <p:attrNameLst>
                                          <p:attrName>style.visibility</p:attrName>
                                        </p:attrNameLst>
                                      </p:cBhvr>
                                      <p:to>
                                        <p:strVal val="visible"/>
                                      </p:to>
                                    </p:set>
                                    <p:animEffect transition="in" filter="blinds(horizontal)">
                                      <p:cBhvr>
                                        <p:cTn id="31" dur="500"/>
                                        <p:tgtEl>
                                          <p:spTgt spid="4321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2"/>
          <p:cNvSpPr>
            <a:spLocks noGrp="1" noChangeArrowheads="1"/>
          </p:cNvSpPr>
          <p:nvPr>
            <p:ph type="title"/>
          </p:nvPr>
        </p:nvSpPr>
        <p:spPr>
          <a:xfrm>
            <a:off x="457200" y="609600"/>
            <a:ext cx="8229600" cy="609600"/>
          </a:xfrm>
        </p:spPr>
        <p:txBody>
          <a:bodyPr/>
          <a:lstStyle/>
          <a:p>
            <a:pPr>
              <a:defRPr/>
            </a:pPr>
            <a:r>
              <a:rPr lang="zh-CN" altLang="en-US" dirty="0" smtClean="0"/>
              <a:t>逻辑覆盖</a:t>
            </a:r>
          </a:p>
        </p:txBody>
      </p:sp>
      <p:pic>
        <p:nvPicPr>
          <p:cNvPr id="76802" name="Picture 2" descr="https://img2.baidu.com/it/u=2457650786,2612698743&amp;fm=253&amp;fmt=auto&amp;app=138&amp;f=JPEG?w=521&amp;h=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7825" y="1905040"/>
            <a:ext cx="3659466" cy="2500518"/>
          </a:xfrm>
          <a:prstGeom prst="rect">
            <a:avLst/>
          </a:prstGeom>
          <a:noFill/>
          <a:extLst>
            <a:ext uri="{909E8E84-426E-40DD-AFC4-6F175D3DCCD1}">
              <a14:hiddenFill xmlns:a14="http://schemas.microsoft.com/office/drawing/2010/main">
                <a:solidFill>
                  <a:srgbClr val="FFFFFF"/>
                </a:solidFill>
              </a14:hiddenFill>
            </a:ext>
          </a:extLst>
        </p:spPr>
      </p:pic>
      <p:grpSp>
        <p:nvGrpSpPr>
          <p:cNvPr id="430083" name="Group 3"/>
          <p:cNvGrpSpPr>
            <a:grpSpLocks/>
          </p:cNvGrpSpPr>
          <p:nvPr/>
        </p:nvGrpSpPr>
        <p:grpSpPr bwMode="auto">
          <a:xfrm>
            <a:off x="533400" y="1824038"/>
            <a:ext cx="4495800" cy="3433762"/>
            <a:chOff x="2880" y="10176"/>
            <a:chExt cx="5040" cy="3744"/>
          </a:xfrm>
        </p:grpSpPr>
        <p:sp>
          <p:nvSpPr>
            <p:cNvPr id="60421" name="Rectangle 4"/>
            <p:cNvSpPr>
              <a:spLocks noChangeArrowheads="1"/>
            </p:cNvSpPr>
            <p:nvPr/>
          </p:nvSpPr>
          <p:spPr bwMode="auto">
            <a:xfrm>
              <a:off x="4500" y="10176"/>
              <a:ext cx="2160" cy="46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zh-CN" altLang="en-US" dirty="0">
                  <a:solidFill>
                    <a:srgbClr val="FF0000"/>
                  </a:solidFill>
                  <a:latin typeface="Times New Roman" pitchFamily="18" charset="0"/>
                  <a:ea typeface="微软雅黑" pitchFamily="34" charset="-122"/>
                </a:rPr>
                <a:t>条件组合覆盖</a:t>
              </a:r>
            </a:p>
          </p:txBody>
        </p:sp>
        <p:sp>
          <p:nvSpPr>
            <p:cNvPr id="60422" name="Rectangle 5"/>
            <p:cNvSpPr>
              <a:spLocks noChangeArrowheads="1"/>
            </p:cNvSpPr>
            <p:nvPr/>
          </p:nvSpPr>
          <p:spPr bwMode="auto">
            <a:xfrm>
              <a:off x="4500" y="11268"/>
              <a:ext cx="2160" cy="46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zh-CN" altLang="en-US">
                  <a:solidFill>
                    <a:srgbClr val="FF0000"/>
                  </a:solidFill>
                  <a:latin typeface="Times New Roman" pitchFamily="18" charset="0"/>
                  <a:ea typeface="微软雅黑" pitchFamily="34" charset="-122"/>
                </a:rPr>
                <a:t>判定</a:t>
              </a:r>
              <a:r>
                <a:rPr lang="en-US" altLang="zh-CN">
                  <a:solidFill>
                    <a:srgbClr val="FF0000"/>
                  </a:solidFill>
                  <a:latin typeface="Times New Roman" pitchFamily="18" charset="0"/>
                  <a:ea typeface="微软雅黑" pitchFamily="34" charset="-122"/>
                </a:rPr>
                <a:t>/</a:t>
              </a:r>
              <a:r>
                <a:rPr lang="zh-CN" altLang="en-US">
                  <a:solidFill>
                    <a:srgbClr val="FF0000"/>
                  </a:solidFill>
                  <a:latin typeface="Times New Roman" pitchFamily="18" charset="0"/>
                  <a:ea typeface="微软雅黑" pitchFamily="34" charset="-122"/>
                </a:rPr>
                <a:t>条件覆盖</a:t>
              </a:r>
            </a:p>
          </p:txBody>
        </p:sp>
        <p:sp>
          <p:nvSpPr>
            <p:cNvPr id="60423" name="Rectangle 6"/>
            <p:cNvSpPr>
              <a:spLocks noChangeArrowheads="1"/>
            </p:cNvSpPr>
            <p:nvPr/>
          </p:nvSpPr>
          <p:spPr bwMode="auto">
            <a:xfrm>
              <a:off x="2880" y="12360"/>
              <a:ext cx="2160" cy="46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zh-CN" altLang="en-US">
                  <a:solidFill>
                    <a:srgbClr val="FF0000"/>
                  </a:solidFill>
                  <a:latin typeface="Times New Roman" pitchFamily="18" charset="0"/>
                  <a:ea typeface="微软雅黑" pitchFamily="34" charset="-122"/>
                </a:rPr>
                <a:t>判定覆盖</a:t>
              </a:r>
            </a:p>
          </p:txBody>
        </p:sp>
        <p:sp>
          <p:nvSpPr>
            <p:cNvPr id="60424" name="Rectangle 7"/>
            <p:cNvSpPr>
              <a:spLocks noChangeArrowheads="1"/>
            </p:cNvSpPr>
            <p:nvPr/>
          </p:nvSpPr>
          <p:spPr bwMode="auto">
            <a:xfrm>
              <a:off x="5760" y="12360"/>
              <a:ext cx="2160" cy="46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zh-CN" altLang="en-US">
                  <a:solidFill>
                    <a:srgbClr val="FF0000"/>
                  </a:solidFill>
                  <a:latin typeface="Times New Roman" pitchFamily="18" charset="0"/>
                  <a:ea typeface="微软雅黑" pitchFamily="34" charset="-122"/>
                </a:rPr>
                <a:t>条件覆盖</a:t>
              </a:r>
            </a:p>
          </p:txBody>
        </p:sp>
        <p:sp>
          <p:nvSpPr>
            <p:cNvPr id="60425" name="Rectangle 8"/>
            <p:cNvSpPr>
              <a:spLocks noChangeArrowheads="1"/>
            </p:cNvSpPr>
            <p:nvPr/>
          </p:nvSpPr>
          <p:spPr bwMode="auto">
            <a:xfrm>
              <a:off x="2880" y="13452"/>
              <a:ext cx="2160" cy="46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0" hangingPunct="0"/>
              <a:r>
                <a:rPr lang="zh-CN" altLang="en-US">
                  <a:solidFill>
                    <a:srgbClr val="FF0000"/>
                  </a:solidFill>
                  <a:latin typeface="Times New Roman" pitchFamily="18" charset="0"/>
                  <a:ea typeface="微软雅黑" pitchFamily="34" charset="-122"/>
                </a:rPr>
                <a:t>语句覆盖</a:t>
              </a:r>
            </a:p>
          </p:txBody>
        </p:sp>
        <p:sp>
          <p:nvSpPr>
            <p:cNvPr id="60426" name="Line 9"/>
            <p:cNvSpPr>
              <a:spLocks noChangeShapeType="1"/>
            </p:cNvSpPr>
            <p:nvPr/>
          </p:nvSpPr>
          <p:spPr bwMode="auto">
            <a:xfrm>
              <a:off x="5580" y="10644"/>
              <a:ext cx="0" cy="6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27" name="Line 10"/>
            <p:cNvSpPr>
              <a:spLocks noChangeShapeType="1"/>
            </p:cNvSpPr>
            <p:nvPr/>
          </p:nvSpPr>
          <p:spPr bwMode="auto">
            <a:xfrm>
              <a:off x="5580" y="11736"/>
              <a:ext cx="0" cy="31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28" name="Line 11"/>
            <p:cNvSpPr>
              <a:spLocks noChangeShapeType="1"/>
            </p:cNvSpPr>
            <p:nvPr/>
          </p:nvSpPr>
          <p:spPr bwMode="auto">
            <a:xfrm>
              <a:off x="3960" y="12048"/>
              <a:ext cx="288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29" name="Line 12"/>
            <p:cNvSpPr>
              <a:spLocks noChangeShapeType="1"/>
            </p:cNvSpPr>
            <p:nvPr/>
          </p:nvSpPr>
          <p:spPr bwMode="auto">
            <a:xfrm>
              <a:off x="3960" y="12048"/>
              <a:ext cx="0" cy="31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30" name="Line 13"/>
            <p:cNvSpPr>
              <a:spLocks noChangeShapeType="1"/>
            </p:cNvSpPr>
            <p:nvPr/>
          </p:nvSpPr>
          <p:spPr bwMode="auto">
            <a:xfrm>
              <a:off x="6840" y="12048"/>
              <a:ext cx="0" cy="31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31" name="Line 14"/>
            <p:cNvSpPr>
              <a:spLocks noChangeShapeType="1"/>
            </p:cNvSpPr>
            <p:nvPr/>
          </p:nvSpPr>
          <p:spPr bwMode="auto">
            <a:xfrm>
              <a:off x="3960" y="12828"/>
              <a:ext cx="0" cy="62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Tree>
    <p:extLst>
      <p:ext uri="{BB962C8B-B14F-4D97-AF65-F5344CB8AC3E}">
        <p14:creationId xmlns:p14="http://schemas.microsoft.com/office/powerpoint/2010/main" val="1405656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083"/>
                                        </p:tgtEl>
                                        <p:attrNameLst>
                                          <p:attrName>style.visibility</p:attrName>
                                        </p:attrNameLst>
                                      </p:cBhvr>
                                      <p:to>
                                        <p:strVal val="visible"/>
                                      </p:to>
                                    </p:set>
                                    <p:animEffect transition="in" filter="blinds(horizontal)">
                                      <p:cBhvr>
                                        <p:cTn id="7" dur="500"/>
                                        <p:tgtEl>
                                          <p:spTgt spid="430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灯片编号占位符 4"/>
          <p:cNvSpPr>
            <a:spLocks noGrp="1"/>
          </p:cNvSpPr>
          <p:nvPr>
            <p:ph type="sldNum" sz="quarter" idx="4294967295"/>
          </p:nvPr>
        </p:nvSpPr>
        <p:spPr bwMode="auto">
          <a:xfrm>
            <a:off x="3124200" y="63563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eaLnBrk="1" hangingPunct="1"/>
            <a:fld id="{AADD99D6-B204-48A2-B013-184C65909BBC}" type="slidenum">
              <a:rPr lang="en-US" altLang="zh-CN"/>
              <a:pPr algn="ctr" eaLnBrk="1" hangingPunct="1"/>
              <a:t>46</a:t>
            </a:fld>
            <a:endParaRPr lang="en-US" altLang="zh-CN"/>
          </a:p>
        </p:txBody>
      </p:sp>
      <p:sp>
        <p:nvSpPr>
          <p:cNvPr id="67587" name="Rectangle 2"/>
          <p:cNvSpPr>
            <a:spLocks noGrp="1" noChangeArrowheads="1"/>
          </p:cNvSpPr>
          <p:nvPr>
            <p:ph type="body" idx="1"/>
          </p:nvPr>
        </p:nvSpPr>
        <p:spPr bwMode="auto">
          <a:xfrm>
            <a:off x="0" y="0"/>
            <a:ext cx="9144000" cy="6858000"/>
          </a:xfrm>
          <a:solidFill>
            <a:srgbClr val="CC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200"/>
              </a:spcBef>
            </a:pPr>
            <a:r>
              <a:rPr lang="zh-CN" altLang="en-US" sz="2400" dirty="0" smtClean="0">
                <a:solidFill>
                  <a:srgbClr val="FF0000"/>
                </a:solidFill>
              </a:rPr>
              <a:t>语句覆盖</a:t>
            </a:r>
          </a:p>
          <a:p>
            <a:pPr lvl="1">
              <a:spcBef>
                <a:spcPts val="200"/>
              </a:spcBef>
              <a:buFont typeface="Wingdings" pitchFamily="2" charset="2"/>
              <a:buNone/>
            </a:pPr>
            <a:r>
              <a:rPr lang="zh-CN" altLang="en-US" sz="2400" dirty="0" smtClean="0"/>
              <a:t>	被测程序的每个语句至少被执行一次。</a:t>
            </a:r>
          </a:p>
          <a:p>
            <a:pPr>
              <a:spcBef>
                <a:spcPts val="200"/>
              </a:spcBef>
            </a:pPr>
            <a:r>
              <a:rPr lang="zh-CN" altLang="en-US" sz="2400" dirty="0" smtClean="0">
                <a:solidFill>
                  <a:srgbClr val="FF0000"/>
                </a:solidFill>
              </a:rPr>
              <a:t>判定覆盖</a:t>
            </a:r>
            <a:r>
              <a:rPr lang="en-US" altLang="zh-CN" sz="2400" dirty="0" smtClean="0">
                <a:solidFill>
                  <a:srgbClr val="FF0000"/>
                </a:solidFill>
              </a:rPr>
              <a:t>(</a:t>
            </a:r>
            <a:r>
              <a:rPr lang="zh-CN" altLang="en-US" sz="2400" dirty="0" smtClean="0">
                <a:solidFill>
                  <a:srgbClr val="FF0000"/>
                </a:solidFill>
              </a:rPr>
              <a:t>分支覆盖</a:t>
            </a:r>
            <a:r>
              <a:rPr lang="en-US" altLang="zh-CN" sz="2400" dirty="0" smtClean="0">
                <a:solidFill>
                  <a:srgbClr val="FF0000"/>
                </a:solidFill>
              </a:rPr>
              <a:t>)</a:t>
            </a:r>
            <a:endParaRPr lang="zh-CN" altLang="en-US" sz="2400" dirty="0" smtClean="0">
              <a:solidFill>
                <a:srgbClr val="FF0000"/>
              </a:solidFill>
            </a:endParaRPr>
          </a:p>
          <a:p>
            <a:pPr lvl="1">
              <a:spcBef>
                <a:spcPts val="200"/>
              </a:spcBef>
              <a:buFont typeface="Wingdings" pitchFamily="2" charset="2"/>
              <a:buNone/>
            </a:pPr>
            <a:r>
              <a:rPr lang="zh-CN" altLang="en-US" sz="2400" dirty="0" smtClean="0"/>
              <a:t>	程序中的每一个判定至少都获得一次</a:t>
            </a:r>
            <a:r>
              <a:rPr lang="zh-CN" altLang="en-US" sz="2400" dirty="0" smtClean="0">
                <a:latin typeface="微软雅黑" pitchFamily="34" charset="-122"/>
              </a:rPr>
              <a:t>“</a:t>
            </a:r>
            <a:r>
              <a:rPr lang="zh-CN" altLang="en-US" sz="2400" dirty="0" smtClean="0"/>
              <a:t>真值</a:t>
            </a:r>
            <a:r>
              <a:rPr lang="zh-CN" altLang="en-US" sz="2400" dirty="0" smtClean="0">
                <a:latin typeface="微软雅黑" pitchFamily="34" charset="-122"/>
              </a:rPr>
              <a:t>”</a:t>
            </a:r>
            <a:r>
              <a:rPr lang="zh-CN" altLang="en-US" sz="2400" dirty="0" smtClean="0"/>
              <a:t>和</a:t>
            </a:r>
            <a:r>
              <a:rPr lang="zh-CN" altLang="en-US" sz="2400" dirty="0" smtClean="0">
                <a:latin typeface="微软雅黑" pitchFamily="34" charset="-122"/>
              </a:rPr>
              <a:t>“</a:t>
            </a:r>
            <a:r>
              <a:rPr lang="zh-CN" altLang="en-US" sz="2400" dirty="0" smtClean="0"/>
              <a:t>假值</a:t>
            </a:r>
            <a:r>
              <a:rPr lang="zh-CN" altLang="en-US" sz="2400" dirty="0" smtClean="0">
                <a:latin typeface="微软雅黑" pitchFamily="34" charset="-122"/>
              </a:rPr>
              <a:t>”</a:t>
            </a:r>
            <a:r>
              <a:rPr lang="zh-CN" altLang="en-US" sz="2400" dirty="0" smtClean="0"/>
              <a:t>，或者说使得程序中的每一个分支都至少通过一次。</a:t>
            </a:r>
          </a:p>
          <a:p>
            <a:pPr>
              <a:spcBef>
                <a:spcPts val="200"/>
              </a:spcBef>
            </a:pPr>
            <a:r>
              <a:rPr lang="zh-CN" altLang="en-US" sz="2400" dirty="0" smtClean="0">
                <a:solidFill>
                  <a:srgbClr val="FF0000"/>
                </a:solidFill>
              </a:rPr>
              <a:t>条件覆盖</a:t>
            </a:r>
          </a:p>
          <a:p>
            <a:pPr lvl="1">
              <a:spcBef>
                <a:spcPts val="200"/>
              </a:spcBef>
              <a:buFont typeface="Wingdings" pitchFamily="2" charset="2"/>
              <a:buNone/>
            </a:pPr>
            <a:r>
              <a:rPr lang="zh-CN" altLang="en-US" sz="2400" dirty="0" smtClean="0"/>
              <a:t>	判定中的每个条件都至少取到一次</a:t>
            </a:r>
            <a:r>
              <a:rPr lang="zh-CN" altLang="en-US" sz="2400" dirty="0" smtClean="0">
                <a:latin typeface="微软雅黑" pitchFamily="34" charset="-122"/>
              </a:rPr>
              <a:t>“</a:t>
            </a:r>
            <a:r>
              <a:rPr lang="zh-CN" altLang="en-US" sz="2400" dirty="0" smtClean="0"/>
              <a:t>真值</a:t>
            </a:r>
            <a:r>
              <a:rPr lang="zh-CN" altLang="en-US" sz="2400" dirty="0" smtClean="0">
                <a:latin typeface="微软雅黑" pitchFamily="34" charset="-122"/>
              </a:rPr>
              <a:t>”</a:t>
            </a:r>
            <a:r>
              <a:rPr lang="zh-CN" altLang="en-US" sz="2400" dirty="0" smtClean="0"/>
              <a:t>和</a:t>
            </a:r>
            <a:r>
              <a:rPr lang="zh-CN" altLang="en-US" sz="2400" dirty="0" smtClean="0">
                <a:latin typeface="微软雅黑" pitchFamily="34" charset="-122"/>
              </a:rPr>
              <a:t>“</a:t>
            </a:r>
            <a:r>
              <a:rPr lang="zh-CN" altLang="en-US" sz="2400" dirty="0" smtClean="0"/>
              <a:t>假值</a:t>
            </a:r>
            <a:r>
              <a:rPr lang="zh-CN" altLang="en-US" sz="2400" dirty="0" smtClean="0">
                <a:latin typeface="微软雅黑" pitchFamily="34" charset="-122"/>
              </a:rPr>
              <a:t>”</a:t>
            </a:r>
            <a:r>
              <a:rPr lang="zh-CN" altLang="en-US" sz="2400" dirty="0" smtClean="0"/>
              <a:t>。</a:t>
            </a:r>
          </a:p>
          <a:p>
            <a:pPr>
              <a:spcBef>
                <a:spcPts val="200"/>
              </a:spcBef>
            </a:pPr>
            <a:r>
              <a:rPr lang="zh-CN" altLang="en-US" sz="2400" dirty="0" smtClean="0">
                <a:solidFill>
                  <a:srgbClr val="FF0000"/>
                </a:solidFill>
              </a:rPr>
              <a:t>判定</a:t>
            </a:r>
            <a:r>
              <a:rPr lang="en-US" altLang="zh-CN" sz="2400" dirty="0" smtClean="0">
                <a:solidFill>
                  <a:srgbClr val="FF0000"/>
                </a:solidFill>
              </a:rPr>
              <a:t>/</a:t>
            </a:r>
            <a:r>
              <a:rPr lang="zh-CN" altLang="en-US" sz="2400" dirty="0" smtClean="0">
                <a:solidFill>
                  <a:srgbClr val="FF0000"/>
                </a:solidFill>
              </a:rPr>
              <a:t>条件覆盖</a:t>
            </a:r>
          </a:p>
          <a:p>
            <a:pPr lvl="1">
              <a:spcBef>
                <a:spcPts val="200"/>
              </a:spcBef>
              <a:buFont typeface="Wingdings" pitchFamily="2" charset="2"/>
              <a:buNone/>
            </a:pPr>
            <a:r>
              <a:rPr lang="zh-CN" altLang="en-US" sz="2400" dirty="0" smtClean="0"/>
              <a:t>	判定中的每个条件的所有可能结果至少出现一次，并且每个判定本身的所有可能结果也至少出现一次。</a:t>
            </a:r>
          </a:p>
          <a:p>
            <a:pPr>
              <a:spcBef>
                <a:spcPts val="200"/>
              </a:spcBef>
            </a:pPr>
            <a:r>
              <a:rPr lang="zh-CN" altLang="en-US" sz="2400" dirty="0" smtClean="0">
                <a:solidFill>
                  <a:srgbClr val="FF0000"/>
                </a:solidFill>
              </a:rPr>
              <a:t>条件组合覆盖</a:t>
            </a:r>
          </a:p>
          <a:p>
            <a:pPr lvl="1">
              <a:spcBef>
                <a:spcPts val="200"/>
              </a:spcBef>
              <a:buFont typeface="Wingdings" pitchFamily="2" charset="2"/>
              <a:buNone/>
            </a:pPr>
            <a:r>
              <a:rPr lang="zh-CN" altLang="en-US" sz="2400" dirty="0" smtClean="0"/>
              <a:t>	每个判定中条件结果的所有可能组合至少出现一次。</a:t>
            </a:r>
          </a:p>
          <a:p>
            <a:pPr>
              <a:spcBef>
                <a:spcPts val="200"/>
              </a:spcBef>
            </a:pPr>
            <a:r>
              <a:rPr lang="zh-CN" altLang="en-US" sz="2400" dirty="0" smtClean="0">
                <a:solidFill>
                  <a:srgbClr val="FF0000"/>
                </a:solidFill>
              </a:rPr>
              <a:t>修正的条件</a:t>
            </a:r>
            <a:r>
              <a:rPr lang="en-US" altLang="zh-CN" sz="2400" dirty="0" smtClean="0">
                <a:solidFill>
                  <a:srgbClr val="FF0000"/>
                </a:solidFill>
              </a:rPr>
              <a:t>/</a:t>
            </a:r>
            <a:r>
              <a:rPr lang="zh-CN" altLang="en-US" sz="2400" dirty="0" smtClean="0">
                <a:solidFill>
                  <a:srgbClr val="FF0000"/>
                </a:solidFill>
              </a:rPr>
              <a:t>判定覆盖</a:t>
            </a:r>
          </a:p>
          <a:p>
            <a:pPr lvl="1">
              <a:spcBef>
                <a:spcPts val="200"/>
              </a:spcBef>
              <a:buFont typeface="Wingdings" pitchFamily="2" charset="2"/>
              <a:buNone/>
            </a:pPr>
            <a:r>
              <a:rPr lang="zh-CN" altLang="en-US" sz="2400" dirty="0" smtClean="0"/>
              <a:t>	在一个程序中每一种输入输出至少得出现一次，在程序中的每一个条件必须产生所有可能的输出结果至少一次，并且每一个判定中的每一个条件必须能够独立影响一个判定的输出，即在其他条件不变的前提下仅改变这个条件的值，而使判定结果改变。</a:t>
            </a: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p:cNvSpPr>
            <a:spLocks noGrp="1" noChangeArrowheads="1"/>
          </p:cNvSpPr>
          <p:nvPr>
            <p:ph type="title"/>
          </p:nvPr>
        </p:nvSpPr>
        <p:spPr>
          <a:xfrm>
            <a:off x="457200" y="609600"/>
            <a:ext cx="8229600" cy="609600"/>
          </a:xfrm>
        </p:spPr>
        <p:txBody>
          <a:bodyPr/>
          <a:lstStyle/>
          <a:p>
            <a:pPr>
              <a:defRPr/>
            </a:pPr>
            <a:r>
              <a:rPr lang="zh-CN" altLang="en-US" b="1" kern="1200" dirty="0"/>
              <a:t>练习</a:t>
            </a:r>
            <a:r>
              <a:rPr lang="en-US" altLang="zh-CN" sz="2800" dirty="0">
                <a:solidFill>
                  <a:srgbClr val="0000FF"/>
                </a:solidFill>
                <a:latin typeface="宋体" pitchFamily="2" charset="-122"/>
              </a:rPr>
              <a:t/>
            </a:r>
            <a:br>
              <a:rPr lang="en-US" altLang="zh-CN" sz="2800" dirty="0">
                <a:solidFill>
                  <a:srgbClr val="0000FF"/>
                </a:solidFill>
                <a:latin typeface="宋体" pitchFamily="2" charset="-122"/>
              </a:rPr>
            </a:br>
            <a:endParaRPr lang="zh-CN" altLang="en-US" dirty="0"/>
          </a:p>
        </p:txBody>
      </p:sp>
      <p:sp>
        <p:nvSpPr>
          <p:cNvPr id="68611" name="内容占位符 4"/>
          <p:cNvSpPr>
            <a:spLocks noGrp="1"/>
          </p:cNvSpPr>
          <p:nvPr>
            <p:ph idx="1"/>
          </p:nvPr>
        </p:nvSpPr>
        <p:spPr bwMode="auto">
          <a:xfrm>
            <a:off x="381000" y="1600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2800" dirty="0" smtClean="0"/>
              <a:t>如图显示某程序的逻辑结构。试为它设计足够的测试用例，分别实现对程序的判定覆盖、条件覆盖和条件组合覆盖。</a:t>
            </a:r>
          </a:p>
        </p:txBody>
      </p:sp>
      <p:sp>
        <p:nvSpPr>
          <p:cNvPr id="68612" name="Line 116"/>
          <p:cNvSpPr>
            <a:spLocks noChangeShapeType="1"/>
          </p:cNvSpPr>
          <p:nvPr/>
        </p:nvSpPr>
        <p:spPr bwMode="auto">
          <a:xfrm>
            <a:off x="4572000" y="2895600"/>
            <a:ext cx="0" cy="6858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13" name="AutoShape 117"/>
          <p:cNvSpPr>
            <a:spLocks noChangeArrowheads="1"/>
          </p:cNvSpPr>
          <p:nvPr/>
        </p:nvSpPr>
        <p:spPr bwMode="auto">
          <a:xfrm>
            <a:off x="3200400" y="3581400"/>
            <a:ext cx="2743200" cy="838200"/>
          </a:xfrm>
          <a:prstGeom prst="diamond">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2"/>
              </a:solidFill>
            </a:endParaRPr>
          </a:p>
        </p:txBody>
      </p:sp>
      <p:sp>
        <p:nvSpPr>
          <p:cNvPr id="68614" name="Line 118"/>
          <p:cNvSpPr>
            <a:spLocks noChangeShapeType="1"/>
          </p:cNvSpPr>
          <p:nvPr/>
        </p:nvSpPr>
        <p:spPr bwMode="auto">
          <a:xfrm>
            <a:off x="3200400" y="4038600"/>
            <a:ext cx="0" cy="6096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15" name="Line 120"/>
          <p:cNvSpPr>
            <a:spLocks noChangeShapeType="1"/>
          </p:cNvSpPr>
          <p:nvPr/>
        </p:nvSpPr>
        <p:spPr bwMode="auto">
          <a:xfrm>
            <a:off x="5943600" y="4038600"/>
            <a:ext cx="0" cy="6096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16" name="Text Box 122"/>
          <p:cNvSpPr txBox="1">
            <a:spLocks noChangeArrowheads="1"/>
          </p:cNvSpPr>
          <p:nvPr/>
        </p:nvSpPr>
        <p:spPr bwMode="auto">
          <a:xfrm>
            <a:off x="3429000" y="3810000"/>
            <a:ext cx="2895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FontTx/>
              <a:buNone/>
            </a:pPr>
            <a:r>
              <a:rPr lang="en-US" altLang="zh-CN" sz="2000" b="0">
                <a:solidFill>
                  <a:schemeClr val="bg2"/>
                </a:solidFill>
              </a:rPr>
              <a:t>A&gt;1 and B=0</a:t>
            </a:r>
          </a:p>
        </p:txBody>
      </p:sp>
      <p:sp>
        <p:nvSpPr>
          <p:cNvPr id="68617" name="Text Box 123"/>
          <p:cNvSpPr txBox="1">
            <a:spLocks noChangeArrowheads="1"/>
          </p:cNvSpPr>
          <p:nvPr/>
        </p:nvSpPr>
        <p:spPr bwMode="auto">
          <a:xfrm>
            <a:off x="1905000" y="4738688"/>
            <a:ext cx="2895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FontTx/>
              <a:buNone/>
            </a:pPr>
            <a:r>
              <a:rPr lang="en-US" altLang="zh-CN" sz="2000" b="0">
                <a:solidFill>
                  <a:schemeClr val="bg2"/>
                </a:solidFill>
              </a:rPr>
              <a:t>     S1</a:t>
            </a:r>
          </a:p>
        </p:txBody>
      </p:sp>
      <p:sp>
        <p:nvSpPr>
          <p:cNvPr id="68618" name="Text Box 124"/>
          <p:cNvSpPr txBox="1">
            <a:spLocks noChangeArrowheads="1"/>
          </p:cNvSpPr>
          <p:nvPr/>
        </p:nvSpPr>
        <p:spPr bwMode="auto">
          <a:xfrm>
            <a:off x="4191000" y="4891088"/>
            <a:ext cx="2895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buFontTx/>
              <a:buNone/>
            </a:pPr>
            <a:r>
              <a:rPr lang="en-US" altLang="zh-CN" sz="2000" b="0">
                <a:solidFill>
                  <a:schemeClr val="bg2"/>
                </a:solidFill>
              </a:rPr>
              <a:t>      S2</a:t>
            </a:r>
          </a:p>
        </p:txBody>
      </p:sp>
      <p:sp>
        <p:nvSpPr>
          <p:cNvPr id="68619" name="Rectangle 125"/>
          <p:cNvSpPr>
            <a:spLocks noChangeArrowheads="1"/>
          </p:cNvSpPr>
          <p:nvPr/>
        </p:nvSpPr>
        <p:spPr bwMode="auto">
          <a:xfrm>
            <a:off x="2286000" y="4648200"/>
            <a:ext cx="1752600" cy="5334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2"/>
              </a:solidFill>
            </a:endParaRPr>
          </a:p>
        </p:txBody>
      </p:sp>
      <p:sp>
        <p:nvSpPr>
          <p:cNvPr id="68620" name="Rectangle 126"/>
          <p:cNvSpPr>
            <a:spLocks noChangeArrowheads="1"/>
          </p:cNvSpPr>
          <p:nvPr/>
        </p:nvSpPr>
        <p:spPr bwMode="auto">
          <a:xfrm>
            <a:off x="5105400" y="4648200"/>
            <a:ext cx="1828800" cy="5334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chemeClr val="bg2"/>
              </a:solidFill>
            </a:endParaRPr>
          </a:p>
        </p:txBody>
      </p:sp>
      <p:sp>
        <p:nvSpPr>
          <p:cNvPr id="68621" name="Line 127"/>
          <p:cNvSpPr>
            <a:spLocks noChangeShapeType="1"/>
          </p:cNvSpPr>
          <p:nvPr/>
        </p:nvSpPr>
        <p:spPr bwMode="auto">
          <a:xfrm>
            <a:off x="3200400" y="5181600"/>
            <a:ext cx="0" cy="457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22" name="Line 128"/>
          <p:cNvSpPr>
            <a:spLocks noChangeShapeType="1"/>
          </p:cNvSpPr>
          <p:nvPr/>
        </p:nvSpPr>
        <p:spPr bwMode="auto">
          <a:xfrm>
            <a:off x="3200400" y="5638800"/>
            <a:ext cx="281940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23" name="Line 129"/>
          <p:cNvSpPr>
            <a:spLocks noChangeShapeType="1"/>
          </p:cNvSpPr>
          <p:nvPr/>
        </p:nvSpPr>
        <p:spPr bwMode="auto">
          <a:xfrm flipV="1">
            <a:off x="6019800" y="5181600"/>
            <a:ext cx="0" cy="457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624" name="Line 130"/>
          <p:cNvSpPr>
            <a:spLocks noChangeShapeType="1"/>
          </p:cNvSpPr>
          <p:nvPr/>
        </p:nvSpPr>
        <p:spPr bwMode="auto">
          <a:xfrm>
            <a:off x="4648200" y="5638800"/>
            <a:ext cx="0" cy="7620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57200" y="609600"/>
            <a:ext cx="8229600" cy="609600"/>
          </a:xfrm>
        </p:spPr>
        <p:txBody>
          <a:bodyPr/>
          <a:lstStyle/>
          <a:p>
            <a:pPr>
              <a:defRPr/>
            </a:pPr>
            <a:endParaRPr lang="zh-CN" altLang="en-US"/>
          </a:p>
        </p:txBody>
      </p:sp>
      <p:graphicFrame>
        <p:nvGraphicFramePr>
          <p:cNvPr id="10" name="Group 1026"/>
          <p:cNvGraphicFramePr>
            <a:graphicFrameLocks noGrp="1"/>
          </p:cNvGraphicFramePr>
          <p:nvPr/>
        </p:nvGraphicFramePr>
        <p:xfrm>
          <a:off x="457200" y="1447800"/>
          <a:ext cx="7696199" cy="5165726"/>
        </p:xfrm>
        <a:graphic>
          <a:graphicData uri="http://schemas.openxmlformats.org/drawingml/2006/table">
            <a:tbl>
              <a:tblPr/>
              <a:tblGrid>
                <a:gridCol w="1554040">
                  <a:extLst>
                    <a:ext uri="{9D8B030D-6E8A-4147-A177-3AD203B41FA5}">
                      <a16:colId xmlns:a16="http://schemas.microsoft.com/office/drawing/2014/main" val="20000"/>
                    </a:ext>
                  </a:extLst>
                </a:gridCol>
                <a:gridCol w="1406037">
                  <a:extLst>
                    <a:ext uri="{9D8B030D-6E8A-4147-A177-3AD203B41FA5}">
                      <a16:colId xmlns:a16="http://schemas.microsoft.com/office/drawing/2014/main" val="20001"/>
                    </a:ext>
                  </a:extLst>
                </a:gridCol>
                <a:gridCol w="1628042">
                  <a:extLst>
                    <a:ext uri="{9D8B030D-6E8A-4147-A177-3AD203B41FA5}">
                      <a16:colId xmlns:a16="http://schemas.microsoft.com/office/drawing/2014/main" val="20002"/>
                    </a:ext>
                  </a:extLst>
                </a:gridCol>
                <a:gridCol w="1628042">
                  <a:extLst>
                    <a:ext uri="{9D8B030D-6E8A-4147-A177-3AD203B41FA5}">
                      <a16:colId xmlns:a16="http://schemas.microsoft.com/office/drawing/2014/main" val="20003"/>
                    </a:ext>
                  </a:extLst>
                </a:gridCol>
                <a:gridCol w="1480038">
                  <a:extLst>
                    <a:ext uri="{9D8B030D-6E8A-4147-A177-3AD203B41FA5}">
                      <a16:colId xmlns:a16="http://schemas.microsoft.com/office/drawing/2014/main" val="20004"/>
                    </a:ext>
                  </a:extLst>
                </a:gridCol>
              </a:tblGrid>
              <a:tr h="396304">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dirty="0" smtClean="0">
                          <a:ln>
                            <a:noFill/>
                          </a:ln>
                          <a:solidFill>
                            <a:srgbClr val="000000"/>
                          </a:solidFill>
                          <a:effectLst/>
                          <a:latin typeface="宋体" pitchFamily="2" charset="-122"/>
                          <a:ea typeface="宋体" pitchFamily="2" charset="-122"/>
                        </a:rPr>
                        <a:t>覆盖种类</a:t>
                      </a:r>
                      <a:endParaRPr kumimoji="1" lang="zh-CN" altLang="en-US" sz="2000" b="0" i="0" u="none" strike="noStrike" cap="none" normalizeH="0" baseline="0" dirty="0" smtClean="0">
                        <a:ln>
                          <a:noFill/>
                        </a:ln>
                        <a:solidFill>
                          <a:schemeClr val="tx1"/>
                        </a:solidFill>
                        <a:effectLst/>
                        <a:latin typeface="Times New Roman" pitchFamily="18" charset="0"/>
                        <a:ea typeface="宋体" pitchFamily="2" charset="-122"/>
                      </a:endParaRPr>
                    </a:p>
                  </a:txBody>
                  <a:tcPr marL="91442" marR="91442" marT="45727" marB="45727"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00000"/>
                          </a:solidFill>
                          <a:effectLst/>
                          <a:latin typeface="宋体" pitchFamily="2" charset="-122"/>
                          <a:ea typeface="宋体" pitchFamily="2" charset="-122"/>
                        </a:rPr>
                        <a:t>需满足的条件</a:t>
                      </a:r>
                      <a:endParaRPr kumimoji="1" lang="zh-CN" altLang="en-US"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00000"/>
                          </a:solidFill>
                          <a:effectLst/>
                          <a:latin typeface="宋体" pitchFamily="2" charset="-122"/>
                          <a:ea typeface="宋体" pitchFamily="2" charset="-122"/>
                        </a:rPr>
                        <a:t>测试数据</a:t>
                      </a:r>
                      <a:endParaRPr kumimoji="1" lang="zh-CN" altLang="en-US"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00000"/>
                          </a:solidFill>
                          <a:effectLst/>
                          <a:latin typeface="宋体" pitchFamily="2" charset="-122"/>
                          <a:ea typeface="宋体" pitchFamily="2" charset="-122"/>
                        </a:rPr>
                        <a:t>期望结果</a:t>
                      </a:r>
                      <a:endParaRPr kumimoji="1" lang="zh-CN" altLang="en-US"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2492">
                <a:tc rowSpan="2">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00000"/>
                          </a:solidFill>
                          <a:effectLst/>
                          <a:latin typeface="宋体" pitchFamily="2" charset="-122"/>
                          <a:ea typeface="宋体" pitchFamily="2" charset="-122"/>
                        </a:rPr>
                        <a:t>判定覆盖</a:t>
                      </a:r>
                      <a:endParaRPr kumimoji="1" lang="zh-CN" altLang="en-US" sz="20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A&gt;1,B=0</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A=2,B=0</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dirty="0" smtClean="0">
                          <a:ln>
                            <a:noFill/>
                          </a:ln>
                          <a:solidFill>
                            <a:srgbClr val="000000"/>
                          </a:solidFill>
                          <a:effectLst/>
                          <a:latin typeface="宋体" pitchFamily="2" charset="-122"/>
                          <a:ea typeface="宋体" pitchFamily="2" charset="-122"/>
                        </a:rPr>
                        <a:t>执行</a:t>
                      </a:r>
                      <a:r>
                        <a:rPr kumimoji="1" lang="en-US" altLang="zh-CN" sz="2000" b="0" i="0" u="none" strike="noStrike" cap="none" normalizeH="0" baseline="0" dirty="0" smtClean="0">
                          <a:ln>
                            <a:noFill/>
                          </a:ln>
                          <a:solidFill>
                            <a:srgbClr val="000000"/>
                          </a:solidFill>
                          <a:effectLst/>
                          <a:latin typeface="宋体" pitchFamily="2" charset="-122"/>
                          <a:ea typeface="宋体" pitchFamily="2" charset="-122"/>
                        </a:rPr>
                        <a:t>S1</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7941">
                <a:tc v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A&gt;1,B</a:t>
                      </a:r>
                      <a:r>
                        <a:rPr kumimoji="1" lang="en-US" altLang="zh-CN" sz="2000" b="0" i="0" u="none" strike="noStrike" cap="none" normalizeH="0" baseline="0" smtClean="0">
                          <a:ln>
                            <a:noFill/>
                          </a:ln>
                          <a:solidFill>
                            <a:srgbClr val="000000"/>
                          </a:solidFill>
                          <a:effectLst/>
                          <a:latin typeface="宋体" pitchFamily="2" charset="-122"/>
                          <a:ea typeface="宋体" pitchFamily="2" charset="-122"/>
                          <a:sym typeface="Symbol" pitchFamily="18" charset="2"/>
                        </a:rPr>
                        <a:t></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0</a:t>
                      </a:r>
                      <a:r>
                        <a:rPr kumimoji="1" lang="zh-CN" altLang="en-US" sz="2000" b="0" i="0" u="none" strike="noStrike" cap="none" normalizeH="0" baseline="0" smtClean="0">
                          <a:ln>
                            <a:noFill/>
                          </a:ln>
                          <a:solidFill>
                            <a:srgbClr val="000000"/>
                          </a:solidFill>
                          <a:effectLst/>
                          <a:latin typeface="宋体" pitchFamily="2" charset="-122"/>
                          <a:ea typeface="宋体" pitchFamily="2" charset="-122"/>
                        </a:rPr>
                        <a:t>或</a:t>
                      </a:r>
                      <a:endParaRPr kumimoji="1" lang="zh-CN" altLang="en-US" sz="20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a:t>
                      </a:r>
                      <a:r>
                        <a:rPr kumimoji="1" lang="en-US" altLang="zh-CN" sz="2000" b="0" i="0" u="none" strike="noStrike" cap="none" normalizeH="0" baseline="0" smtClean="0">
                          <a:ln>
                            <a:noFill/>
                          </a:ln>
                          <a:solidFill>
                            <a:srgbClr val="000000"/>
                          </a:solidFill>
                          <a:effectLst/>
                          <a:latin typeface="宋体" pitchFamily="2" charset="-122"/>
                          <a:ea typeface="宋体" pitchFamily="2" charset="-122"/>
                          <a:sym typeface="Symbol" pitchFamily="18" charset="2"/>
                        </a:rPr>
                        <a:t></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1,B=0</a:t>
                      </a:r>
                      <a:r>
                        <a:rPr kumimoji="1" lang="zh-CN" altLang="en-US" sz="2000" b="0" i="0" u="none" strike="noStrike" cap="none" normalizeH="0" baseline="0" smtClean="0">
                          <a:ln>
                            <a:noFill/>
                          </a:ln>
                          <a:solidFill>
                            <a:srgbClr val="000000"/>
                          </a:solidFill>
                          <a:effectLst/>
                          <a:latin typeface="宋体" pitchFamily="2" charset="-122"/>
                          <a:ea typeface="宋体" pitchFamily="2" charset="-122"/>
                        </a:rPr>
                        <a:t>或</a:t>
                      </a:r>
                      <a:endParaRPr kumimoji="1" lang="zh-CN" altLang="en-US" sz="20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a:t>
                      </a:r>
                      <a:r>
                        <a:rPr kumimoji="1" lang="en-US" altLang="zh-CN" sz="2000" b="0" i="0" u="none" strike="noStrike" cap="none" normalizeH="0" baseline="0" smtClean="0">
                          <a:ln>
                            <a:noFill/>
                          </a:ln>
                          <a:solidFill>
                            <a:srgbClr val="000000"/>
                          </a:solidFill>
                          <a:effectLst/>
                          <a:latin typeface="宋体" pitchFamily="2" charset="-122"/>
                          <a:ea typeface="宋体" pitchFamily="2" charset="-122"/>
                          <a:sym typeface="Symbol" pitchFamily="18" charset="2"/>
                        </a:rPr>
                        <a:t></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1,B</a:t>
                      </a:r>
                      <a:r>
                        <a:rPr kumimoji="1" lang="en-US" altLang="zh-CN" sz="2000" b="0" i="0" u="none" strike="noStrike" cap="none" normalizeH="0" baseline="0" smtClean="0">
                          <a:ln>
                            <a:noFill/>
                          </a:ln>
                          <a:solidFill>
                            <a:srgbClr val="000000"/>
                          </a:solidFill>
                          <a:effectLst/>
                          <a:latin typeface="宋体" pitchFamily="2" charset="-122"/>
                          <a:ea typeface="宋体" pitchFamily="2" charset="-122"/>
                          <a:sym typeface="Symbol" pitchFamily="18" charset="2"/>
                        </a:rPr>
                        <a:t></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0</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A=2,B=1</a:t>
                      </a:r>
                      <a:r>
                        <a:rPr kumimoji="1" lang="zh-CN" altLang="en-US" sz="2000" b="0" i="0" u="none" strike="noStrike" cap="none" normalizeH="0" baseline="0" smtClean="0">
                          <a:ln>
                            <a:noFill/>
                          </a:ln>
                          <a:solidFill>
                            <a:srgbClr val="000000"/>
                          </a:solidFill>
                          <a:effectLst/>
                          <a:latin typeface="宋体" pitchFamily="2" charset="-122"/>
                          <a:ea typeface="宋体" pitchFamily="2" charset="-122"/>
                        </a:rPr>
                        <a:t>或</a:t>
                      </a:r>
                      <a:endParaRPr kumimoji="1" lang="zh-CN" altLang="en-US" sz="20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A=1,B=0</a:t>
                      </a:r>
                      <a:r>
                        <a:rPr kumimoji="1" lang="zh-CN" altLang="en-US" sz="2000" b="0" i="0" u="none" strike="noStrike" cap="none" normalizeH="0" baseline="0" smtClean="0">
                          <a:ln>
                            <a:noFill/>
                          </a:ln>
                          <a:solidFill>
                            <a:srgbClr val="000000"/>
                          </a:solidFill>
                          <a:effectLst/>
                          <a:latin typeface="宋体" pitchFamily="2" charset="-122"/>
                          <a:ea typeface="宋体" pitchFamily="2" charset="-122"/>
                        </a:rPr>
                        <a:t>或</a:t>
                      </a:r>
                      <a:endParaRPr kumimoji="1" lang="zh-CN" altLang="en-US" sz="20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A=1,B=1</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dirty="0" smtClean="0">
                          <a:ln>
                            <a:noFill/>
                          </a:ln>
                          <a:solidFill>
                            <a:srgbClr val="000000"/>
                          </a:solidFill>
                          <a:effectLst/>
                          <a:latin typeface="宋体" pitchFamily="2" charset="-122"/>
                          <a:ea typeface="宋体" pitchFamily="2" charset="-122"/>
                        </a:rPr>
                        <a:t>执行</a:t>
                      </a:r>
                      <a:r>
                        <a:rPr kumimoji="1" lang="en-US" altLang="zh-CN" sz="2000" b="0" i="0" u="none" strike="noStrike" cap="none" normalizeH="0" baseline="0" dirty="0" smtClean="0">
                          <a:ln>
                            <a:noFill/>
                          </a:ln>
                          <a:solidFill>
                            <a:srgbClr val="000000"/>
                          </a:solidFill>
                          <a:effectLst/>
                          <a:latin typeface="宋体" pitchFamily="2" charset="-122"/>
                          <a:ea typeface="宋体" pitchFamily="2" charset="-122"/>
                        </a:rPr>
                        <a:t>S2</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349">
                <a:tc rowSpan="3">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dirty="0" smtClean="0">
                          <a:ln>
                            <a:noFill/>
                          </a:ln>
                          <a:solidFill>
                            <a:srgbClr val="000000"/>
                          </a:solidFill>
                          <a:effectLst/>
                          <a:latin typeface="宋体" pitchFamily="2" charset="-122"/>
                          <a:ea typeface="宋体" pitchFamily="2" charset="-122"/>
                        </a:rPr>
                        <a:t>条件覆盖</a:t>
                      </a:r>
                      <a:endParaRPr kumimoji="1" lang="zh-CN" altLang="en-US" sz="2000" b="0" i="0" u="none" strike="noStrike" cap="none" normalizeH="0" baseline="0" dirty="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91442" marR="91442" marT="45727" marB="45727"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dirty="0" smtClean="0">
                          <a:ln>
                            <a:noFill/>
                          </a:ln>
                          <a:solidFill>
                            <a:srgbClr val="000000"/>
                          </a:solidFill>
                          <a:effectLst/>
                          <a:latin typeface="宋体" pitchFamily="2" charset="-122"/>
                          <a:ea typeface="宋体" pitchFamily="2" charset="-122"/>
                        </a:rPr>
                        <a:t>以下四种情况各出现一次</a:t>
                      </a:r>
                      <a:endParaRPr kumimoji="1" lang="zh-CN" altLang="en-US" sz="2000" b="0" i="0" u="none" strike="noStrike" cap="none" normalizeH="0" baseline="0" dirty="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304">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A&gt;1</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dirty="0" smtClean="0">
                          <a:ln>
                            <a:noFill/>
                          </a:ln>
                          <a:solidFill>
                            <a:srgbClr val="000000"/>
                          </a:solidFill>
                          <a:effectLst/>
                          <a:latin typeface="宋体" pitchFamily="2" charset="-122"/>
                          <a:ea typeface="宋体" pitchFamily="2" charset="-122"/>
                        </a:rPr>
                        <a:t>B=0</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A=2</a:t>
                      </a:r>
                      <a:r>
                        <a:rPr kumimoji="1" lang="zh-CN" altLang="en-US" sz="2000" b="0" i="0" u="none" strike="noStrike" cap="none" normalizeH="0" baseline="0" smtClean="0">
                          <a:ln>
                            <a:noFill/>
                          </a:ln>
                          <a:solidFill>
                            <a:srgbClr val="000000"/>
                          </a:solidFill>
                          <a:effectLst/>
                          <a:latin typeface="宋体" pitchFamily="2" charset="-122"/>
                          <a:ea typeface="宋体" pitchFamily="2" charset="-122"/>
                        </a:rPr>
                        <a:t>，</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B=0</a:t>
                      </a: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dirty="0" smtClean="0">
                          <a:ln>
                            <a:noFill/>
                          </a:ln>
                          <a:solidFill>
                            <a:srgbClr val="000000"/>
                          </a:solidFill>
                          <a:effectLst/>
                          <a:latin typeface="宋体" pitchFamily="2" charset="-122"/>
                          <a:ea typeface="宋体" pitchFamily="2" charset="-122"/>
                        </a:rPr>
                        <a:t>执行</a:t>
                      </a:r>
                      <a:r>
                        <a:rPr kumimoji="1" lang="en-US" altLang="zh-CN" sz="2000" b="0" i="0" u="none" strike="noStrike" cap="none" normalizeH="0" baseline="0" dirty="0" smtClean="0">
                          <a:ln>
                            <a:noFill/>
                          </a:ln>
                          <a:solidFill>
                            <a:srgbClr val="000000"/>
                          </a:solidFill>
                          <a:effectLst/>
                          <a:latin typeface="宋体" pitchFamily="2" charset="-122"/>
                          <a:ea typeface="宋体" pitchFamily="2" charset="-122"/>
                        </a:rPr>
                        <a:t>S1</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3784">
                <a:tc vMerge="1">
                  <a:txBody>
                    <a:bodyPr/>
                    <a:lstStyle/>
                    <a:p>
                      <a:endParaRPr lang="zh-CN" altLang="en-US"/>
                    </a:p>
                  </a:txBody>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a:t>
                      </a:r>
                      <a:r>
                        <a:rPr kumimoji="1" lang="en-US" altLang="zh-CN" sz="2000" b="0" i="0" u="none" strike="noStrike" cap="none" normalizeH="0" baseline="0" smtClean="0">
                          <a:ln>
                            <a:noFill/>
                          </a:ln>
                          <a:solidFill>
                            <a:srgbClr val="000000"/>
                          </a:solidFill>
                          <a:effectLst/>
                          <a:latin typeface="宋体" pitchFamily="2" charset="-122"/>
                          <a:ea typeface="宋体" pitchFamily="2" charset="-122"/>
                          <a:sym typeface="Symbol" pitchFamily="18" charset="2"/>
                        </a:rPr>
                        <a:t></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1</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dirty="0" smtClean="0">
                          <a:ln>
                            <a:noFill/>
                          </a:ln>
                          <a:solidFill>
                            <a:srgbClr val="000000"/>
                          </a:solidFill>
                          <a:effectLst/>
                          <a:latin typeface="宋体" pitchFamily="2" charset="-122"/>
                          <a:ea typeface="宋体" pitchFamily="2" charset="-122"/>
                        </a:rPr>
                        <a:t>B</a:t>
                      </a:r>
                      <a:r>
                        <a:rPr kumimoji="1" lang="en-US" altLang="zh-CN" sz="2000" b="0" i="0" u="none" strike="noStrike" cap="none" normalizeH="0" baseline="0" dirty="0" smtClean="0">
                          <a:ln>
                            <a:noFill/>
                          </a:ln>
                          <a:solidFill>
                            <a:srgbClr val="000000"/>
                          </a:solidFill>
                          <a:effectLst/>
                          <a:latin typeface="宋体" pitchFamily="2" charset="-122"/>
                          <a:ea typeface="宋体" pitchFamily="2" charset="-122"/>
                          <a:sym typeface="Symbol" pitchFamily="18" charset="2"/>
                        </a:rPr>
                        <a:t></a:t>
                      </a:r>
                      <a:r>
                        <a:rPr kumimoji="1" lang="en-US" altLang="zh-CN" sz="2000" b="0" i="0" u="none" strike="noStrike" cap="none" normalizeH="0" baseline="0" dirty="0" smtClean="0">
                          <a:ln>
                            <a:noFill/>
                          </a:ln>
                          <a:solidFill>
                            <a:srgbClr val="000000"/>
                          </a:solidFill>
                          <a:effectLst/>
                          <a:latin typeface="宋体" pitchFamily="2" charset="-122"/>
                          <a:ea typeface="宋体" pitchFamily="2" charset="-122"/>
                        </a:rPr>
                        <a:t>0</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A=1</a:t>
                      </a:r>
                      <a:r>
                        <a:rPr kumimoji="1" lang="zh-CN" altLang="en-US" sz="2000" b="0" i="0" u="none" strike="noStrike" cap="none" normalizeH="0" baseline="0" smtClean="0">
                          <a:ln>
                            <a:noFill/>
                          </a:ln>
                          <a:solidFill>
                            <a:srgbClr val="000000"/>
                          </a:solidFill>
                          <a:effectLst/>
                          <a:latin typeface="宋体" pitchFamily="2" charset="-122"/>
                          <a:ea typeface="宋体" pitchFamily="2" charset="-122"/>
                        </a:rPr>
                        <a:t>，</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B=1</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00000"/>
                          </a:solidFill>
                          <a:effectLst/>
                          <a:latin typeface="宋体" pitchFamily="2" charset="-122"/>
                          <a:ea typeface="宋体" pitchFamily="2" charset="-122"/>
                        </a:rPr>
                        <a:t>执行</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S2</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2492">
                <a:tc rowSpan="4">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00000"/>
                          </a:solidFill>
                          <a:effectLst/>
                          <a:latin typeface="宋体" pitchFamily="2" charset="-122"/>
                          <a:ea typeface="宋体" pitchFamily="2" charset="-122"/>
                        </a:rPr>
                        <a:t>条件组合</a:t>
                      </a:r>
                      <a:endParaRPr kumimoji="1" lang="zh-CN" altLang="en-US" sz="20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00000"/>
                          </a:solidFill>
                          <a:effectLst/>
                          <a:latin typeface="宋体" pitchFamily="2" charset="-122"/>
                          <a:ea typeface="宋体" pitchFamily="2" charset="-122"/>
                        </a:rPr>
                        <a:t>覆盖</a:t>
                      </a:r>
                      <a:endParaRPr kumimoji="1" lang="zh-CN" altLang="en-US" sz="2000" b="0" i="0" u="none" strike="noStrike" cap="none" normalizeH="0" baseline="0" smtClean="0">
                        <a:ln>
                          <a:noFill/>
                        </a:ln>
                        <a:solidFill>
                          <a:schemeClr val="tx1"/>
                        </a:solidFill>
                        <a:effectLst/>
                        <a:latin typeface="Times New Roman" pitchFamily="18"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A&gt;1,B=0</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A=2,B=0</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00000"/>
                          </a:solidFill>
                          <a:effectLst/>
                          <a:latin typeface="宋体" pitchFamily="2" charset="-122"/>
                          <a:ea typeface="宋体" pitchFamily="2" charset="-122"/>
                        </a:rPr>
                        <a:t>执行</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S1</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3784">
                <a:tc v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A&gt;1,B</a:t>
                      </a:r>
                      <a:r>
                        <a:rPr kumimoji="1" lang="en-US" altLang="zh-CN" sz="2000" b="0" i="0" u="none" strike="noStrike" cap="none" normalizeH="0" baseline="0" smtClean="0">
                          <a:ln>
                            <a:noFill/>
                          </a:ln>
                          <a:solidFill>
                            <a:srgbClr val="000000"/>
                          </a:solidFill>
                          <a:effectLst/>
                          <a:latin typeface="宋体" pitchFamily="2" charset="-122"/>
                          <a:ea typeface="宋体" pitchFamily="2" charset="-122"/>
                          <a:sym typeface="Symbol" pitchFamily="18" charset="2"/>
                        </a:rPr>
                        <a:t></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0</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A=2,B=1</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00000"/>
                          </a:solidFill>
                          <a:effectLst/>
                          <a:latin typeface="宋体" pitchFamily="2" charset="-122"/>
                          <a:ea typeface="宋体" pitchFamily="2" charset="-122"/>
                        </a:rPr>
                        <a:t>执行</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S2</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2492">
                <a:tc v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a:t>
                      </a:r>
                      <a:r>
                        <a:rPr kumimoji="1" lang="en-US" altLang="zh-CN" sz="2000" b="0" i="0" u="none" strike="noStrike" cap="none" normalizeH="0" baseline="0" smtClean="0">
                          <a:ln>
                            <a:noFill/>
                          </a:ln>
                          <a:solidFill>
                            <a:srgbClr val="000000"/>
                          </a:solidFill>
                          <a:effectLst/>
                          <a:latin typeface="宋体" pitchFamily="2" charset="-122"/>
                          <a:ea typeface="宋体" pitchFamily="2" charset="-122"/>
                          <a:sym typeface="Symbol" pitchFamily="18" charset="2"/>
                        </a:rPr>
                        <a:t></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1,B=0</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A=1,B=0</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smtClean="0">
                          <a:ln>
                            <a:noFill/>
                          </a:ln>
                          <a:solidFill>
                            <a:srgbClr val="000000"/>
                          </a:solidFill>
                          <a:effectLst/>
                          <a:latin typeface="宋体" pitchFamily="2" charset="-122"/>
                          <a:ea typeface="宋体" pitchFamily="2" charset="-122"/>
                        </a:rPr>
                        <a:t>执行</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S2</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3784">
                <a:tc vMerge="1">
                  <a:txBody>
                    <a:bodyPr/>
                    <a:lstStyle/>
                    <a:p>
                      <a:endParaRPr lang="zh-CN" altLang="en-US"/>
                    </a:p>
                  </a:txBody>
                  <a:tcPr/>
                </a:tc>
                <a:tc gridSpan="2">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a:t>
                      </a:r>
                      <a:r>
                        <a:rPr kumimoji="1" lang="en-US" altLang="zh-CN" sz="2000" b="0" i="0" u="none" strike="noStrike" cap="none" normalizeH="0" baseline="0" smtClean="0">
                          <a:ln>
                            <a:noFill/>
                          </a:ln>
                          <a:solidFill>
                            <a:srgbClr val="000000"/>
                          </a:solidFill>
                          <a:effectLst/>
                          <a:latin typeface="宋体" pitchFamily="2" charset="-122"/>
                          <a:ea typeface="宋体" pitchFamily="2" charset="-122"/>
                          <a:sym typeface="Symbol" pitchFamily="18" charset="2"/>
                        </a:rPr>
                        <a:t></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1,B</a:t>
                      </a:r>
                      <a:r>
                        <a:rPr kumimoji="1" lang="en-US" altLang="zh-CN" sz="2000" b="0" i="0" u="none" strike="noStrike" cap="none" normalizeH="0" baseline="0" smtClean="0">
                          <a:ln>
                            <a:noFill/>
                          </a:ln>
                          <a:solidFill>
                            <a:srgbClr val="000000"/>
                          </a:solidFill>
                          <a:effectLst/>
                          <a:latin typeface="宋体" pitchFamily="2" charset="-122"/>
                          <a:ea typeface="宋体" pitchFamily="2" charset="-122"/>
                          <a:sym typeface="Symbol" pitchFamily="18" charset="2"/>
                        </a:rPr>
                        <a:t></a:t>
                      </a:r>
                      <a:r>
                        <a:rPr kumimoji="1" lang="en-US" altLang="zh-CN" sz="2000" b="0" i="0" u="none" strike="noStrike" cap="none" normalizeH="0" baseline="0" smtClean="0">
                          <a:ln>
                            <a:noFill/>
                          </a:ln>
                          <a:solidFill>
                            <a:srgbClr val="000000"/>
                          </a:solidFill>
                          <a:effectLst/>
                          <a:latin typeface="宋体" pitchFamily="2" charset="-122"/>
                          <a:ea typeface="宋体" pitchFamily="2" charset="-122"/>
                        </a:rPr>
                        <a:t>0</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en-US" altLang="zh-CN" sz="2000" b="0" i="0" u="none" strike="noStrike" cap="none" normalizeH="0" baseline="0" smtClean="0">
                          <a:ln>
                            <a:noFill/>
                          </a:ln>
                          <a:solidFill>
                            <a:srgbClr val="000000"/>
                          </a:solidFill>
                          <a:effectLst/>
                          <a:latin typeface="宋体" pitchFamily="2" charset="-122"/>
                          <a:ea typeface="宋体" pitchFamily="2" charset="-122"/>
                        </a:rPr>
                        <a:t>A=1,B=1</a:t>
                      </a:r>
                      <a:endParaRPr kumimoji="1" lang="en-US" altLang="zh-CN" sz="2000" b="0" i="0" u="none" strike="noStrike" cap="none" normalizeH="0" baseline="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Times New Roman"/>
                          <a:ea typeface="宋体"/>
                        </a:defRPr>
                      </a:lvl1pPr>
                      <a:lvl2pPr marL="457200" algn="l" defTabSz="914400" rtl="0" eaLnBrk="1" latinLnBrk="0" hangingPunct="1">
                        <a:defRPr sz="1800" kern="1200">
                          <a:solidFill>
                            <a:schemeClr val="tx1"/>
                          </a:solidFill>
                          <a:latin typeface="Times New Roman"/>
                          <a:ea typeface="宋体"/>
                        </a:defRPr>
                      </a:lvl2pPr>
                      <a:lvl3pPr marL="914400" algn="l" defTabSz="914400" rtl="0" eaLnBrk="1" latinLnBrk="0" hangingPunct="1">
                        <a:defRPr sz="1800" kern="1200">
                          <a:solidFill>
                            <a:schemeClr val="tx1"/>
                          </a:solidFill>
                          <a:latin typeface="Times New Roman"/>
                          <a:ea typeface="宋体"/>
                        </a:defRPr>
                      </a:lvl3pPr>
                      <a:lvl4pPr marL="1371600" algn="l" defTabSz="914400" rtl="0" eaLnBrk="1" latinLnBrk="0" hangingPunct="1">
                        <a:defRPr sz="1800" kern="1200">
                          <a:solidFill>
                            <a:schemeClr val="tx1"/>
                          </a:solidFill>
                          <a:latin typeface="Times New Roman"/>
                          <a:ea typeface="宋体"/>
                        </a:defRPr>
                      </a:lvl4pPr>
                      <a:lvl5pPr marL="1828800" algn="l" defTabSz="914400" rtl="0" eaLnBrk="1" latinLnBrk="0" hangingPunct="1">
                        <a:defRPr sz="1800" kern="1200">
                          <a:solidFill>
                            <a:schemeClr val="tx1"/>
                          </a:solidFill>
                          <a:latin typeface="Times New Roman"/>
                          <a:ea typeface="宋体"/>
                        </a:defRPr>
                      </a:lvl5pPr>
                      <a:lvl6pPr marL="2286000" algn="l" defTabSz="914400" rtl="0" eaLnBrk="1" latinLnBrk="0" hangingPunct="1">
                        <a:defRPr sz="1800" kern="1200">
                          <a:solidFill>
                            <a:schemeClr val="tx1"/>
                          </a:solidFill>
                          <a:latin typeface="Times New Roman"/>
                          <a:ea typeface="宋体"/>
                        </a:defRPr>
                      </a:lvl6pPr>
                      <a:lvl7pPr marL="2743200" algn="l" defTabSz="914400" rtl="0" eaLnBrk="1" latinLnBrk="0" hangingPunct="1">
                        <a:defRPr sz="1800" kern="1200">
                          <a:solidFill>
                            <a:schemeClr val="tx1"/>
                          </a:solidFill>
                          <a:latin typeface="Times New Roman"/>
                          <a:ea typeface="宋体"/>
                        </a:defRPr>
                      </a:lvl7pPr>
                      <a:lvl8pPr marL="3200400" algn="l" defTabSz="914400" rtl="0" eaLnBrk="1" latinLnBrk="0" hangingPunct="1">
                        <a:defRPr sz="1800" kern="1200">
                          <a:solidFill>
                            <a:schemeClr val="tx1"/>
                          </a:solidFill>
                          <a:latin typeface="Times New Roman"/>
                          <a:ea typeface="宋体"/>
                        </a:defRPr>
                      </a:lvl8pPr>
                      <a:lvl9pPr marL="3657600" algn="l" defTabSz="914400" rtl="0" eaLnBrk="1" latinLnBrk="0" hangingPunct="1">
                        <a:defRPr sz="1800" kern="1200">
                          <a:solidFill>
                            <a:schemeClr val="tx1"/>
                          </a:solidFill>
                          <a:latin typeface="Times New Roman"/>
                          <a:ea typeface="宋体"/>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zh-CN" altLang="en-US" sz="2000" b="0" i="0" u="none" strike="noStrike" cap="none" normalizeH="0" baseline="0" dirty="0" smtClean="0">
                          <a:ln>
                            <a:noFill/>
                          </a:ln>
                          <a:solidFill>
                            <a:srgbClr val="000000"/>
                          </a:solidFill>
                          <a:effectLst/>
                          <a:latin typeface="宋体" pitchFamily="2" charset="-122"/>
                          <a:ea typeface="宋体" pitchFamily="2" charset="-122"/>
                        </a:rPr>
                        <a:t>执行</a:t>
                      </a:r>
                      <a:r>
                        <a:rPr kumimoji="1" lang="en-US" altLang="zh-CN" sz="2000" b="0" i="0" u="none" strike="noStrike" cap="none" normalizeH="0" baseline="0" dirty="0" smtClean="0">
                          <a:ln>
                            <a:noFill/>
                          </a:ln>
                          <a:solidFill>
                            <a:srgbClr val="000000"/>
                          </a:solidFill>
                          <a:effectLst/>
                          <a:latin typeface="宋体" pitchFamily="2" charset="-122"/>
                          <a:ea typeface="宋体" pitchFamily="2" charset="-122"/>
                        </a:rPr>
                        <a:t>S2</a:t>
                      </a:r>
                      <a:endParaRPr kumimoji="1" lang="en-US" altLang="zh-CN" sz="2000" b="0" i="0" u="none" strike="noStrike" cap="none" normalizeH="0" baseline="0" dirty="0" smtClean="0">
                        <a:ln>
                          <a:noFill/>
                        </a:ln>
                        <a:solidFill>
                          <a:schemeClr val="tx1"/>
                        </a:solidFill>
                        <a:effectLst/>
                        <a:latin typeface="Times New Roman" pitchFamily="18" charset="0"/>
                        <a:ea typeface="宋体" pitchFamily="2" charset="-122"/>
                      </a:endParaRPr>
                    </a:p>
                  </a:txBody>
                  <a:tcPr marL="91442" marR="91442" marT="45727" marB="45727"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6"/>
          <p:cNvSpPr>
            <a:spLocks noGrp="1" noChangeArrowheads="1"/>
          </p:cNvSpPr>
          <p:nvPr>
            <p:ph type="subTitle" idx="4294967295"/>
          </p:nvPr>
        </p:nvSpPr>
        <p:spPr bwMode="auto">
          <a:xfrm>
            <a:off x="1295400" y="2819400"/>
            <a:ext cx="6400800" cy="1752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eaLnBrk="1" hangingPunct="1">
              <a:buNone/>
              <a:defRPr/>
            </a:pPr>
            <a:r>
              <a:rPr lang="zh-CN" altLang="en-US" sz="4800" b="1" kern="1200" dirty="0" smtClean="0">
                <a:solidFill>
                  <a:schemeClr val="bg2"/>
                </a:solidFill>
                <a:latin typeface="宋体" pitchFamily="2" charset="-122"/>
                <a:ea typeface="宋体" pitchFamily="2" charset="-122"/>
              </a:rPr>
              <a:t>基本路径测试</a:t>
            </a:r>
            <a:endParaRPr lang="zh-CN" altLang="en-US" sz="4800" b="1" kern="1200" dirty="0">
              <a:solidFill>
                <a:schemeClr val="bg2"/>
              </a:solidFill>
              <a:latin typeface="宋体" pitchFamily="2" charset="-122"/>
              <a:ea typeface="宋体" pitchFamily="2" charset="-122"/>
            </a:endParaRPr>
          </a:p>
        </p:txBody>
      </p:sp>
    </p:spTree>
    <p:extLst>
      <p:ext uri="{BB962C8B-B14F-4D97-AF65-F5344CB8AC3E}">
        <p14:creationId xmlns:p14="http://schemas.microsoft.com/office/powerpoint/2010/main" val="3636221110"/>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42" name="Rectangle 2"/>
          <p:cNvSpPr>
            <a:spLocks noGrp="1" noChangeArrowheads="1"/>
          </p:cNvSpPr>
          <p:nvPr>
            <p:ph type="title"/>
          </p:nvPr>
        </p:nvSpPr>
        <p:spPr>
          <a:xfrm>
            <a:off x="457200" y="609600"/>
            <a:ext cx="8229600" cy="609600"/>
          </a:xfrm>
        </p:spPr>
        <p:txBody>
          <a:bodyPr/>
          <a:lstStyle/>
          <a:p>
            <a:pPr>
              <a:defRPr/>
            </a:pPr>
            <a:r>
              <a:rPr lang="zh-CN" altLang="en-US" dirty="0"/>
              <a:t>白盒测试的定义</a:t>
            </a:r>
          </a:p>
        </p:txBody>
      </p:sp>
      <p:sp>
        <p:nvSpPr>
          <p:cNvPr id="2150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5000"/>
              </a:lnSpc>
            </a:pPr>
            <a:r>
              <a:rPr lang="zh-CN" altLang="en-US" dirty="0">
                <a:latin typeface="+mn-ea"/>
              </a:rPr>
              <a:t>白</a:t>
            </a:r>
            <a:r>
              <a:rPr lang="zh-CN" altLang="en-US" dirty="0" smtClean="0">
                <a:latin typeface="+mn-ea"/>
              </a:rPr>
              <a:t>盒测试方法把测试对象看做一个透明的盒子，它允许测试人员利用</a:t>
            </a:r>
            <a:r>
              <a:rPr lang="zh-CN" altLang="en-US" b="1" dirty="0" smtClean="0">
                <a:solidFill>
                  <a:srgbClr val="FF0000"/>
                </a:solidFill>
                <a:latin typeface="+mn-ea"/>
              </a:rPr>
              <a:t>程序内部的逻辑结构及有关信息</a:t>
            </a:r>
            <a:r>
              <a:rPr lang="zh-CN" altLang="en-US" dirty="0" smtClean="0">
                <a:latin typeface="+mn-ea"/>
              </a:rPr>
              <a:t>，设计或选择测试用例，对程序所有</a:t>
            </a:r>
            <a:r>
              <a:rPr lang="zh-CN" altLang="en-US" b="1" dirty="0" smtClean="0">
                <a:solidFill>
                  <a:srgbClr val="FF0000"/>
                </a:solidFill>
                <a:latin typeface="+mn-ea"/>
              </a:rPr>
              <a:t>逻辑路径进行测试</a:t>
            </a:r>
            <a:r>
              <a:rPr lang="zh-CN" altLang="en-US" dirty="0" smtClean="0">
                <a:latin typeface="+mn-ea"/>
              </a:rPr>
              <a:t>。</a:t>
            </a:r>
            <a:endParaRPr lang="en-US" altLang="zh-CN" dirty="0" smtClean="0">
              <a:latin typeface="+mn-ea"/>
            </a:endParaRPr>
          </a:p>
          <a:p>
            <a:pPr>
              <a:lnSpc>
                <a:spcPct val="95000"/>
              </a:lnSpc>
            </a:pPr>
            <a:r>
              <a:rPr lang="zh-CN" altLang="en-US" dirty="0">
                <a:latin typeface="+mn-ea"/>
              </a:rPr>
              <a:t>白盒测试法</a:t>
            </a:r>
            <a:r>
              <a:rPr lang="zh-CN" altLang="en-US" dirty="0" smtClean="0">
                <a:latin typeface="+mn-ea"/>
              </a:rPr>
              <a:t>是是</a:t>
            </a:r>
            <a:r>
              <a:rPr lang="zh-CN" altLang="en-US" dirty="0">
                <a:latin typeface="+mn-ea"/>
              </a:rPr>
              <a:t>基于覆盖的测试技术</a:t>
            </a:r>
            <a:r>
              <a:rPr lang="zh-CN" altLang="en-US" dirty="0" smtClean="0">
                <a:latin typeface="+mn-ea"/>
              </a:rPr>
              <a:t>！覆盖</a:t>
            </a:r>
            <a:r>
              <a:rPr lang="zh-CN" altLang="en-US" dirty="0">
                <a:latin typeface="+mn-ea"/>
              </a:rPr>
              <a:t>全部</a:t>
            </a:r>
            <a:r>
              <a:rPr lang="zh-CN" altLang="en-US" b="1" dirty="0">
                <a:solidFill>
                  <a:srgbClr val="FF0000"/>
                </a:solidFill>
                <a:latin typeface="+mn-ea"/>
              </a:rPr>
              <a:t>代码、分支、路径、条件</a:t>
            </a:r>
            <a:r>
              <a:rPr lang="zh-CN" altLang="en-US" dirty="0" smtClean="0">
                <a:latin typeface="+mn-ea"/>
              </a:rPr>
              <a:t>。</a:t>
            </a:r>
            <a:endParaRPr lang="en-US" altLang="zh-CN" dirty="0" smtClean="0">
              <a:latin typeface="+mn-ea"/>
            </a:endParaRPr>
          </a:p>
          <a:p>
            <a:pPr>
              <a:lnSpc>
                <a:spcPct val="95000"/>
              </a:lnSpc>
            </a:pPr>
            <a:r>
              <a:rPr lang="zh-CN" altLang="en-US" dirty="0" smtClean="0">
                <a:latin typeface="+mn-ea"/>
              </a:rPr>
              <a:t>白盒测试又称为</a:t>
            </a:r>
            <a:r>
              <a:rPr lang="zh-CN" altLang="en-US" dirty="0" smtClean="0">
                <a:solidFill>
                  <a:srgbClr val="FF0000"/>
                </a:solidFill>
                <a:latin typeface="+mn-ea"/>
              </a:rPr>
              <a:t>结构测试或逻辑驱动测试</a:t>
            </a:r>
            <a:r>
              <a:rPr lang="zh-CN" altLang="en-US" dirty="0" smtClean="0">
                <a:latin typeface="+mn-ea"/>
              </a:rPr>
              <a:t>。</a:t>
            </a:r>
            <a:br>
              <a:rPr lang="zh-CN" altLang="en-US" dirty="0" smtClean="0">
                <a:latin typeface="+mn-ea"/>
              </a:rPr>
            </a:br>
            <a:endParaRPr lang="zh-CN" altLang="en-US" sz="2400" dirty="0" smtClean="0">
              <a:latin typeface="+mn-ea"/>
            </a:endParaRPr>
          </a:p>
        </p:txBody>
      </p:sp>
    </p:spTree>
    <p:extLst>
      <p:ext uri="{BB962C8B-B14F-4D97-AF65-F5344CB8AC3E}">
        <p14:creationId xmlns:p14="http://schemas.microsoft.com/office/powerpoint/2010/main" val="3709438615"/>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additive="base">
                                        <p:cTn id="7"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595" y="1600247"/>
            <a:ext cx="6973887" cy="465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dirty="0"/>
              <a:t>基本路径法</a:t>
            </a:r>
          </a:p>
        </p:txBody>
      </p:sp>
      <p:sp>
        <p:nvSpPr>
          <p:cNvPr id="3" name="内容占位符 2"/>
          <p:cNvSpPr>
            <a:spLocks noGrp="1"/>
          </p:cNvSpPr>
          <p:nvPr>
            <p:ph idx="1"/>
          </p:nvPr>
        </p:nvSpPr>
        <p:spPr/>
        <p:txBody>
          <a:bodyPr/>
          <a:lstStyle/>
          <a:p>
            <a:endParaRPr lang="zh-CN" altLang="en-US" dirty="0"/>
          </a:p>
        </p:txBody>
      </p:sp>
      <p:pic>
        <p:nvPicPr>
          <p:cNvPr id="768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48" y="1828842"/>
            <a:ext cx="3352800"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6803"/>
                                        </p:tgtEl>
                                      </p:cBhvr>
                                    </p:animEffect>
                                    <p:set>
                                      <p:cBhvr>
                                        <p:cTn id="7" dur="1" fill="hold">
                                          <p:stCondLst>
                                            <p:cond delay="499"/>
                                          </p:stCondLst>
                                        </p:cTn>
                                        <p:tgtEl>
                                          <p:spTgt spid="76803"/>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76804"/>
                                        </p:tgtEl>
                                        <p:attrNameLst>
                                          <p:attrName>style.visibility</p:attrName>
                                        </p:attrNameLst>
                                      </p:cBhvr>
                                      <p:to>
                                        <p:strVal val="visible"/>
                                      </p:to>
                                    </p:set>
                                    <p:anim calcmode="lin" valueType="num">
                                      <p:cBhvr additive="base">
                                        <p:cTn id="10" dur="500" fill="hold"/>
                                        <p:tgtEl>
                                          <p:spTgt spid="76804"/>
                                        </p:tgtEl>
                                        <p:attrNameLst>
                                          <p:attrName>ppt_x</p:attrName>
                                        </p:attrNameLst>
                                      </p:cBhvr>
                                      <p:tavLst>
                                        <p:tav tm="0">
                                          <p:val>
                                            <p:strVal val="#ppt_x"/>
                                          </p:val>
                                        </p:tav>
                                        <p:tav tm="100000">
                                          <p:val>
                                            <p:strVal val="#ppt_x"/>
                                          </p:val>
                                        </p:tav>
                                      </p:tavLst>
                                    </p:anim>
                                    <p:anim calcmode="lin" valueType="num">
                                      <p:cBhvr additive="base">
                                        <p:cTn id="11"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25000"/>
              </a:lnSpc>
              <a:buNone/>
            </a:pPr>
            <a:r>
              <a:rPr lang="en-US" altLang="zh-CN" sz="2800" kern="1200" dirty="0" smtClean="0">
                <a:latin typeface="Arial" charset="0"/>
                <a:ea typeface="宋体" pitchFamily="2" charset="-122"/>
              </a:rPr>
              <a:t>    </a:t>
            </a:r>
            <a:r>
              <a:rPr lang="zh-CN" altLang="zh-CN" sz="2800" kern="1200" dirty="0" smtClean="0">
                <a:latin typeface="Arial" charset="0"/>
                <a:ea typeface="宋体" pitchFamily="2" charset="-122"/>
              </a:rPr>
              <a:t>基于</a:t>
            </a:r>
            <a:r>
              <a:rPr lang="zh-CN" altLang="zh-CN" sz="2800" kern="1200" dirty="0">
                <a:latin typeface="Arial" charset="0"/>
                <a:ea typeface="宋体" pitchFamily="2" charset="-122"/>
              </a:rPr>
              <a:t>独立路径的测试就是在路径集合中直接提取</a:t>
            </a:r>
            <a:r>
              <a:rPr lang="zh-CN" altLang="zh-CN" sz="2800" b="1" kern="1200" dirty="0">
                <a:solidFill>
                  <a:srgbClr val="FF0000"/>
                </a:solidFill>
                <a:latin typeface="Arial" charset="0"/>
                <a:ea typeface="宋体" pitchFamily="2" charset="-122"/>
              </a:rPr>
              <a:t>若干条独立路径</a:t>
            </a:r>
            <a:r>
              <a:rPr lang="zh-CN" altLang="zh-CN" sz="2800" kern="1200" dirty="0">
                <a:latin typeface="Arial" charset="0"/>
                <a:ea typeface="宋体" pitchFamily="2" charset="-122"/>
              </a:rPr>
              <a:t>进行测试，但要求确保这些独立路径</a:t>
            </a:r>
            <a:r>
              <a:rPr lang="zh-CN" altLang="zh-CN" sz="2800" b="1" kern="1200" dirty="0">
                <a:solidFill>
                  <a:srgbClr val="FF0000"/>
                </a:solidFill>
                <a:latin typeface="Arial" charset="0"/>
                <a:ea typeface="宋体" pitchFamily="2" charset="-122"/>
              </a:rPr>
              <a:t>构成</a:t>
            </a:r>
            <a:r>
              <a:rPr lang="en-US" altLang="zh-CN" sz="2800" b="1" kern="1200" dirty="0">
                <a:solidFill>
                  <a:srgbClr val="FF0000"/>
                </a:solidFill>
                <a:latin typeface="Arial" charset="0"/>
                <a:ea typeface="宋体" pitchFamily="2" charset="-122"/>
              </a:rPr>
              <a:t>1</a:t>
            </a:r>
            <a:r>
              <a:rPr lang="zh-CN" altLang="zh-CN" sz="2800" b="1" kern="1200" dirty="0">
                <a:solidFill>
                  <a:srgbClr val="FF0000"/>
                </a:solidFill>
                <a:latin typeface="Arial" charset="0"/>
                <a:ea typeface="宋体" pitchFamily="2" charset="-122"/>
              </a:rPr>
              <a:t>组向量基</a:t>
            </a:r>
            <a:r>
              <a:rPr lang="zh-CN" altLang="zh-CN" sz="2800" kern="1200" dirty="0">
                <a:latin typeface="Arial" charset="0"/>
                <a:ea typeface="宋体" pitchFamily="2" charset="-122"/>
              </a:rPr>
              <a:t>，进而确保路径中</a:t>
            </a:r>
            <a:r>
              <a:rPr lang="zh-CN" altLang="zh-CN" sz="2800" b="1" kern="1200" dirty="0">
                <a:solidFill>
                  <a:srgbClr val="FF0000"/>
                </a:solidFill>
                <a:latin typeface="Arial" charset="0"/>
                <a:ea typeface="宋体" pitchFamily="2" charset="-122"/>
              </a:rPr>
              <a:t>任意一条非独立路径都可以用这组向量基来表示</a:t>
            </a:r>
            <a:r>
              <a:rPr lang="zh-CN" altLang="zh-CN" sz="2800" kern="1200" dirty="0">
                <a:latin typeface="Arial" charset="0"/>
                <a:ea typeface="宋体" pitchFamily="2" charset="-122"/>
              </a:rPr>
              <a:t>。</a:t>
            </a:r>
            <a:endParaRPr lang="zh-CN" altLang="en-US" sz="2800" dirty="0"/>
          </a:p>
          <a:p>
            <a:pPr marL="0" indent="0">
              <a:lnSpc>
                <a:spcPct val="125000"/>
              </a:lnSpc>
              <a:buNone/>
            </a:pPr>
            <a:r>
              <a:rPr lang="zh-CN" altLang="en-US" sz="2800" dirty="0" smtClean="0"/>
              <a:t>路径</a:t>
            </a:r>
            <a:r>
              <a:rPr lang="zh-CN" altLang="en-US" sz="2800" dirty="0"/>
              <a:t>测试的</a:t>
            </a:r>
            <a:r>
              <a:rPr lang="zh-CN" altLang="en-US" sz="2800" dirty="0" smtClean="0"/>
              <a:t>法宝</a:t>
            </a:r>
            <a:endParaRPr lang="en-US" altLang="zh-CN" sz="2800" dirty="0" smtClean="0"/>
          </a:p>
          <a:p>
            <a:pPr>
              <a:lnSpc>
                <a:spcPct val="125000"/>
              </a:lnSpc>
            </a:pPr>
            <a:r>
              <a:rPr lang="zh-CN" altLang="en-US" sz="2800" dirty="0"/>
              <a:t>用于记录程序路径的</a:t>
            </a:r>
            <a:r>
              <a:rPr lang="zh-CN" altLang="en-US" sz="2800" b="1" dirty="0">
                <a:solidFill>
                  <a:srgbClr val="FF0000"/>
                </a:solidFill>
              </a:rPr>
              <a:t>地图</a:t>
            </a:r>
          </a:p>
          <a:p>
            <a:pPr>
              <a:lnSpc>
                <a:spcPct val="125000"/>
              </a:lnSpc>
            </a:pPr>
            <a:r>
              <a:rPr lang="zh-CN" altLang="en-US" sz="2800" dirty="0" smtClean="0"/>
              <a:t>最少</a:t>
            </a:r>
            <a:r>
              <a:rPr lang="zh-CN" altLang="en-US" sz="2800" dirty="0"/>
              <a:t>线性无关</a:t>
            </a:r>
            <a:r>
              <a:rPr lang="zh-CN" altLang="en-US" sz="2800" dirty="0" smtClean="0"/>
              <a:t>路径的</a:t>
            </a:r>
            <a:r>
              <a:rPr lang="zh-CN" altLang="en-US" sz="2800" b="1" dirty="0" smtClean="0">
                <a:solidFill>
                  <a:srgbClr val="FF0000"/>
                </a:solidFill>
              </a:rPr>
              <a:t>条数</a:t>
            </a:r>
            <a:endParaRPr lang="zh-CN" altLang="en-US" sz="2800" b="1" dirty="0">
              <a:solidFill>
                <a:srgbClr val="FF0000"/>
              </a:solidFill>
            </a:endParaRPr>
          </a:p>
          <a:p>
            <a:pPr>
              <a:lnSpc>
                <a:spcPct val="125000"/>
              </a:lnSpc>
            </a:pPr>
            <a:r>
              <a:rPr lang="zh-CN" altLang="en-US" sz="2800" dirty="0" smtClean="0"/>
              <a:t>所有</a:t>
            </a:r>
            <a:r>
              <a:rPr lang="zh-CN" altLang="en-US" sz="2800" dirty="0"/>
              <a:t>可能迅速找到缺陷的最佳</a:t>
            </a:r>
            <a:r>
              <a:rPr lang="zh-CN" altLang="en-US" sz="2800" b="1" dirty="0">
                <a:solidFill>
                  <a:srgbClr val="FF0000"/>
                </a:solidFill>
              </a:rPr>
              <a:t>独立</a:t>
            </a:r>
            <a:r>
              <a:rPr lang="zh-CN" altLang="en-US" sz="2800" b="1" dirty="0" smtClean="0">
                <a:solidFill>
                  <a:srgbClr val="FF0000"/>
                </a:solidFill>
              </a:rPr>
              <a:t>路径</a:t>
            </a:r>
            <a:endParaRPr lang="en-US" altLang="zh-CN" sz="2800" b="1" dirty="0" smtClean="0">
              <a:solidFill>
                <a:srgbClr val="FF0000"/>
              </a:solidFill>
            </a:endParaRPr>
          </a:p>
        </p:txBody>
      </p:sp>
      <p:sp>
        <p:nvSpPr>
          <p:cNvPr id="2" name="标题 1"/>
          <p:cNvSpPr>
            <a:spLocks noGrp="1"/>
          </p:cNvSpPr>
          <p:nvPr>
            <p:ph type="title"/>
          </p:nvPr>
        </p:nvSpPr>
        <p:spPr/>
        <p:txBody>
          <a:bodyPr/>
          <a:lstStyle/>
          <a:p>
            <a:r>
              <a:rPr lang="zh-CN" altLang="en-US" dirty="0"/>
              <a:t>基本路径法</a:t>
            </a:r>
          </a:p>
        </p:txBody>
      </p:sp>
    </p:spTree>
    <p:extLst>
      <p:ext uri="{BB962C8B-B14F-4D97-AF65-F5344CB8AC3E}">
        <p14:creationId xmlns:p14="http://schemas.microsoft.com/office/powerpoint/2010/main" val="348897256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8275">
                                            <p:txEl>
                                              <p:pRg st="1" end="1"/>
                                            </p:txEl>
                                          </p:spTgt>
                                        </p:tgtEl>
                                        <p:attrNameLst>
                                          <p:attrName>style.visibility</p:attrName>
                                        </p:attrNameLst>
                                      </p:cBhvr>
                                      <p:to>
                                        <p:strVal val="visible"/>
                                      </p:to>
                                    </p:set>
                                    <p:anim calcmode="lin" valueType="num">
                                      <p:cBhvr additive="base">
                                        <p:cTn id="7" dur="500" fill="hold"/>
                                        <p:tgtEl>
                                          <p:spTgt spid="4382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827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8275">
                                            <p:txEl>
                                              <p:pRg st="2" end="2"/>
                                            </p:txEl>
                                          </p:spTgt>
                                        </p:tgtEl>
                                        <p:attrNameLst>
                                          <p:attrName>style.visibility</p:attrName>
                                        </p:attrNameLst>
                                      </p:cBhvr>
                                      <p:to>
                                        <p:strVal val="visible"/>
                                      </p:to>
                                    </p:set>
                                    <p:anim calcmode="lin" valueType="num">
                                      <p:cBhvr additive="base">
                                        <p:cTn id="11" dur="500" fill="hold"/>
                                        <p:tgtEl>
                                          <p:spTgt spid="43827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38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38275">
                                            <p:txEl>
                                              <p:pRg st="3" end="3"/>
                                            </p:txEl>
                                          </p:spTgt>
                                        </p:tgtEl>
                                        <p:attrNameLst>
                                          <p:attrName>style.visibility</p:attrName>
                                        </p:attrNameLst>
                                      </p:cBhvr>
                                      <p:to>
                                        <p:strVal val="visible"/>
                                      </p:to>
                                    </p:set>
                                    <p:anim calcmode="lin" valueType="num">
                                      <p:cBhvr additive="base">
                                        <p:cTn id="17" dur="500" fill="hold"/>
                                        <p:tgtEl>
                                          <p:spTgt spid="43827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38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38275">
                                            <p:txEl>
                                              <p:pRg st="4" end="4"/>
                                            </p:txEl>
                                          </p:spTgt>
                                        </p:tgtEl>
                                        <p:attrNameLst>
                                          <p:attrName>style.visibility</p:attrName>
                                        </p:attrNameLst>
                                      </p:cBhvr>
                                      <p:to>
                                        <p:strVal val="visible"/>
                                      </p:to>
                                    </p:set>
                                    <p:anim calcmode="lin" valueType="num">
                                      <p:cBhvr additive="base">
                                        <p:cTn id="23" dur="500" fill="hold"/>
                                        <p:tgtEl>
                                          <p:spTgt spid="43827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382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AutoShape 2"/>
          <p:cNvSpPr>
            <a:spLocks noGrp="1" noChangeArrowheads="1"/>
          </p:cNvSpPr>
          <p:nvPr>
            <p:ph type="title"/>
          </p:nvPr>
        </p:nvSpPr>
        <p:spPr/>
        <p:txBody>
          <a:bodyPr/>
          <a:lstStyle/>
          <a:p>
            <a:pPr>
              <a:defRPr/>
            </a:pPr>
            <a:r>
              <a:rPr lang="zh-CN" altLang="en-US" smtClean="0"/>
              <a:t>基本路径法</a:t>
            </a:r>
          </a:p>
        </p:txBody>
      </p:sp>
      <p:sp>
        <p:nvSpPr>
          <p:cNvPr id="440323" name="Rectangle 3"/>
          <p:cNvSpPr>
            <a:spLocks noGrp="1" noChangeArrowheads="1"/>
          </p:cNvSpPr>
          <p:nvPr>
            <p:ph idx="1"/>
          </p:nvPr>
        </p:nvSpPr>
        <p:spPr bwMode="auto">
          <a:xfrm>
            <a:off x="457308" y="1371654"/>
            <a:ext cx="8457978" cy="4525963"/>
          </a:xfrm>
          <a:noFill/>
          <a:extLst/>
        </p:spPr>
        <p:txBody>
          <a:bodyPr vert="horz" wrap="square" lIns="91440" tIns="45720" rIns="91440" bIns="45720" numCol="1" anchor="t" anchorCtr="0" compatLnSpc="1">
            <a:prstTxWarp prst="textNoShape">
              <a:avLst/>
            </a:prstTxWarp>
          </a:bodyPr>
          <a:lstStyle/>
          <a:p>
            <a:pPr marL="0" indent="0">
              <a:spcBef>
                <a:spcPts val="0"/>
              </a:spcBef>
              <a:buNone/>
            </a:pPr>
            <a:r>
              <a:rPr lang="zh-CN" altLang="en-US" sz="2800" dirty="0">
                <a:solidFill>
                  <a:srgbClr val="FF0000"/>
                </a:solidFill>
              </a:rPr>
              <a:t>基本路径法</a:t>
            </a:r>
            <a:r>
              <a:rPr lang="zh-CN" altLang="en-US" sz="2800" dirty="0"/>
              <a:t>是在</a:t>
            </a:r>
            <a:r>
              <a:rPr lang="zh-CN" altLang="en-US" sz="2800" b="1" dirty="0">
                <a:solidFill>
                  <a:srgbClr val="FF0000"/>
                </a:solidFill>
              </a:rPr>
              <a:t>程序控制流图</a:t>
            </a:r>
            <a:r>
              <a:rPr lang="zh-CN" altLang="en-US" sz="2800" dirty="0"/>
              <a:t>的基础上，通过分析控制结构的</a:t>
            </a:r>
            <a:r>
              <a:rPr lang="zh-CN" altLang="en-US" sz="2800" b="1" dirty="0">
                <a:solidFill>
                  <a:srgbClr val="FF0000"/>
                </a:solidFill>
              </a:rPr>
              <a:t>环路复杂性</a:t>
            </a:r>
            <a:r>
              <a:rPr lang="zh-CN" altLang="en-US" sz="2800" dirty="0"/>
              <a:t>，导出</a:t>
            </a:r>
            <a:r>
              <a:rPr lang="zh-CN" altLang="en-US" sz="2800" b="1" dirty="0">
                <a:solidFill>
                  <a:srgbClr val="FF0000"/>
                </a:solidFill>
              </a:rPr>
              <a:t>基本可执行路径集合</a:t>
            </a:r>
            <a:r>
              <a:rPr lang="zh-CN" altLang="en-US" sz="2800" dirty="0"/>
              <a:t>，从而</a:t>
            </a:r>
            <a:r>
              <a:rPr lang="zh-CN" altLang="en-US" sz="2800" b="1" dirty="0">
                <a:solidFill>
                  <a:srgbClr val="FF0000"/>
                </a:solidFill>
              </a:rPr>
              <a:t>设计测试用例</a:t>
            </a:r>
            <a:r>
              <a:rPr lang="zh-CN" altLang="en-US" sz="2800" dirty="0"/>
              <a:t>的方法。 </a:t>
            </a:r>
          </a:p>
          <a:p>
            <a:pPr marL="0" indent="0">
              <a:spcBef>
                <a:spcPts val="0"/>
              </a:spcBef>
              <a:buNone/>
            </a:pPr>
            <a:r>
              <a:rPr lang="zh-CN" altLang="en-US" sz="2800" b="1" dirty="0">
                <a:solidFill>
                  <a:srgbClr val="FF0000"/>
                </a:solidFill>
              </a:rPr>
              <a:t>基本路径</a:t>
            </a:r>
          </a:p>
          <a:p>
            <a:pPr>
              <a:spcBef>
                <a:spcPts val="0"/>
              </a:spcBef>
            </a:pPr>
            <a:r>
              <a:rPr lang="zh-CN" altLang="en-US" sz="2800" dirty="0" smtClean="0"/>
              <a:t>本质上是</a:t>
            </a:r>
            <a:r>
              <a:rPr lang="zh-CN" altLang="en-US" sz="2800" b="1" dirty="0">
                <a:solidFill>
                  <a:srgbClr val="FF0000"/>
                </a:solidFill>
              </a:rPr>
              <a:t>从程序入口到出口</a:t>
            </a:r>
            <a:r>
              <a:rPr lang="zh-CN" altLang="en-US" sz="2800" dirty="0" smtClean="0"/>
              <a:t>的一些通路。之所以称其为基本路径，原因在于</a:t>
            </a:r>
            <a:r>
              <a:rPr lang="zh-CN" altLang="en-US" sz="2800" dirty="0" smtClean="0">
                <a:solidFill>
                  <a:srgbClr val="FF0000"/>
                </a:solidFill>
              </a:rPr>
              <a:t>可以</a:t>
            </a:r>
            <a:r>
              <a:rPr lang="zh-CN" altLang="en-US" sz="2800" dirty="0" smtClean="0">
                <a:solidFill>
                  <a:srgbClr val="990033"/>
                </a:solidFill>
              </a:rPr>
              <a:t>通过</a:t>
            </a:r>
            <a:r>
              <a:rPr lang="zh-CN" altLang="en-US" sz="2800" b="1" dirty="0">
                <a:solidFill>
                  <a:srgbClr val="FF0000"/>
                </a:solidFill>
              </a:rPr>
              <a:t>对基本路径进行连接</a:t>
            </a:r>
            <a:r>
              <a:rPr lang="zh-CN" altLang="en-US" sz="2800" dirty="0" smtClean="0">
                <a:solidFill>
                  <a:srgbClr val="990033"/>
                </a:solidFill>
              </a:rPr>
              <a:t>或者</a:t>
            </a:r>
            <a:r>
              <a:rPr lang="zh-CN" altLang="en-US" sz="2800" b="1" dirty="0">
                <a:solidFill>
                  <a:srgbClr val="FF0000"/>
                </a:solidFill>
              </a:rPr>
              <a:t>重复操作</a:t>
            </a:r>
            <a:r>
              <a:rPr lang="zh-CN" altLang="en-US" sz="2800" dirty="0" smtClean="0">
                <a:solidFill>
                  <a:srgbClr val="990033"/>
                </a:solidFill>
              </a:rPr>
              <a:t>得到</a:t>
            </a:r>
            <a:r>
              <a:rPr lang="zh-CN" altLang="en-US" sz="2800" b="1" dirty="0">
                <a:solidFill>
                  <a:srgbClr val="FF0000"/>
                </a:solidFill>
              </a:rPr>
              <a:t>程序中的其它路径</a:t>
            </a:r>
            <a:r>
              <a:rPr lang="zh-CN" altLang="en-US" sz="2800" dirty="0" smtClean="0"/>
              <a:t>。</a:t>
            </a:r>
          </a:p>
          <a:p>
            <a:pPr>
              <a:spcBef>
                <a:spcPts val="0"/>
              </a:spcBef>
            </a:pPr>
            <a:r>
              <a:rPr lang="zh-CN" altLang="en-US" sz="2800" dirty="0" smtClean="0"/>
              <a:t>程序中的</a:t>
            </a:r>
            <a:r>
              <a:rPr lang="zh-CN" altLang="en-US" sz="2800" b="1" dirty="0">
                <a:solidFill>
                  <a:srgbClr val="FF0000"/>
                </a:solidFill>
              </a:rPr>
              <a:t>循环体</a:t>
            </a:r>
            <a:r>
              <a:rPr lang="zh-CN" altLang="en-US" sz="2800" dirty="0" smtClean="0"/>
              <a:t>只执行</a:t>
            </a:r>
            <a:r>
              <a:rPr lang="zh-CN" altLang="en-US" sz="2800" b="1" dirty="0">
                <a:solidFill>
                  <a:srgbClr val="FF0000"/>
                </a:solidFill>
              </a:rPr>
              <a:t>零次</a:t>
            </a:r>
            <a:r>
              <a:rPr lang="zh-CN" altLang="en-US" sz="2800" dirty="0" smtClean="0"/>
              <a:t>和</a:t>
            </a:r>
            <a:r>
              <a:rPr lang="zh-CN" altLang="en-US" sz="2800" b="1" dirty="0">
                <a:solidFill>
                  <a:srgbClr val="FF0000"/>
                </a:solidFill>
              </a:rPr>
              <a:t>一次</a:t>
            </a:r>
            <a:r>
              <a:rPr lang="zh-CN" altLang="en-US" sz="2800" dirty="0" smtClean="0"/>
              <a:t>，就成为</a:t>
            </a:r>
            <a:r>
              <a:rPr lang="zh-CN" altLang="en-US" sz="2800" b="1" dirty="0">
                <a:solidFill>
                  <a:srgbClr val="FF0000"/>
                </a:solidFill>
              </a:rPr>
              <a:t>基本路径测试</a:t>
            </a:r>
            <a:r>
              <a:rPr lang="zh-CN" altLang="en-US" sz="2800" dirty="0" smtClean="0"/>
              <a:t>。 </a:t>
            </a:r>
          </a:p>
          <a:p>
            <a:pPr>
              <a:spcBef>
                <a:spcPts val="0"/>
              </a:spcBef>
            </a:pPr>
            <a:r>
              <a:rPr lang="zh-CN" altLang="en-US" sz="2800" dirty="0" smtClean="0"/>
              <a:t>设计出的测试用例要</a:t>
            </a:r>
            <a:r>
              <a:rPr lang="zh-CN" altLang="en-US" sz="2800" b="1" dirty="0">
                <a:solidFill>
                  <a:srgbClr val="FF0000"/>
                </a:solidFill>
              </a:rPr>
              <a:t>保证</a:t>
            </a:r>
            <a:r>
              <a:rPr lang="zh-CN" altLang="en-US" sz="2800" dirty="0" smtClean="0"/>
              <a:t>在测试中程序的每一条可执行语句</a:t>
            </a:r>
            <a:r>
              <a:rPr lang="zh-CN" altLang="en-US" sz="2800" b="1" dirty="0">
                <a:solidFill>
                  <a:srgbClr val="FF0000"/>
                </a:solidFill>
              </a:rPr>
              <a:t>至少执行一次</a:t>
            </a:r>
            <a:r>
              <a:rPr lang="zh-CN" altLang="en-US" sz="2800" dirty="0" smtClean="0"/>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23">
                                            <p:txEl>
                                              <p:pRg st="1" end="1"/>
                                            </p:txEl>
                                          </p:spTgt>
                                        </p:tgtEl>
                                        <p:attrNameLst>
                                          <p:attrName>style.visibility</p:attrName>
                                        </p:attrNameLst>
                                      </p:cBhvr>
                                      <p:to>
                                        <p:strVal val="visible"/>
                                      </p:to>
                                    </p:set>
                                    <p:anim calcmode="lin" valueType="num">
                                      <p:cBhvr additive="base">
                                        <p:cTn id="7" dur="500" fill="hold"/>
                                        <p:tgtEl>
                                          <p:spTgt spid="4403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2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0323">
                                            <p:txEl>
                                              <p:pRg st="2" end="2"/>
                                            </p:txEl>
                                          </p:spTgt>
                                        </p:tgtEl>
                                        <p:attrNameLst>
                                          <p:attrName>style.visibility</p:attrName>
                                        </p:attrNameLst>
                                      </p:cBhvr>
                                      <p:to>
                                        <p:strVal val="visible"/>
                                      </p:to>
                                    </p:set>
                                    <p:anim calcmode="lin" valueType="num">
                                      <p:cBhvr additive="base">
                                        <p:cTn id="11" dur="500" fill="hold"/>
                                        <p:tgtEl>
                                          <p:spTgt spid="4403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40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0323">
                                            <p:txEl>
                                              <p:pRg st="3" end="3"/>
                                            </p:txEl>
                                          </p:spTgt>
                                        </p:tgtEl>
                                        <p:attrNameLst>
                                          <p:attrName>style.visibility</p:attrName>
                                        </p:attrNameLst>
                                      </p:cBhvr>
                                      <p:to>
                                        <p:strVal val="visible"/>
                                      </p:to>
                                    </p:set>
                                    <p:animEffect transition="in" filter="blinds(horizontal)">
                                      <p:cBhvr>
                                        <p:cTn id="17" dur="500"/>
                                        <p:tgtEl>
                                          <p:spTgt spid="4403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40323">
                                            <p:txEl>
                                              <p:pRg st="4" end="4"/>
                                            </p:txEl>
                                          </p:spTgt>
                                        </p:tgtEl>
                                        <p:attrNameLst>
                                          <p:attrName>style.visibility</p:attrName>
                                        </p:attrNameLst>
                                      </p:cBhvr>
                                      <p:to>
                                        <p:strVal val="visible"/>
                                      </p:to>
                                    </p:set>
                                    <p:animEffect transition="in" filter="blinds(horizontal)">
                                      <p:cBhvr>
                                        <p:cTn id="22" dur="500"/>
                                        <p:tgtEl>
                                          <p:spTgt spid="440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AutoShape 2"/>
          <p:cNvSpPr>
            <a:spLocks noGrp="1" noChangeArrowheads="1"/>
          </p:cNvSpPr>
          <p:nvPr>
            <p:ph type="title"/>
          </p:nvPr>
        </p:nvSpPr>
        <p:spPr/>
        <p:txBody>
          <a:bodyPr/>
          <a:lstStyle/>
          <a:p>
            <a:pPr>
              <a:defRPr/>
            </a:pPr>
            <a:r>
              <a:rPr lang="zh-CN" altLang="en-US" smtClean="0"/>
              <a:t>基本路径法</a:t>
            </a:r>
          </a:p>
        </p:txBody>
      </p:sp>
      <p:sp>
        <p:nvSpPr>
          <p:cNvPr id="440323" name="Rectangle 3"/>
          <p:cNvSpPr>
            <a:spLocks noGrp="1" noChangeArrowheads="1"/>
          </p:cNvSpPr>
          <p:nvPr>
            <p:ph idx="1"/>
          </p:nvPr>
        </p:nvSpPr>
        <p:spPr bwMode="auto">
          <a:noFill/>
          <a:extLst/>
        </p:spPr>
        <p:txBody>
          <a:bodyPr vert="horz" wrap="square" lIns="91440" tIns="45720" rIns="91440" bIns="45720" numCol="1" anchor="t" anchorCtr="0" compatLnSpc="1">
            <a:prstTxWarp prst="textNoShape">
              <a:avLst/>
            </a:prstTxWarp>
          </a:bodyPr>
          <a:lstStyle/>
          <a:p>
            <a:pPr marL="0" indent="0">
              <a:lnSpc>
                <a:spcPct val="115000"/>
              </a:lnSpc>
              <a:buNone/>
            </a:pPr>
            <a:r>
              <a:rPr lang="zh-CN" altLang="en-US" sz="2800" dirty="0" smtClean="0"/>
              <a:t>具体</a:t>
            </a:r>
            <a:r>
              <a:rPr lang="zh-CN" altLang="en-US" sz="2800" dirty="0"/>
              <a:t>步骤为</a:t>
            </a:r>
            <a:r>
              <a:rPr lang="zh-CN" altLang="en-US" sz="2800" dirty="0" smtClean="0"/>
              <a:t>：</a:t>
            </a:r>
            <a:endParaRPr lang="zh-CN" altLang="en-US" sz="2800" dirty="0"/>
          </a:p>
          <a:p>
            <a:pPr marL="514350" indent="-514350">
              <a:lnSpc>
                <a:spcPct val="115000"/>
              </a:lnSpc>
              <a:buFont typeface="+mj-lt"/>
              <a:buAutoNum type="arabicPeriod"/>
            </a:pPr>
            <a:r>
              <a:rPr lang="zh-CN" altLang="en-US" sz="2800" b="1" dirty="0">
                <a:solidFill>
                  <a:srgbClr val="FF0000"/>
                </a:solidFill>
              </a:rPr>
              <a:t>画出程序</a:t>
            </a:r>
            <a:r>
              <a:rPr lang="zh-CN" altLang="en-US" sz="2800" b="1" dirty="0" smtClean="0">
                <a:solidFill>
                  <a:srgbClr val="FF0000"/>
                </a:solidFill>
              </a:rPr>
              <a:t>的控制流</a:t>
            </a:r>
            <a:r>
              <a:rPr lang="zh-CN" altLang="en-US" sz="2800" b="1" dirty="0">
                <a:solidFill>
                  <a:srgbClr val="FF0000"/>
                </a:solidFill>
              </a:rPr>
              <a:t>图</a:t>
            </a:r>
            <a:r>
              <a:rPr lang="zh-CN" altLang="en-US" sz="2800" dirty="0" smtClean="0"/>
              <a:t>。</a:t>
            </a:r>
            <a:endParaRPr lang="zh-CN" altLang="en-US" sz="2800" dirty="0"/>
          </a:p>
          <a:p>
            <a:pPr marL="514350" indent="-514350">
              <a:lnSpc>
                <a:spcPct val="115000"/>
              </a:lnSpc>
              <a:buFont typeface="+mj-lt"/>
              <a:buAutoNum type="arabicPeriod"/>
            </a:pPr>
            <a:r>
              <a:rPr lang="zh-CN" altLang="en-US" sz="2800" b="1" dirty="0" smtClean="0">
                <a:solidFill>
                  <a:srgbClr val="FF0000"/>
                </a:solidFill>
              </a:rPr>
              <a:t>计算程序的环形复杂度</a:t>
            </a:r>
            <a:r>
              <a:rPr lang="zh-CN" altLang="en-US" sz="2800" dirty="0" smtClean="0"/>
              <a:t>，</a:t>
            </a:r>
            <a:r>
              <a:rPr lang="zh-CN" altLang="en-US" sz="2800" dirty="0"/>
              <a:t>导出程序基本路径集中的</a:t>
            </a:r>
            <a:r>
              <a:rPr lang="zh-CN" altLang="en-US" sz="2800" b="1" dirty="0">
                <a:solidFill>
                  <a:srgbClr val="FF0000"/>
                </a:solidFill>
              </a:rPr>
              <a:t>独立路径条数</a:t>
            </a:r>
            <a:r>
              <a:rPr lang="zh-CN" altLang="en-US" sz="2800" dirty="0"/>
              <a:t>，这是确定程序中每个可执行语句至少执行一次所必须的测试用例数目的上界</a:t>
            </a:r>
            <a:r>
              <a:rPr lang="zh-CN" altLang="en-US" sz="2800" dirty="0" smtClean="0"/>
              <a:t>。</a:t>
            </a:r>
            <a:endParaRPr lang="zh-CN" altLang="en-US" sz="2800" dirty="0"/>
          </a:p>
          <a:p>
            <a:pPr marL="514350" indent="-514350">
              <a:lnSpc>
                <a:spcPct val="115000"/>
              </a:lnSpc>
              <a:buFont typeface="+mj-lt"/>
              <a:buAutoNum type="arabicPeriod"/>
            </a:pPr>
            <a:r>
              <a:rPr lang="zh-CN" altLang="en-US" sz="2800" dirty="0"/>
              <a:t>导出基本路径集，</a:t>
            </a:r>
            <a:r>
              <a:rPr lang="zh-CN" altLang="en-US" sz="2800" b="1" dirty="0">
                <a:solidFill>
                  <a:srgbClr val="FF0000"/>
                </a:solidFill>
              </a:rPr>
              <a:t>确定程序的独立路径</a:t>
            </a:r>
            <a:r>
              <a:rPr lang="zh-CN" altLang="en-US" sz="2800" dirty="0" smtClean="0"/>
              <a:t>。</a:t>
            </a:r>
            <a:endParaRPr lang="zh-CN" altLang="en-US" sz="2800" dirty="0"/>
          </a:p>
          <a:p>
            <a:pPr marL="514350" indent="-514350">
              <a:lnSpc>
                <a:spcPct val="115000"/>
              </a:lnSpc>
              <a:buFont typeface="+mj-lt"/>
              <a:buAutoNum type="arabicPeriod"/>
            </a:pPr>
            <a:r>
              <a:rPr lang="zh-CN" altLang="en-US" sz="2800" dirty="0"/>
              <a:t>根据上一步中的独立路径，</a:t>
            </a:r>
            <a:r>
              <a:rPr lang="zh-CN" altLang="en-US" sz="2800" b="1" dirty="0">
                <a:solidFill>
                  <a:srgbClr val="FF0000"/>
                </a:solidFill>
              </a:rPr>
              <a:t>设计测试用例</a:t>
            </a:r>
            <a:r>
              <a:rPr lang="zh-CN" altLang="en-US" sz="2800" dirty="0"/>
              <a:t>的输入数据和预期输出。</a:t>
            </a:r>
          </a:p>
        </p:txBody>
      </p:sp>
    </p:spTree>
    <p:extLst>
      <p:ext uri="{BB962C8B-B14F-4D97-AF65-F5344CB8AC3E}">
        <p14:creationId xmlns:p14="http://schemas.microsoft.com/office/powerpoint/2010/main" val="370593870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23">
                                            <p:txEl>
                                              <p:pRg st="1" end="1"/>
                                            </p:txEl>
                                          </p:spTgt>
                                        </p:tgtEl>
                                        <p:attrNameLst>
                                          <p:attrName>style.visibility</p:attrName>
                                        </p:attrNameLst>
                                      </p:cBhvr>
                                      <p:to>
                                        <p:strVal val="visible"/>
                                      </p:to>
                                    </p:set>
                                    <p:anim calcmode="lin" valueType="num">
                                      <p:cBhvr additive="base">
                                        <p:cTn id="7" dur="500" fill="hold"/>
                                        <p:tgtEl>
                                          <p:spTgt spid="4403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23">
                                            <p:txEl>
                                              <p:pRg st="2" end="2"/>
                                            </p:txEl>
                                          </p:spTgt>
                                        </p:tgtEl>
                                        <p:attrNameLst>
                                          <p:attrName>style.visibility</p:attrName>
                                        </p:attrNameLst>
                                      </p:cBhvr>
                                      <p:to>
                                        <p:strVal val="visible"/>
                                      </p:to>
                                    </p:set>
                                    <p:anim calcmode="lin" valueType="num">
                                      <p:cBhvr additive="base">
                                        <p:cTn id="13" dur="500" fill="hold"/>
                                        <p:tgtEl>
                                          <p:spTgt spid="4403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323">
                                            <p:txEl>
                                              <p:pRg st="3" end="3"/>
                                            </p:txEl>
                                          </p:spTgt>
                                        </p:tgtEl>
                                        <p:attrNameLst>
                                          <p:attrName>style.visibility</p:attrName>
                                        </p:attrNameLst>
                                      </p:cBhvr>
                                      <p:to>
                                        <p:strVal val="visible"/>
                                      </p:to>
                                    </p:set>
                                    <p:anim calcmode="lin" valueType="num">
                                      <p:cBhvr additive="base">
                                        <p:cTn id="19" dur="500" fill="hold"/>
                                        <p:tgtEl>
                                          <p:spTgt spid="4403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0323">
                                            <p:txEl>
                                              <p:pRg st="4" end="4"/>
                                            </p:txEl>
                                          </p:spTgt>
                                        </p:tgtEl>
                                        <p:attrNameLst>
                                          <p:attrName>style.visibility</p:attrName>
                                        </p:attrNameLst>
                                      </p:cBhvr>
                                      <p:to>
                                        <p:strVal val="visible"/>
                                      </p:to>
                                    </p:set>
                                    <p:anim calcmode="lin" valueType="num">
                                      <p:cBhvr additive="base">
                                        <p:cTn id="25" dur="500" fill="hold"/>
                                        <p:tgtEl>
                                          <p:spTgt spid="4403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utoShape 2"/>
          <p:cNvSpPr>
            <a:spLocks noGrp="1" noChangeArrowheads="1"/>
          </p:cNvSpPr>
          <p:nvPr>
            <p:ph type="title"/>
          </p:nvPr>
        </p:nvSpPr>
        <p:spPr>
          <a:xfrm>
            <a:off x="457200" y="609600"/>
            <a:ext cx="8229600" cy="609600"/>
          </a:xfrm>
        </p:spPr>
        <p:txBody>
          <a:bodyPr/>
          <a:lstStyle/>
          <a:p>
            <a:pPr>
              <a:defRPr/>
            </a:pPr>
            <a:r>
              <a:rPr lang="zh-CN" altLang="en-US" dirty="0" smtClean="0"/>
              <a:t>控制流图</a:t>
            </a:r>
          </a:p>
        </p:txBody>
      </p:sp>
      <p:sp>
        <p:nvSpPr>
          <p:cNvPr id="441347" name="Rectangle 3"/>
          <p:cNvSpPr>
            <a:spLocks noGrp="1" noChangeArrowheads="1"/>
          </p:cNvSpPr>
          <p:nvPr>
            <p:ph idx="1"/>
          </p:nvPr>
        </p:nvSpPr>
        <p:spPr bwMode="auto">
          <a:xfrm>
            <a:off x="304912" y="1447852"/>
            <a:ext cx="4952870" cy="5029068"/>
          </a:xfrm>
          <a:solidFill>
            <a:srgbClr val="CC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ct val="0"/>
              </a:spcBef>
              <a:buNone/>
              <a:defRPr/>
            </a:pPr>
            <a:r>
              <a:rPr lang="zh-CN" altLang="en-US" sz="2400" dirty="0" smtClean="0">
                <a:solidFill>
                  <a:srgbClr val="0000CC"/>
                </a:solidFill>
              </a:rPr>
              <a:t>对</a:t>
            </a:r>
            <a:r>
              <a:rPr lang="zh-CN" altLang="en-US" sz="2400" dirty="0" smtClean="0">
                <a:solidFill>
                  <a:srgbClr val="990033"/>
                </a:solidFill>
              </a:rPr>
              <a:t>程序流程图</a:t>
            </a:r>
            <a:r>
              <a:rPr lang="zh-CN" altLang="en-US" sz="2400" b="1" dirty="0">
                <a:solidFill>
                  <a:srgbClr val="FF0000"/>
                </a:solidFill>
              </a:rPr>
              <a:t>进行简化</a:t>
            </a:r>
            <a:r>
              <a:rPr lang="zh-CN" altLang="en-US" sz="2400" dirty="0" smtClean="0"/>
              <a:t>，生成</a:t>
            </a:r>
            <a:r>
              <a:rPr lang="zh-CN" altLang="en-US" sz="2400" b="1" dirty="0">
                <a:solidFill>
                  <a:srgbClr val="FF0000"/>
                </a:solidFill>
              </a:rPr>
              <a:t>控制流图</a:t>
            </a:r>
            <a:r>
              <a:rPr lang="zh-CN" altLang="en-US" sz="2400" dirty="0" smtClean="0"/>
              <a:t>。控制流图是由</a:t>
            </a:r>
            <a:r>
              <a:rPr lang="zh-CN" altLang="en-US" sz="2400" dirty="0">
                <a:solidFill>
                  <a:srgbClr val="FF0000"/>
                </a:solidFill>
              </a:rPr>
              <a:t>节点</a:t>
            </a:r>
            <a:r>
              <a:rPr lang="zh-CN" altLang="en-US" sz="2400" dirty="0" smtClean="0"/>
              <a:t>和</a:t>
            </a:r>
            <a:r>
              <a:rPr lang="zh-CN" altLang="en-US" sz="2400" dirty="0">
                <a:solidFill>
                  <a:srgbClr val="FF0000"/>
                </a:solidFill>
              </a:rPr>
              <a:t>控制流</a:t>
            </a:r>
            <a:r>
              <a:rPr lang="zh-CN" altLang="en-US" sz="2400" dirty="0" smtClean="0"/>
              <a:t>组成的。</a:t>
            </a:r>
          </a:p>
          <a:p>
            <a:pPr>
              <a:defRPr/>
            </a:pPr>
            <a:r>
              <a:rPr lang="zh-CN" altLang="en-US" sz="2400" b="1" dirty="0" smtClean="0">
                <a:solidFill>
                  <a:srgbClr val="FF0000"/>
                </a:solidFill>
              </a:rPr>
              <a:t>节点：</a:t>
            </a:r>
            <a:r>
              <a:rPr lang="zh-CN" altLang="en-US" sz="2400" dirty="0" smtClean="0"/>
              <a:t>由带标号的圆圈表示，可代表一个或多个语句。</a:t>
            </a:r>
            <a:endParaRPr lang="en-US" altLang="zh-CN" sz="2400" dirty="0" smtClean="0"/>
          </a:p>
          <a:p>
            <a:pPr>
              <a:defRPr/>
            </a:pPr>
            <a:r>
              <a:rPr lang="zh-CN" altLang="en-US" sz="2400" b="1" dirty="0" smtClean="0">
                <a:solidFill>
                  <a:srgbClr val="FF0000"/>
                </a:solidFill>
              </a:rPr>
              <a:t>控制流：</a:t>
            </a:r>
            <a:r>
              <a:rPr lang="zh-CN" altLang="en-US" sz="2400" dirty="0" smtClean="0"/>
              <a:t>由带箭头的弧或线表示，可称为</a:t>
            </a:r>
            <a:r>
              <a:rPr lang="zh-CN" altLang="en-US" sz="2400" dirty="0">
                <a:solidFill>
                  <a:srgbClr val="FF0000"/>
                </a:solidFill>
              </a:rPr>
              <a:t>边</a:t>
            </a:r>
            <a:r>
              <a:rPr lang="zh-CN" altLang="en-US" sz="2400" dirty="0" smtClean="0"/>
              <a:t>。</a:t>
            </a:r>
            <a:endParaRPr lang="en-US" altLang="zh-CN" sz="2400" dirty="0" smtClean="0"/>
          </a:p>
          <a:p>
            <a:pPr>
              <a:defRPr/>
            </a:pPr>
            <a:r>
              <a:rPr lang="zh-CN" altLang="en-US" sz="2400" b="1" dirty="0">
                <a:solidFill>
                  <a:srgbClr val="FF0000"/>
                </a:solidFill>
              </a:rPr>
              <a:t>区域</a:t>
            </a:r>
            <a:r>
              <a:rPr lang="zh-CN" altLang="en-US" sz="2400" dirty="0" smtClean="0"/>
              <a:t>：由边和节点所围成的范围。</a:t>
            </a:r>
          </a:p>
        </p:txBody>
      </p:sp>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938" y="1554492"/>
            <a:ext cx="365125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图片 2"/>
          <p:cNvPicPr>
            <a:picLocks noChangeAspect="1"/>
          </p:cNvPicPr>
          <p:nvPr/>
        </p:nvPicPr>
        <p:blipFill>
          <a:blip r:embed="rId4"/>
          <a:stretch>
            <a:fillRect/>
          </a:stretch>
        </p:blipFill>
        <p:spPr>
          <a:xfrm>
            <a:off x="5272938" y="1424525"/>
            <a:ext cx="3905250" cy="485775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1347">
                                            <p:txEl>
                                              <p:pRg st="1" end="1"/>
                                            </p:txEl>
                                          </p:spTgt>
                                        </p:tgtEl>
                                        <p:attrNameLst>
                                          <p:attrName>style.visibility</p:attrName>
                                        </p:attrNameLst>
                                      </p:cBhvr>
                                      <p:to>
                                        <p:strVal val="visible"/>
                                      </p:to>
                                    </p:set>
                                    <p:anim calcmode="lin" valueType="num">
                                      <p:cBhvr additive="base">
                                        <p:cTn id="7" dur="500" fill="hold"/>
                                        <p:tgtEl>
                                          <p:spTgt spid="4413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1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1347">
                                            <p:txEl>
                                              <p:pRg st="2" end="2"/>
                                            </p:txEl>
                                          </p:spTgt>
                                        </p:tgtEl>
                                        <p:attrNameLst>
                                          <p:attrName>style.visibility</p:attrName>
                                        </p:attrNameLst>
                                      </p:cBhvr>
                                      <p:to>
                                        <p:strVal val="visible"/>
                                      </p:to>
                                    </p:set>
                                    <p:anim calcmode="lin" valueType="num">
                                      <p:cBhvr additive="base">
                                        <p:cTn id="13" dur="500" fill="hold"/>
                                        <p:tgtEl>
                                          <p:spTgt spid="441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1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1347">
                                            <p:txEl>
                                              <p:pRg st="3" end="3"/>
                                            </p:txEl>
                                          </p:spTgt>
                                        </p:tgtEl>
                                        <p:attrNameLst>
                                          <p:attrName>style.visibility</p:attrName>
                                        </p:attrNameLst>
                                      </p:cBhvr>
                                      <p:to>
                                        <p:strVal val="visible"/>
                                      </p:to>
                                    </p:set>
                                    <p:anim calcmode="lin" valueType="num">
                                      <p:cBhvr additive="base">
                                        <p:cTn id="19" dur="500" fill="hold"/>
                                        <p:tgtEl>
                                          <p:spTgt spid="4413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1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AutoShape 2"/>
          <p:cNvSpPr>
            <a:spLocks noGrp="1" noChangeArrowheads="1"/>
          </p:cNvSpPr>
          <p:nvPr>
            <p:ph type="title"/>
          </p:nvPr>
        </p:nvSpPr>
        <p:spPr>
          <a:xfrm>
            <a:off x="6762750" y="71438"/>
            <a:ext cx="2273300" cy="765175"/>
          </a:xfrm>
        </p:spPr>
        <p:txBody>
          <a:bodyPr/>
          <a:lstStyle/>
          <a:p>
            <a:pPr>
              <a:defRPr/>
            </a:pPr>
            <a:r>
              <a:rPr lang="zh-CN" altLang="en-US" smtClean="0"/>
              <a:t>控制流图</a:t>
            </a:r>
          </a:p>
        </p:txBody>
      </p:sp>
      <p:sp>
        <p:nvSpPr>
          <p:cNvPr id="74755" name="Rectangle 3"/>
          <p:cNvSpPr>
            <a:spLocks noGrp="1" noChangeArrowheads="1"/>
          </p:cNvSpPr>
          <p:nvPr>
            <p:ph type="body" idx="1"/>
          </p:nvPr>
        </p:nvSpPr>
        <p:spPr bwMode="auto">
          <a:xfrm>
            <a:off x="0" y="44450"/>
            <a:ext cx="6372225" cy="2205038"/>
          </a:xfrm>
          <a:solidFill>
            <a:srgbClr val="CC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2400" dirty="0" smtClean="0"/>
              <a:t>所有</a:t>
            </a:r>
            <a:r>
              <a:rPr lang="zh-CN" altLang="en-US" sz="2400" dirty="0" smtClean="0">
                <a:solidFill>
                  <a:srgbClr val="FF0000"/>
                </a:solidFill>
              </a:rPr>
              <a:t>节点</a:t>
            </a:r>
            <a:r>
              <a:rPr lang="zh-CN" altLang="en-US" sz="2400" dirty="0" smtClean="0"/>
              <a:t>都简化为带编号的圆圈</a:t>
            </a:r>
          </a:p>
          <a:p>
            <a:r>
              <a:rPr lang="zh-CN" altLang="en-US" sz="2400" dirty="0" smtClean="0"/>
              <a:t>分支结构中分支的</a:t>
            </a:r>
            <a:r>
              <a:rPr lang="zh-CN" altLang="en-US" sz="2400" dirty="0" smtClean="0">
                <a:solidFill>
                  <a:srgbClr val="0000CC"/>
                </a:solidFill>
              </a:rPr>
              <a:t>汇集处</a:t>
            </a:r>
            <a:r>
              <a:rPr lang="zh-CN" altLang="en-US" sz="2400" dirty="0" smtClean="0"/>
              <a:t>，即使汇集处没有执行语句，也</a:t>
            </a:r>
            <a:r>
              <a:rPr lang="zh-CN" altLang="en-US" sz="2400" dirty="0" smtClean="0">
                <a:solidFill>
                  <a:srgbClr val="0000CC"/>
                </a:solidFill>
              </a:rPr>
              <a:t>应该</a:t>
            </a:r>
            <a:r>
              <a:rPr lang="zh-CN" altLang="en-US" sz="2400" dirty="0" smtClean="0"/>
              <a:t>添加一个</a:t>
            </a:r>
            <a:r>
              <a:rPr lang="zh-CN" altLang="en-US" sz="2400" dirty="0" smtClean="0">
                <a:solidFill>
                  <a:srgbClr val="0000CC"/>
                </a:solidFill>
              </a:rPr>
              <a:t>汇聚节点</a:t>
            </a:r>
            <a:endParaRPr lang="zh-CN" altLang="en-US" sz="2400" dirty="0" smtClean="0"/>
          </a:p>
          <a:p>
            <a:r>
              <a:rPr lang="zh-CN" altLang="en-US" sz="2400" dirty="0" smtClean="0">
                <a:solidFill>
                  <a:srgbClr val="0000CC"/>
                </a:solidFill>
              </a:rPr>
              <a:t>一个节点</a:t>
            </a:r>
            <a:r>
              <a:rPr lang="zh-CN" altLang="en-US" sz="2400" dirty="0" smtClean="0"/>
              <a:t>可以表示</a:t>
            </a:r>
            <a:r>
              <a:rPr lang="zh-CN" altLang="en-US" sz="2400" dirty="0" smtClean="0">
                <a:solidFill>
                  <a:srgbClr val="0000CC"/>
                </a:solidFill>
              </a:rPr>
              <a:t>顺序执行的多条语句</a:t>
            </a:r>
            <a:r>
              <a:rPr lang="zh-CN" altLang="en-US" sz="2400" dirty="0" smtClean="0"/>
              <a:t>，更</a:t>
            </a:r>
            <a:r>
              <a:rPr lang="zh-CN" altLang="en-US" sz="2400" dirty="0" smtClean="0">
                <a:solidFill>
                  <a:srgbClr val="0000CC"/>
                </a:solidFill>
              </a:rPr>
              <a:t>简洁</a:t>
            </a:r>
            <a:r>
              <a:rPr lang="zh-CN" altLang="en-US" sz="2400" dirty="0" smtClean="0"/>
              <a:t>易分析</a:t>
            </a:r>
          </a:p>
        </p:txBody>
      </p:sp>
      <p:sp>
        <p:nvSpPr>
          <p:cNvPr id="442372" name="AutoShape 4"/>
          <p:cNvSpPr>
            <a:spLocks noChangeArrowheads="1"/>
          </p:cNvSpPr>
          <p:nvPr/>
        </p:nvSpPr>
        <p:spPr bwMode="auto">
          <a:xfrm>
            <a:off x="4067175" y="4292600"/>
            <a:ext cx="1152525" cy="144463"/>
          </a:xfrm>
          <a:prstGeom prst="notchedRightArrow">
            <a:avLst>
              <a:gd name="adj1" fmla="val 50000"/>
              <a:gd name="adj2" fmla="val 19945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2373" name="Oval 5"/>
          <p:cNvSpPr>
            <a:spLocks noChangeArrowheads="1"/>
          </p:cNvSpPr>
          <p:nvPr/>
        </p:nvSpPr>
        <p:spPr bwMode="auto">
          <a:xfrm>
            <a:off x="6732588" y="1903413"/>
            <a:ext cx="274637" cy="293687"/>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200">
                <a:latin typeface="Verdana" pitchFamily="34" charset="0"/>
              </a:rPr>
              <a:t>1</a:t>
            </a:r>
          </a:p>
        </p:txBody>
      </p:sp>
      <p:sp>
        <p:nvSpPr>
          <p:cNvPr id="442374" name="Oval 6"/>
          <p:cNvSpPr>
            <a:spLocks noChangeArrowheads="1"/>
          </p:cNvSpPr>
          <p:nvPr/>
        </p:nvSpPr>
        <p:spPr bwMode="auto">
          <a:xfrm>
            <a:off x="6715125" y="2419350"/>
            <a:ext cx="293688" cy="280988"/>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200">
                <a:latin typeface="Verdana" pitchFamily="34" charset="0"/>
              </a:rPr>
              <a:t>2</a:t>
            </a:r>
          </a:p>
        </p:txBody>
      </p:sp>
      <p:sp>
        <p:nvSpPr>
          <p:cNvPr id="442375" name="Oval 7"/>
          <p:cNvSpPr>
            <a:spLocks noChangeArrowheads="1"/>
          </p:cNvSpPr>
          <p:nvPr/>
        </p:nvSpPr>
        <p:spPr bwMode="auto">
          <a:xfrm>
            <a:off x="6696075" y="2924175"/>
            <a:ext cx="330200" cy="288925"/>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200">
                <a:latin typeface="Verdana" pitchFamily="34" charset="0"/>
              </a:rPr>
              <a:t>3</a:t>
            </a:r>
          </a:p>
        </p:txBody>
      </p:sp>
      <p:sp>
        <p:nvSpPr>
          <p:cNvPr id="442376" name="Oval 8"/>
          <p:cNvSpPr>
            <a:spLocks noChangeArrowheads="1"/>
          </p:cNvSpPr>
          <p:nvPr/>
        </p:nvSpPr>
        <p:spPr bwMode="auto">
          <a:xfrm>
            <a:off x="6053138" y="4003675"/>
            <a:ext cx="293687" cy="280988"/>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200">
                <a:latin typeface="Verdana" pitchFamily="34" charset="0"/>
              </a:rPr>
              <a:t>5</a:t>
            </a:r>
          </a:p>
        </p:txBody>
      </p:sp>
      <p:sp>
        <p:nvSpPr>
          <p:cNvPr id="442377" name="Oval 9"/>
          <p:cNvSpPr>
            <a:spLocks noChangeArrowheads="1"/>
          </p:cNvSpPr>
          <p:nvPr/>
        </p:nvSpPr>
        <p:spPr bwMode="auto">
          <a:xfrm>
            <a:off x="5651500" y="4648200"/>
            <a:ext cx="304800" cy="263525"/>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200">
                <a:latin typeface="Verdana" pitchFamily="34" charset="0"/>
              </a:rPr>
              <a:t>6</a:t>
            </a:r>
          </a:p>
        </p:txBody>
      </p:sp>
      <p:sp>
        <p:nvSpPr>
          <p:cNvPr id="442378" name="Oval 10"/>
          <p:cNvSpPr>
            <a:spLocks noChangeArrowheads="1"/>
          </p:cNvSpPr>
          <p:nvPr/>
        </p:nvSpPr>
        <p:spPr bwMode="auto">
          <a:xfrm>
            <a:off x="6516688" y="4646613"/>
            <a:ext cx="293687" cy="280987"/>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200">
                <a:latin typeface="Verdana" pitchFamily="34" charset="0"/>
              </a:rPr>
              <a:t>7</a:t>
            </a:r>
          </a:p>
        </p:txBody>
      </p:sp>
      <p:sp>
        <p:nvSpPr>
          <p:cNvPr id="442379" name="Oval 11"/>
          <p:cNvSpPr>
            <a:spLocks noChangeArrowheads="1"/>
          </p:cNvSpPr>
          <p:nvPr/>
        </p:nvSpPr>
        <p:spPr bwMode="auto">
          <a:xfrm>
            <a:off x="6854825" y="5133975"/>
            <a:ext cx="547688" cy="311150"/>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000">
                <a:latin typeface="Verdana" pitchFamily="34" charset="0"/>
              </a:rPr>
              <a:t>10</a:t>
            </a:r>
          </a:p>
        </p:txBody>
      </p:sp>
      <p:cxnSp>
        <p:nvCxnSpPr>
          <p:cNvPr id="442380" name="AutoShape 12"/>
          <p:cNvCxnSpPr>
            <a:cxnSpLocks noChangeShapeType="1"/>
            <a:stCxn id="442373" idx="4"/>
            <a:endCxn id="442374" idx="0"/>
          </p:cNvCxnSpPr>
          <p:nvPr/>
        </p:nvCxnSpPr>
        <p:spPr bwMode="auto">
          <a:xfrm flipH="1">
            <a:off x="6862763" y="2197100"/>
            <a:ext cx="7937" cy="222250"/>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442381" name="AutoShape 13"/>
          <p:cNvCxnSpPr>
            <a:cxnSpLocks noChangeShapeType="1"/>
            <a:stCxn id="442376" idx="4"/>
            <a:endCxn id="442377" idx="0"/>
          </p:cNvCxnSpPr>
          <p:nvPr/>
        </p:nvCxnSpPr>
        <p:spPr bwMode="auto">
          <a:xfrm flipH="1">
            <a:off x="5803900" y="4284663"/>
            <a:ext cx="396875" cy="363537"/>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442382" name="AutoShape 14"/>
          <p:cNvCxnSpPr>
            <a:cxnSpLocks noChangeShapeType="1"/>
            <a:stCxn id="442377" idx="4"/>
            <a:endCxn id="442379" idx="0"/>
          </p:cNvCxnSpPr>
          <p:nvPr/>
        </p:nvCxnSpPr>
        <p:spPr bwMode="auto">
          <a:xfrm>
            <a:off x="5803900" y="4911725"/>
            <a:ext cx="1323975" cy="222250"/>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442383" name="AutoShape 15"/>
          <p:cNvCxnSpPr>
            <a:cxnSpLocks noChangeShapeType="1"/>
            <a:stCxn id="442376" idx="4"/>
            <a:endCxn id="442378" idx="0"/>
          </p:cNvCxnSpPr>
          <p:nvPr/>
        </p:nvCxnSpPr>
        <p:spPr bwMode="auto">
          <a:xfrm>
            <a:off x="6200775" y="4284663"/>
            <a:ext cx="463550" cy="361950"/>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442384" name="AutoShape 16"/>
          <p:cNvCxnSpPr>
            <a:cxnSpLocks noChangeShapeType="1"/>
            <a:stCxn id="442378" idx="4"/>
            <a:endCxn id="442379" idx="0"/>
          </p:cNvCxnSpPr>
          <p:nvPr/>
        </p:nvCxnSpPr>
        <p:spPr bwMode="auto">
          <a:xfrm>
            <a:off x="6664325" y="4927600"/>
            <a:ext cx="463550" cy="206375"/>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sp>
        <p:nvSpPr>
          <p:cNvPr id="442385" name="Oval 17"/>
          <p:cNvSpPr>
            <a:spLocks noChangeArrowheads="1"/>
          </p:cNvSpPr>
          <p:nvPr/>
        </p:nvSpPr>
        <p:spPr bwMode="auto">
          <a:xfrm>
            <a:off x="7285038" y="3479800"/>
            <a:ext cx="293687" cy="280988"/>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200">
                <a:latin typeface="Verdana" pitchFamily="34" charset="0"/>
              </a:rPr>
              <a:t>8</a:t>
            </a:r>
          </a:p>
        </p:txBody>
      </p:sp>
      <p:sp>
        <p:nvSpPr>
          <p:cNvPr id="442386" name="Oval 18"/>
          <p:cNvSpPr>
            <a:spLocks noChangeArrowheads="1"/>
          </p:cNvSpPr>
          <p:nvPr/>
        </p:nvSpPr>
        <p:spPr bwMode="auto">
          <a:xfrm>
            <a:off x="6732588" y="1436688"/>
            <a:ext cx="303212" cy="292100"/>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200">
                <a:latin typeface="Verdana" pitchFamily="34" charset="0"/>
              </a:rPr>
              <a:t>B</a:t>
            </a:r>
          </a:p>
        </p:txBody>
      </p:sp>
      <p:sp>
        <p:nvSpPr>
          <p:cNvPr id="442387" name="Oval 19"/>
          <p:cNvSpPr>
            <a:spLocks noChangeArrowheads="1"/>
          </p:cNvSpPr>
          <p:nvPr/>
        </p:nvSpPr>
        <p:spPr bwMode="auto">
          <a:xfrm>
            <a:off x="6875463" y="5618163"/>
            <a:ext cx="577850" cy="258762"/>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000">
                <a:latin typeface="Verdana" pitchFamily="34" charset="0"/>
              </a:rPr>
              <a:t>11</a:t>
            </a:r>
          </a:p>
        </p:txBody>
      </p:sp>
      <p:cxnSp>
        <p:nvCxnSpPr>
          <p:cNvPr id="442388" name="AutoShape 20"/>
          <p:cNvCxnSpPr>
            <a:cxnSpLocks noChangeShapeType="1"/>
            <a:stCxn id="442374" idx="2"/>
            <a:endCxn id="442387" idx="2"/>
          </p:cNvCxnSpPr>
          <p:nvPr/>
        </p:nvCxnSpPr>
        <p:spPr bwMode="auto">
          <a:xfrm rot="10800000" flipH="1" flipV="1">
            <a:off x="6715125" y="2560638"/>
            <a:ext cx="160338" cy="3187700"/>
          </a:xfrm>
          <a:prstGeom prst="bentConnector3">
            <a:avLst>
              <a:gd name="adj1" fmla="val -730694"/>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2389" name="AutoShape 21"/>
          <p:cNvCxnSpPr>
            <a:cxnSpLocks noChangeShapeType="1"/>
            <a:stCxn id="442374" idx="4"/>
            <a:endCxn id="442375" idx="0"/>
          </p:cNvCxnSpPr>
          <p:nvPr/>
        </p:nvCxnSpPr>
        <p:spPr bwMode="auto">
          <a:xfrm flipH="1">
            <a:off x="6861175" y="2700338"/>
            <a:ext cx="1588" cy="223837"/>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2390" name="AutoShape 22"/>
          <p:cNvCxnSpPr>
            <a:cxnSpLocks noChangeShapeType="1"/>
            <a:stCxn id="442375" idx="4"/>
          </p:cNvCxnSpPr>
          <p:nvPr/>
        </p:nvCxnSpPr>
        <p:spPr bwMode="auto">
          <a:xfrm flipH="1">
            <a:off x="6342063" y="3213100"/>
            <a:ext cx="519112" cy="428625"/>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2391" name="AutoShape 23"/>
          <p:cNvCxnSpPr>
            <a:cxnSpLocks noChangeShapeType="1"/>
            <a:stCxn id="442375" idx="4"/>
            <a:endCxn id="442385" idx="2"/>
          </p:cNvCxnSpPr>
          <p:nvPr/>
        </p:nvCxnSpPr>
        <p:spPr bwMode="auto">
          <a:xfrm>
            <a:off x="6861175" y="3213100"/>
            <a:ext cx="423863" cy="407988"/>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2392" name="AutoShape 24"/>
          <p:cNvCxnSpPr>
            <a:cxnSpLocks noChangeShapeType="1"/>
            <a:endCxn id="442376" idx="0"/>
          </p:cNvCxnSpPr>
          <p:nvPr/>
        </p:nvCxnSpPr>
        <p:spPr bwMode="auto">
          <a:xfrm>
            <a:off x="6196013" y="3781425"/>
            <a:ext cx="4762" cy="22225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2393" name="Oval 25"/>
          <p:cNvSpPr>
            <a:spLocks noChangeArrowheads="1"/>
          </p:cNvSpPr>
          <p:nvPr/>
        </p:nvSpPr>
        <p:spPr bwMode="auto">
          <a:xfrm>
            <a:off x="7789863" y="4049713"/>
            <a:ext cx="293687" cy="280987"/>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200">
                <a:latin typeface="Verdana" pitchFamily="34" charset="0"/>
              </a:rPr>
              <a:t>9</a:t>
            </a:r>
          </a:p>
        </p:txBody>
      </p:sp>
      <p:cxnSp>
        <p:nvCxnSpPr>
          <p:cNvPr id="442394" name="AutoShape 26"/>
          <p:cNvCxnSpPr>
            <a:cxnSpLocks noChangeShapeType="1"/>
            <a:stCxn id="442385" idx="4"/>
            <a:endCxn id="442393" idx="0"/>
          </p:cNvCxnSpPr>
          <p:nvPr/>
        </p:nvCxnSpPr>
        <p:spPr bwMode="auto">
          <a:xfrm>
            <a:off x="7432675" y="3760788"/>
            <a:ext cx="504825" cy="288925"/>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442395" name="AutoShape 27"/>
          <p:cNvCxnSpPr>
            <a:cxnSpLocks noChangeShapeType="1"/>
            <a:stCxn id="442385" idx="4"/>
            <a:endCxn id="442379" idx="0"/>
          </p:cNvCxnSpPr>
          <p:nvPr/>
        </p:nvCxnSpPr>
        <p:spPr bwMode="auto">
          <a:xfrm flipH="1">
            <a:off x="7127875" y="3760788"/>
            <a:ext cx="304800" cy="1373187"/>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2396" name="AutoShape 28"/>
          <p:cNvCxnSpPr>
            <a:cxnSpLocks noChangeShapeType="1"/>
            <a:stCxn id="442379" idx="6"/>
            <a:endCxn id="442374" idx="6"/>
          </p:cNvCxnSpPr>
          <p:nvPr/>
        </p:nvCxnSpPr>
        <p:spPr bwMode="auto">
          <a:xfrm flipH="1" flipV="1">
            <a:off x="7008813" y="2560638"/>
            <a:ext cx="393700" cy="2728912"/>
          </a:xfrm>
          <a:prstGeom prst="bentConnector3">
            <a:avLst>
              <a:gd name="adj1" fmla="val -239227"/>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2397" name="AutoShape 29"/>
          <p:cNvCxnSpPr>
            <a:cxnSpLocks noChangeShapeType="1"/>
            <a:stCxn id="442393" idx="4"/>
            <a:endCxn id="442379" idx="0"/>
          </p:cNvCxnSpPr>
          <p:nvPr/>
        </p:nvCxnSpPr>
        <p:spPr bwMode="auto">
          <a:xfrm flipH="1">
            <a:off x="7127875" y="4330700"/>
            <a:ext cx="809625" cy="803275"/>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2398" name="Oval 30"/>
          <p:cNvSpPr>
            <a:spLocks noChangeArrowheads="1"/>
          </p:cNvSpPr>
          <p:nvPr/>
        </p:nvSpPr>
        <p:spPr bwMode="auto">
          <a:xfrm>
            <a:off x="7019925" y="6092825"/>
            <a:ext cx="322263" cy="319088"/>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200">
                <a:latin typeface="Verdana" pitchFamily="34" charset="0"/>
              </a:rPr>
              <a:t>E</a:t>
            </a:r>
          </a:p>
        </p:txBody>
      </p:sp>
      <p:cxnSp>
        <p:nvCxnSpPr>
          <p:cNvPr id="442399" name="AutoShape 31"/>
          <p:cNvCxnSpPr>
            <a:cxnSpLocks noChangeShapeType="1"/>
            <a:stCxn id="442386" idx="4"/>
            <a:endCxn id="442373" idx="0"/>
          </p:cNvCxnSpPr>
          <p:nvPr/>
        </p:nvCxnSpPr>
        <p:spPr bwMode="auto">
          <a:xfrm flipH="1">
            <a:off x="6870700" y="1728788"/>
            <a:ext cx="14288" cy="174625"/>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2400" name="AutoShape 32"/>
          <p:cNvCxnSpPr>
            <a:cxnSpLocks noChangeShapeType="1"/>
            <a:stCxn id="442387" idx="4"/>
            <a:endCxn id="442398" idx="0"/>
          </p:cNvCxnSpPr>
          <p:nvPr/>
        </p:nvCxnSpPr>
        <p:spPr bwMode="auto">
          <a:xfrm>
            <a:off x="7164388" y="5876925"/>
            <a:ext cx="17462" cy="21590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2401" name="Oval 33"/>
          <p:cNvSpPr>
            <a:spLocks noChangeArrowheads="1"/>
          </p:cNvSpPr>
          <p:nvPr/>
        </p:nvSpPr>
        <p:spPr bwMode="auto">
          <a:xfrm>
            <a:off x="6048375" y="3500438"/>
            <a:ext cx="293688" cy="280987"/>
          </a:xfrm>
          <a:prstGeom prst="ellipse">
            <a:avLst/>
          </a:prstGeom>
          <a:solidFill>
            <a:srgbClr val="FFFFFF"/>
          </a:solidFill>
          <a:ln w="9525">
            <a:solidFill>
              <a:schemeClr val="bg2"/>
            </a:solidFill>
            <a:round/>
            <a:headEnd/>
            <a:tailEnd/>
          </a:ln>
        </p:spPr>
        <p:txBody>
          <a:bodyPr anchor="ctr" anchorCtr="1"/>
          <a:lstStyle/>
          <a:p>
            <a:pPr algn="just">
              <a:spcBef>
                <a:spcPct val="50000"/>
              </a:spcBef>
            </a:pPr>
            <a:r>
              <a:rPr kumimoji="1" lang="en-US" altLang="zh-CN" sz="1200">
                <a:latin typeface="Verdana" pitchFamily="34" charset="0"/>
              </a:rPr>
              <a:t>4</a:t>
            </a:r>
          </a:p>
        </p:txBody>
      </p:sp>
      <p:pic>
        <p:nvPicPr>
          <p:cNvPr id="442402"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05038"/>
            <a:ext cx="3705225"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2403" name="Rectangle 35"/>
          <p:cNvSpPr>
            <a:spLocks noChangeArrowheads="1"/>
          </p:cNvSpPr>
          <p:nvPr/>
        </p:nvSpPr>
        <p:spPr bwMode="auto">
          <a:xfrm>
            <a:off x="1606550" y="2924175"/>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solidFill>
                  <a:srgbClr val="FF0000"/>
                </a:solidFill>
                <a:latin typeface="Verdana" pitchFamily="34" charset="0"/>
              </a:rPr>
              <a:t>1</a:t>
            </a:r>
          </a:p>
        </p:txBody>
      </p:sp>
      <p:sp>
        <p:nvSpPr>
          <p:cNvPr id="442404" name="Rectangle 36"/>
          <p:cNvSpPr>
            <a:spLocks noChangeArrowheads="1"/>
          </p:cNvSpPr>
          <p:nvPr/>
        </p:nvSpPr>
        <p:spPr bwMode="auto">
          <a:xfrm>
            <a:off x="1606550" y="3271838"/>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solidFill>
                  <a:srgbClr val="FF0000"/>
                </a:solidFill>
                <a:latin typeface="Verdana" pitchFamily="34" charset="0"/>
              </a:rPr>
              <a:t>2</a:t>
            </a:r>
          </a:p>
        </p:txBody>
      </p:sp>
      <p:sp>
        <p:nvSpPr>
          <p:cNvPr id="442405" name="Rectangle 37"/>
          <p:cNvSpPr>
            <a:spLocks noChangeArrowheads="1"/>
          </p:cNvSpPr>
          <p:nvPr/>
        </p:nvSpPr>
        <p:spPr bwMode="auto">
          <a:xfrm>
            <a:off x="1692275" y="3776663"/>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solidFill>
                  <a:srgbClr val="FF0000"/>
                </a:solidFill>
                <a:latin typeface="Verdana" pitchFamily="34" charset="0"/>
              </a:rPr>
              <a:t>3</a:t>
            </a:r>
          </a:p>
        </p:txBody>
      </p:sp>
      <p:sp>
        <p:nvSpPr>
          <p:cNvPr id="442406" name="Rectangle 38"/>
          <p:cNvSpPr>
            <a:spLocks noChangeArrowheads="1"/>
          </p:cNvSpPr>
          <p:nvPr/>
        </p:nvSpPr>
        <p:spPr bwMode="auto">
          <a:xfrm>
            <a:off x="900113" y="4137025"/>
            <a:ext cx="1809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solidFill>
                  <a:srgbClr val="FF0000"/>
                </a:solidFill>
                <a:latin typeface="Verdana" pitchFamily="34" charset="0"/>
              </a:rPr>
              <a:t>4</a:t>
            </a:r>
          </a:p>
        </p:txBody>
      </p:sp>
      <p:sp>
        <p:nvSpPr>
          <p:cNvPr id="442407" name="Rectangle 39"/>
          <p:cNvSpPr>
            <a:spLocks noChangeArrowheads="1"/>
          </p:cNvSpPr>
          <p:nvPr/>
        </p:nvSpPr>
        <p:spPr bwMode="auto">
          <a:xfrm>
            <a:off x="900113" y="4557713"/>
            <a:ext cx="215900" cy="16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solidFill>
                  <a:srgbClr val="FF0000"/>
                </a:solidFill>
                <a:latin typeface="Verdana" pitchFamily="34" charset="0"/>
              </a:rPr>
              <a:t>5</a:t>
            </a:r>
          </a:p>
        </p:txBody>
      </p:sp>
      <p:sp>
        <p:nvSpPr>
          <p:cNvPr id="442408" name="Rectangle 40"/>
          <p:cNvSpPr>
            <a:spLocks noChangeArrowheads="1"/>
          </p:cNvSpPr>
          <p:nvPr/>
        </p:nvSpPr>
        <p:spPr bwMode="auto">
          <a:xfrm>
            <a:off x="971550" y="4868863"/>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solidFill>
                  <a:srgbClr val="FF0000"/>
                </a:solidFill>
                <a:latin typeface="Verdana" pitchFamily="34" charset="0"/>
              </a:rPr>
              <a:t>6</a:t>
            </a:r>
          </a:p>
        </p:txBody>
      </p:sp>
      <p:sp>
        <p:nvSpPr>
          <p:cNvPr id="442409" name="Rectangle 41"/>
          <p:cNvSpPr>
            <a:spLocks noChangeArrowheads="1"/>
          </p:cNvSpPr>
          <p:nvPr/>
        </p:nvSpPr>
        <p:spPr bwMode="auto">
          <a:xfrm>
            <a:off x="2339975" y="4929188"/>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solidFill>
                  <a:srgbClr val="FF0000"/>
                </a:solidFill>
                <a:latin typeface="Verdana" pitchFamily="34" charset="0"/>
              </a:rPr>
              <a:t>7</a:t>
            </a:r>
          </a:p>
        </p:txBody>
      </p:sp>
      <p:sp>
        <p:nvSpPr>
          <p:cNvPr id="442410" name="Rectangle 42"/>
          <p:cNvSpPr>
            <a:spLocks noChangeArrowheads="1"/>
          </p:cNvSpPr>
          <p:nvPr/>
        </p:nvSpPr>
        <p:spPr bwMode="auto">
          <a:xfrm>
            <a:off x="2916238" y="3992563"/>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solidFill>
                  <a:srgbClr val="FF0000"/>
                </a:solidFill>
                <a:latin typeface="Verdana" pitchFamily="34" charset="0"/>
              </a:rPr>
              <a:t>8</a:t>
            </a:r>
          </a:p>
        </p:txBody>
      </p:sp>
      <p:sp>
        <p:nvSpPr>
          <p:cNvPr id="442411" name="Rectangle 43"/>
          <p:cNvSpPr>
            <a:spLocks noChangeArrowheads="1"/>
          </p:cNvSpPr>
          <p:nvPr/>
        </p:nvSpPr>
        <p:spPr bwMode="auto">
          <a:xfrm>
            <a:off x="3132138" y="4640263"/>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solidFill>
                  <a:srgbClr val="FF0000"/>
                </a:solidFill>
                <a:latin typeface="Verdana" pitchFamily="34" charset="0"/>
              </a:rPr>
              <a:t>9</a:t>
            </a:r>
          </a:p>
        </p:txBody>
      </p:sp>
      <p:sp>
        <p:nvSpPr>
          <p:cNvPr id="442412" name="Rectangle 44"/>
          <p:cNvSpPr>
            <a:spLocks noChangeArrowheads="1"/>
          </p:cNvSpPr>
          <p:nvPr/>
        </p:nvSpPr>
        <p:spPr bwMode="auto">
          <a:xfrm>
            <a:off x="1606550" y="5516563"/>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solidFill>
                  <a:srgbClr val="FF0000"/>
                </a:solidFill>
                <a:latin typeface="Verdana" pitchFamily="34" charset="0"/>
              </a:rPr>
              <a:t>10</a:t>
            </a:r>
          </a:p>
        </p:txBody>
      </p:sp>
      <p:sp>
        <p:nvSpPr>
          <p:cNvPr id="442413" name="Rectangle 45"/>
          <p:cNvSpPr>
            <a:spLocks noChangeArrowheads="1"/>
          </p:cNvSpPr>
          <p:nvPr/>
        </p:nvSpPr>
        <p:spPr bwMode="auto">
          <a:xfrm>
            <a:off x="2484438" y="6021388"/>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000">
                <a:solidFill>
                  <a:srgbClr val="FF0000"/>
                </a:solidFill>
                <a:latin typeface="Verdana" pitchFamily="34" charset="0"/>
              </a:rPr>
              <a:t>11</a:t>
            </a:r>
          </a:p>
        </p:txBody>
      </p:sp>
      <p:pic>
        <p:nvPicPr>
          <p:cNvPr id="2" name="图片 1"/>
          <p:cNvPicPr>
            <a:picLocks noChangeAspect="1"/>
          </p:cNvPicPr>
          <p:nvPr/>
        </p:nvPicPr>
        <p:blipFill>
          <a:blip r:embed="rId4"/>
          <a:stretch>
            <a:fillRect/>
          </a:stretch>
        </p:blipFill>
        <p:spPr>
          <a:xfrm>
            <a:off x="5228431" y="1401763"/>
            <a:ext cx="3905250" cy="52959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2402"/>
                                        </p:tgtEl>
                                        <p:attrNameLst>
                                          <p:attrName>style.visibility</p:attrName>
                                        </p:attrNameLst>
                                      </p:cBhvr>
                                      <p:to>
                                        <p:strVal val="visible"/>
                                      </p:to>
                                    </p:set>
                                    <p:animEffect transition="in" filter="blinds(horizontal)">
                                      <p:cBhvr>
                                        <p:cTn id="7" dur="500"/>
                                        <p:tgtEl>
                                          <p:spTgt spid="442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42403"/>
                                        </p:tgtEl>
                                        <p:attrNameLst>
                                          <p:attrName>style.visibility</p:attrName>
                                        </p:attrNameLst>
                                      </p:cBhvr>
                                      <p:to>
                                        <p:strVal val="visible"/>
                                      </p:to>
                                    </p:set>
                                    <p:animEffect transition="in" filter="blinds(horizontal)">
                                      <p:cBhvr>
                                        <p:cTn id="12" dur="500"/>
                                        <p:tgtEl>
                                          <p:spTgt spid="44240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42404"/>
                                        </p:tgtEl>
                                        <p:attrNameLst>
                                          <p:attrName>style.visibility</p:attrName>
                                        </p:attrNameLst>
                                      </p:cBhvr>
                                      <p:to>
                                        <p:strVal val="visible"/>
                                      </p:to>
                                    </p:set>
                                    <p:animEffect transition="in" filter="blinds(horizontal)">
                                      <p:cBhvr>
                                        <p:cTn id="15" dur="500"/>
                                        <p:tgtEl>
                                          <p:spTgt spid="44240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42405"/>
                                        </p:tgtEl>
                                        <p:attrNameLst>
                                          <p:attrName>style.visibility</p:attrName>
                                        </p:attrNameLst>
                                      </p:cBhvr>
                                      <p:to>
                                        <p:strVal val="visible"/>
                                      </p:to>
                                    </p:set>
                                    <p:animEffect transition="in" filter="blinds(horizontal)">
                                      <p:cBhvr>
                                        <p:cTn id="18" dur="500"/>
                                        <p:tgtEl>
                                          <p:spTgt spid="44240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42406"/>
                                        </p:tgtEl>
                                        <p:attrNameLst>
                                          <p:attrName>style.visibility</p:attrName>
                                        </p:attrNameLst>
                                      </p:cBhvr>
                                      <p:to>
                                        <p:strVal val="visible"/>
                                      </p:to>
                                    </p:set>
                                    <p:animEffect transition="in" filter="blinds(horizontal)">
                                      <p:cBhvr>
                                        <p:cTn id="21" dur="500"/>
                                        <p:tgtEl>
                                          <p:spTgt spid="44240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42407"/>
                                        </p:tgtEl>
                                        <p:attrNameLst>
                                          <p:attrName>style.visibility</p:attrName>
                                        </p:attrNameLst>
                                      </p:cBhvr>
                                      <p:to>
                                        <p:strVal val="visible"/>
                                      </p:to>
                                    </p:set>
                                    <p:animEffect transition="in" filter="blinds(horizontal)">
                                      <p:cBhvr>
                                        <p:cTn id="24" dur="500"/>
                                        <p:tgtEl>
                                          <p:spTgt spid="44240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42408"/>
                                        </p:tgtEl>
                                        <p:attrNameLst>
                                          <p:attrName>style.visibility</p:attrName>
                                        </p:attrNameLst>
                                      </p:cBhvr>
                                      <p:to>
                                        <p:strVal val="visible"/>
                                      </p:to>
                                    </p:set>
                                    <p:animEffect transition="in" filter="blinds(horizontal)">
                                      <p:cBhvr>
                                        <p:cTn id="27" dur="500"/>
                                        <p:tgtEl>
                                          <p:spTgt spid="44240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442409"/>
                                        </p:tgtEl>
                                        <p:attrNameLst>
                                          <p:attrName>style.visibility</p:attrName>
                                        </p:attrNameLst>
                                      </p:cBhvr>
                                      <p:to>
                                        <p:strVal val="visible"/>
                                      </p:to>
                                    </p:set>
                                    <p:animEffect transition="in" filter="blinds(horizontal)">
                                      <p:cBhvr>
                                        <p:cTn id="30" dur="500"/>
                                        <p:tgtEl>
                                          <p:spTgt spid="44240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442410"/>
                                        </p:tgtEl>
                                        <p:attrNameLst>
                                          <p:attrName>style.visibility</p:attrName>
                                        </p:attrNameLst>
                                      </p:cBhvr>
                                      <p:to>
                                        <p:strVal val="visible"/>
                                      </p:to>
                                    </p:set>
                                    <p:animEffect transition="in" filter="blinds(horizontal)">
                                      <p:cBhvr>
                                        <p:cTn id="33" dur="500"/>
                                        <p:tgtEl>
                                          <p:spTgt spid="44241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42411"/>
                                        </p:tgtEl>
                                        <p:attrNameLst>
                                          <p:attrName>style.visibility</p:attrName>
                                        </p:attrNameLst>
                                      </p:cBhvr>
                                      <p:to>
                                        <p:strVal val="visible"/>
                                      </p:to>
                                    </p:set>
                                    <p:animEffect transition="in" filter="blinds(horizontal)">
                                      <p:cBhvr>
                                        <p:cTn id="36" dur="500"/>
                                        <p:tgtEl>
                                          <p:spTgt spid="4424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42412"/>
                                        </p:tgtEl>
                                        <p:attrNameLst>
                                          <p:attrName>style.visibility</p:attrName>
                                        </p:attrNameLst>
                                      </p:cBhvr>
                                      <p:to>
                                        <p:strVal val="visible"/>
                                      </p:to>
                                    </p:set>
                                    <p:animEffect transition="in" filter="blinds(horizontal)">
                                      <p:cBhvr>
                                        <p:cTn id="39" dur="500"/>
                                        <p:tgtEl>
                                          <p:spTgt spid="44241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42413"/>
                                        </p:tgtEl>
                                        <p:attrNameLst>
                                          <p:attrName>style.visibility</p:attrName>
                                        </p:attrNameLst>
                                      </p:cBhvr>
                                      <p:to>
                                        <p:strVal val="visible"/>
                                      </p:to>
                                    </p:set>
                                    <p:animEffect transition="in" filter="blinds(horizontal)">
                                      <p:cBhvr>
                                        <p:cTn id="42" dur="500"/>
                                        <p:tgtEl>
                                          <p:spTgt spid="4424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42372"/>
                                        </p:tgtEl>
                                        <p:attrNameLst>
                                          <p:attrName>style.visibility</p:attrName>
                                        </p:attrNameLst>
                                      </p:cBhvr>
                                      <p:to>
                                        <p:strVal val="visible"/>
                                      </p:to>
                                    </p:set>
                                    <p:animEffect transition="in" filter="blinds(horizontal)">
                                      <p:cBhvr>
                                        <p:cTn id="47" dur="500"/>
                                        <p:tgtEl>
                                          <p:spTgt spid="44237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42386"/>
                                        </p:tgtEl>
                                        <p:attrNameLst>
                                          <p:attrName>style.visibility</p:attrName>
                                        </p:attrNameLst>
                                      </p:cBhvr>
                                      <p:to>
                                        <p:strVal val="visible"/>
                                      </p:to>
                                    </p:set>
                                    <p:animEffect transition="in" filter="blinds(horizontal)">
                                      <p:cBhvr>
                                        <p:cTn id="52" dur="500"/>
                                        <p:tgtEl>
                                          <p:spTgt spid="442386"/>
                                        </p:tgtEl>
                                      </p:cBhvr>
                                    </p:animEffect>
                                  </p:childTnLst>
                                </p:cTn>
                              </p:par>
                              <p:par>
                                <p:cTn id="53" presetID="3" presetClass="entr" presetSubtype="10" fill="hold" nodeType="withEffect">
                                  <p:stCondLst>
                                    <p:cond delay="0"/>
                                  </p:stCondLst>
                                  <p:childTnLst>
                                    <p:set>
                                      <p:cBhvr>
                                        <p:cTn id="54" dur="1" fill="hold">
                                          <p:stCondLst>
                                            <p:cond delay="0"/>
                                          </p:stCondLst>
                                        </p:cTn>
                                        <p:tgtEl>
                                          <p:spTgt spid="442399"/>
                                        </p:tgtEl>
                                        <p:attrNameLst>
                                          <p:attrName>style.visibility</p:attrName>
                                        </p:attrNameLst>
                                      </p:cBhvr>
                                      <p:to>
                                        <p:strVal val="visible"/>
                                      </p:to>
                                    </p:set>
                                    <p:animEffect transition="in" filter="blinds(horizontal)">
                                      <p:cBhvr>
                                        <p:cTn id="55" dur="500"/>
                                        <p:tgtEl>
                                          <p:spTgt spid="44239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42373"/>
                                        </p:tgtEl>
                                        <p:attrNameLst>
                                          <p:attrName>style.visibility</p:attrName>
                                        </p:attrNameLst>
                                      </p:cBhvr>
                                      <p:to>
                                        <p:strVal val="visible"/>
                                      </p:to>
                                    </p:set>
                                    <p:animEffect transition="in" filter="blinds(horizontal)">
                                      <p:cBhvr>
                                        <p:cTn id="60" dur="500"/>
                                        <p:tgtEl>
                                          <p:spTgt spid="442373"/>
                                        </p:tgtEl>
                                      </p:cBhvr>
                                    </p:animEffect>
                                  </p:childTnLst>
                                </p:cTn>
                              </p:par>
                              <p:par>
                                <p:cTn id="61" presetID="3" presetClass="entr" presetSubtype="10" fill="hold" nodeType="withEffect">
                                  <p:stCondLst>
                                    <p:cond delay="0"/>
                                  </p:stCondLst>
                                  <p:childTnLst>
                                    <p:set>
                                      <p:cBhvr>
                                        <p:cTn id="62" dur="1" fill="hold">
                                          <p:stCondLst>
                                            <p:cond delay="0"/>
                                          </p:stCondLst>
                                        </p:cTn>
                                        <p:tgtEl>
                                          <p:spTgt spid="442380"/>
                                        </p:tgtEl>
                                        <p:attrNameLst>
                                          <p:attrName>style.visibility</p:attrName>
                                        </p:attrNameLst>
                                      </p:cBhvr>
                                      <p:to>
                                        <p:strVal val="visible"/>
                                      </p:to>
                                    </p:set>
                                    <p:animEffect transition="in" filter="blinds(horizontal)">
                                      <p:cBhvr>
                                        <p:cTn id="63" dur="500"/>
                                        <p:tgtEl>
                                          <p:spTgt spid="442380"/>
                                        </p:tgtEl>
                                      </p:cBhvr>
                                    </p:animEffect>
                                  </p:childTnLst>
                                </p:cTn>
                              </p:par>
                              <p:par>
                                <p:cTn id="64" presetID="3" presetClass="entr" presetSubtype="10" fill="hold" nodeType="withEffect">
                                  <p:stCondLst>
                                    <p:cond delay="0"/>
                                  </p:stCondLst>
                                  <p:childTnLst>
                                    <p:set>
                                      <p:cBhvr>
                                        <p:cTn id="65" dur="1" fill="hold">
                                          <p:stCondLst>
                                            <p:cond delay="0"/>
                                          </p:stCondLst>
                                        </p:cTn>
                                        <p:tgtEl>
                                          <p:spTgt spid="442399"/>
                                        </p:tgtEl>
                                        <p:attrNameLst>
                                          <p:attrName>style.visibility</p:attrName>
                                        </p:attrNameLst>
                                      </p:cBhvr>
                                      <p:to>
                                        <p:strVal val="visible"/>
                                      </p:to>
                                    </p:set>
                                    <p:animEffect transition="in" filter="blinds(horizontal)">
                                      <p:cBhvr>
                                        <p:cTn id="66" dur="500"/>
                                        <p:tgtEl>
                                          <p:spTgt spid="44239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442374"/>
                                        </p:tgtEl>
                                        <p:attrNameLst>
                                          <p:attrName>style.visibility</p:attrName>
                                        </p:attrNameLst>
                                      </p:cBhvr>
                                      <p:to>
                                        <p:strVal val="visible"/>
                                      </p:to>
                                    </p:set>
                                    <p:animEffect transition="in" filter="blinds(horizontal)">
                                      <p:cBhvr>
                                        <p:cTn id="71" dur="500"/>
                                        <p:tgtEl>
                                          <p:spTgt spid="442374"/>
                                        </p:tgtEl>
                                      </p:cBhvr>
                                    </p:animEffect>
                                  </p:childTnLst>
                                </p:cTn>
                              </p:par>
                              <p:par>
                                <p:cTn id="72" presetID="3" presetClass="entr" presetSubtype="10" fill="hold" nodeType="withEffect">
                                  <p:stCondLst>
                                    <p:cond delay="0"/>
                                  </p:stCondLst>
                                  <p:childTnLst>
                                    <p:set>
                                      <p:cBhvr>
                                        <p:cTn id="73" dur="1" fill="hold">
                                          <p:stCondLst>
                                            <p:cond delay="0"/>
                                          </p:stCondLst>
                                        </p:cTn>
                                        <p:tgtEl>
                                          <p:spTgt spid="442388"/>
                                        </p:tgtEl>
                                        <p:attrNameLst>
                                          <p:attrName>style.visibility</p:attrName>
                                        </p:attrNameLst>
                                      </p:cBhvr>
                                      <p:to>
                                        <p:strVal val="visible"/>
                                      </p:to>
                                    </p:set>
                                    <p:animEffect transition="in" filter="blinds(horizontal)">
                                      <p:cBhvr>
                                        <p:cTn id="74" dur="500"/>
                                        <p:tgtEl>
                                          <p:spTgt spid="442388"/>
                                        </p:tgtEl>
                                      </p:cBhvr>
                                    </p:animEffect>
                                  </p:childTnLst>
                                </p:cTn>
                              </p:par>
                              <p:par>
                                <p:cTn id="75" presetID="3" presetClass="entr" presetSubtype="10" fill="hold" nodeType="withEffect">
                                  <p:stCondLst>
                                    <p:cond delay="0"/>
                                  </p:stCondLst>
                                  <p:childTnLst>
                                    <p:set>
                                      <p:cBhvr>
                                        <p:cTn id="76" dur="1" fill="hold">
                                          <p:stCondLst>
                                            <p:cond delay="0"/>
                                          </p:stCondLst>
                                        </p:cTn>
                                        <p:tgtEl>
                                          <p:spTgt spid="442389"/>
                                        </p:tgtEl>
                                        <p:attrNameLst>
                                          <p:attrName>style.visibility</p:attrName>
                                        </p:attrNameLst>
                                      </p:cBhvr>
                                      <p:to>
                                        <p:strVal val="visible"/>
                                      </p:to>
                                    </p:set>
                                    <p:animEffect transition="in" filter="blinds(horizontal)">
                                      <p:cBhvr>
                                        <p:cTn id="77" dur="500"/>
                                        <p:tgtEl>
                                          <p:spTgt spid="44238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42398"/>
                                        </p:tgtEl>
                                        <p:attrNameLst>
                                          <p:attrName>style.visibility</p:attrName>
                                        </p:attrNameLst>
                                      </p:cBhvr>
                                      <p:to>
                                        <p:strVal val="visible"/>
                                      </p:to>
                                    </p:set>
                                    <p:animEffect transition="in" filter="blinds(horizontal)">
                                      <p:cBhvr>
                                        <p:cTn id="82" dur="500"/>
                                        <p:tgtEl>
                                          <p:spTgt spid="442398"/>
                                        </p:tgtEl>
                                      </p:cBhvr>
                                    </p:animEffect>
                                  </p:childTnLst>
                                </p:cTn>
                              </p:par>
                              <p:par>
                                <p:cTn id="83" presetID="3" presetClass="entr" presetSubtype="10" fill="hold" nodeType="withEffect">
                                  <p:stCondLst>
                                    <p:cond delay="0"/>
                                  </p:stCondLst>
                                  <p:childTnLst>
                                    <p:set>
                                      <p:cBhvr>
                                        <p:cTn id="84" dur="1" fill="hold">
                                          <p:stCondLst>
                                            <p:cond delay="0"/>
                                          </p:stCondLst>
                                        </p:cTn>
                                        <p:tgtEl>
                                          <p:spTgt spid="442400"/>
                                        </p:tgtEl>
                                        <p:attrNameLst>
                                          <p:attrName>style.visibility</p:attrName>
                                        </p:attrNameLst>
                                      </p:cBhvr>
                                      <p:to>
                                        <p:strVal val="visible"/>
                                      </p:to>
                                    </p:set>
                                    <p:animEffect transition="in" filter="blinds(horizontal)">
                                      <p:cBhvr>
                                        <p:cTn id="85" dur="500"/>
                                        <p:tgtEl>
                                          <p:spTgt spid="442400"/>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442387"/>
                                        </p:tgtEl>
                                        <p:attrNameLst>
                                          <p:attrName>style.visibility</p:attrName>
                                        </p:attrNameLst>
                                      </p:cBhvr>
                                      <p:to>
                                        <p:strVal val="visible"/>
                                      </p:to>
                                    </p:set>
                                    <p:animEffect transition="in" filter="blinds(horizontal)">
                                      <p:cBhvr>
                                        <p:cTn id="88" dur="500"/>
                                        <p:tgtEl>
                                          <p:spTgt spid="442387"/>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42375"/>
                                        </p:tgtEl>
                                        <p:attrNameLst>
                                          <p:attrName>style.visibility</p:attrName>
                                        </p:attrNameLst>
                                      </p:cBhvr>
                                      <p:to>
                                        <p:strVal val="visible"/>
                                      </p:to>
                                    </p:set>
                                    <p:animEffect transition="in" filter="blinds(horizontal)">
                                      <p:cBhvr>
                                        <p:cTn id="93" dur="500"/>
                                        <p:tgtEl>
                                          <p:spTgt spid="442375"/>
                                        </p:tgtEl>
                                      </p:cBhvr>
                                    </p:animEffect>
                                  </p:childTnLst>
                                </p:cTn>
                              </p:par>
                              <p:par>
                                <p:cTn id="94" presetID="3" presetClass="entr" presetSubtype="10" fill="hold" nodeType="withEffect">
                                  <p:stCondLst>
                                    <p:cond delay="0"/>
                                  </p:stCondLst>
                                  <p:childTnLst>
                                    <p:set>
                                      <p:cBhvr>
                                        <p:cTn id="95" dur="1" fill="hold">
                                          <p:stCondLst>
                                            <p:cond delay="0"/>
                                          </p:stCondLst>
                                        </p:cTn>
                                        <p:tgtEl>
                                          <p:spTgt spid="442390"/>
                                        </p:tgtEl>
                                        <p:attrNameLst>
                                          <p:attrName>style.visibility</p:attrName>
                                        </p:attrNameLst>
                                      </p:cBhvr>
                                      <p:to>
                                        <p:strVal val="visible"/>
                                      </p:to>
                                    </p:set>
                                    <p:animEffect transition="in" filter="blinds(horizontal)">
                                      <p:cBhvr>
                                        <p:cTn id="96" dur="500"/>
                                        <p:tgtEl>
                                          <p:spTgt spid="442390"/>
                                        </p:tgtEl>
                                      </p:cBhvr>
                                    </p:animEffect>
                                  </p:childTnLst>
                                </p:cTn>
                              </p:par>
                              <p:par>
                                <p:cTn id="97" presetID="3" presetClass="entr" presetSubtype="10" fill="hold" nodeType="withEffect">
                                  <p:stCondLst>
                                    <p:cond delay="0"/>
                                  </p:stCondLst>
                                  <p:childTnLst>
                                    <p:set>
                                      <p:cBhvr>
                                        <p:cTn id="98" dur="1" fill="hold">
                                          <p:stCondLst>
                                            <p:cond delay="0"/>
                                          </p:stCondLst>
                                        </p:cTn>
                                        <p:tgtEl>
                                          <p:spTgt spid="442391"/>
                                        </p:tgtEl>
                                        <p:attrNameLst>
                                          <p:attrName>style.visibility</p:attrName>
                                        </p:attrNameLst>
                                      </p:cBhvr>
                                      <p:to>
                                        <p:strVal val="visible"/>
                                      </p:to>
                                    </p:set>
                                    <p:animEffect transition="in" filter="blinds(horizontal)">
                                      <p:cBhvr>
                                        <p:cTn id="99" dur="500"/>
                                        <p:tgtEl>
                                          <p:spTgt spid="44239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442401"/>
                                        </p:tgtEl>
                                        <p:attrNameLst>
                                          <p:attrName>style.visibility</p:attrName>
                                        </p:attrNameLst>
                                      </p:cBhvr>
                                      <p:to>
                                        <p:strVal val="visible"/>
                                      </p:to>
                                    </p:set>
                                    <p:animEffect transition="in" filter="blinds(horizontal)">
                                      <p:cBhvr>
                                        <p:cTn id="104" dur="500"/>
                                        <p:tgtEl>
                                          <p:spTgt spid="442401"/>
                                        </p:tgtEl>
                                      </p:cBhvr>
                                    </p:animEffect>
                                  </p:childTnLst>
                                </p:cTn>
                              </p:par>
                              <p:par>
                                <p:cTn id="105" presetID="3" presetClass="entr" presetSubtype="10" fill="hold" nodeType="withEffect">
                                  <p:stCondLst>
                                    <p:cond delay="0"/>
                                  </p:stCondLst>
                                  <p:childTnLst>
                                    <p:set>
                                      <p:cBhvr>
                                        <p:cTn id="106" dur="1" fill="hold">
                                          <p:stCondLst>
                                            <p:cond delay="0"/>
                                          </p:stCondLst>
                                        </p:cTn>
                                        <p:tgtEl>
                                          <p:spTgt spid="442392"/>
                                        </p:tgtEl>
                                        <p:attrNameLst>
                                          <p:attrName>style.visibility</p:attrName>
                                        </p:attrNameLst>
                                      </p:cBhvr>
                                      <p:to>
                                        <p:strVal val="visible"/>
                                      </p:to>
                                    </p:set>
                                    <p:animEffect transition="in" filter="blinds(horizontal)">
                                      <p:cBhvr>
                                        <p:cTn id="107" dur="500"/>
                                        <p:tgtEl>
                                          <p:spTgt spid="44239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442381"/>
                                        </p:tgtEl>
                                        <p:attrNameLst>
                                          <p:attrName>style.visibility</p:attrName>
                                        </p:attrNameLst>
                                      </p:cBhvr>
                                      <p:to>
                                        <p:strVal val="visible"/>
                                      </p:to>
                                    </p:set>
                                    <p:animEffect transition="in" filter="blinds(horizontal)">
                                      <p:cBhvr>
                                        <p:cTn id="112" dur="500"/>
                                        <p:tgtEl>
                                          <p:spTgt spid="442381"/>
                                        </p:tgtEl>
                                      </p:cBhvr>
                                    </p:animEffect>
                                  </p:childTnLst>
                                </p:cTn>
                              </p:par>
                              <p:par>
                                <p:cTn id="113" presetID="3" presetClass="entr" presetSubtype="10" fill="hold" nodeType="withEffect">
                                  <p:stCondLst>
                                    <p:cond delay="0"/>
                                  </p:stCondLst>
                                  <p:childTnLst>
                                    <p:set>
                                      <p:cBhvr>
                                        <p:cTn id="114" dur="1" fill="hold">
                                          <p:stCondLst>
                                            <p:cond delay="0"/>
                                          </p:stCondLst>
                                        </p:cTn>
                                        <p:tgtEl>
                                          <p:spTgt spid="442383"/>
                                        </p:tgtEl>
                                        <p:attrNameLst>
                                          <p:attrName>style.visibility</p:attrName>
                                        </p:attrNameLst>
                                      </p:cBhvr>
                                      <p:to>
                                        <p:strVal val="visible"/>
                                      </p:to>
                                    </p:set>
                                    <p:animEffect transition="in" filter="blinds(horizontal)">
                                      <p:cBhvr>
                                        <p:cTn id="115" dur="500"/>
                                        <p:tgtEl>
                                          <p:spTgt spid="442383"/>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442376"/>
                                        </p:tgtEl>
                                        <p:attrNameLst>
                                          <p:attrName>style.visibility</p:attrName>
                                        </p:attrNameLst>
                                      </p:cBhvr>
                                      <p:to>
                                        <p:strVal val="visible"/>
                                      </p:to>
                                    </p:set>
                                    <p:animEffect transition="in" filter="blinds(horizontal)">
                                      <p:cBhvr>
                                        <p:cTn id="118" dur="500"/>
                                        <p:tgtEl>
                                          <p:spTgt spid="442376"/>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442377"/>
                                        </p:tgtEl>
                                        <p:attrNameLst>
                                          <p:attrName>style.visibility</p:attrName>
                                        </p:attrNameLst>
                                      </p:cBhvr>
                                      <p:to>
                                        <p:strVal val="visible"/>
                                      </p:to>
                                    </p:set>
                                    <p:animEffect transition="in" filter="blinds(horizontal)">
                                      <p:cBhvr>
                                        <p:cTn id="123" dur="500"/>
                                        <p:tgtEl>
                                          <p:spTgt spid="442377"/>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442378"/>
                                        </p:tgtEl>
                                        <p:attrNameLst>
                                          <p:attrName>style.visibility</p:attrName>
                                        </p:attrNameLst>
                                      </p:cBhvr>
                                      <p:to>
                                        <p:strVal val="visible"/>
                                      </p:to>
                                    </p:set>
                                    <p:animEffect transition="in" filter="blinds(horizontal)">
                                      <p:cBhvr>
                                        <p:cTn id="126" dur="500"/>
                                        <p:tgtEl>
                                          <p:spTgt spid="442378"/>
                                        </p:tgtEl>
                                      </p:cBhvr>
                                    </p:animEffect>
                                  </p:childTnLst>
                                </p:cTn>
                              </p:par>
                              <p:par>
                                <p:cTn id="127" presetID="3" presetClass="entr" presetSubtype="10" fill="hold" nodeType="withEffect">
                                  <p:stCondLst>
                                    <p:cond delay="0"/>
                                  </p:stCondLst>
                                  <p:childTnLst>
                                    <p:set>
                                      <p:cBhvr>
                                        <p:cTn id="128" dur="1" fill="hold">
                                          <p:stCondLst>
                                            <p:cond delay="0"/>
                                          </p:stCondLst>
                                        </p:cTn>
                                        <p:tgtEl>
                                          <p:spTgt spid="442382"/>
                                        </p:tgtEl>
                                        <p:attrNameLst>
                                          <p:attrName>style.visibility</p:attrName>
                                        </p:attrNameLst>
                                      </p:cBhvr>
                                      <p:to>
                                        <p:strVal val="visible"/>
                                      </p:to>
                                    </p:set>
                                    <p:animEffect transition="in" filter="blinds(horizontal)">
                                      <p:cBhvr>
                                        <p:cTn id="129" dur="500"/>
                                        <p:tgtEl>
                                          <p:spTgt spid="442382"/>
                                        </p:tgtEl>
                                      </p:cBhvr>
                                    </p:animEffect>
                                  </p:childTnLst>
                                </p:cTn>
                              </p:par>
                              <p:par>
                                <p:cTn id="130" presetID="3" presetClass="entr" presetSubtype="10" fill="hold" nodeType="withEffect">
                                  <p:stCondLst>
                                    <p:cond delay="0"/>
                                  </p:stCondLst>
                                  <p:childTnLst>
                                    <p:set>
                                      <p:cBhvr>
                                        <p:cTn id="131" dur="1" fill="hold">
                                          <p:stCondLst>
                                            <p:cond delay="0"/>
                                          </p:stCondLst>
                                        </p:cTn>
                                        <p:tgtEl>
                                          <p:spTgt spid="442384"/>
                                        </p:tgtEl>
                                        <p:attrNameLst>
                                          <p:attrName>style.visibility</p:attrName>
                                        </p:attrNameLst>
                                      </p:cBhvr>
                                      <p:to>
                                        <p:strVal val="visible"/>
                                      </p:to>
                                    </p:set>
                                    <p:animEffect transition="in" filter="blinds(horizontal)">
                                      <p:cBhvr>
                                        <p:cTn id="132" dur="500"/>
                                        <p:tgtEl>
                                          <p:spTgt spid="442384"/>
                                        </p:tgtEl>
                                      </p:cBhvr>
                                    </p:animEffect>
                                  </p:childTnLst>
                                </p:cTn>
                              </p:par>
                              <p:par>
                                <p:cTn id="133" presetID="3" presetClass="entr" presetSubtype="10" fill="hold" nodeType="withEffect">
                                  <p:stCondLst>
                                    <p:cond delay="0"/>
                                  </p:stCondLst>
                                  <p:childTnLst>
                                    <p:set>
                                      <p:cBhvr>
                                        <p:cTn id="134" dur="1" fill="hold">
                                          <p:stCondLst>
                                            <p:cond delay="0"/>
                                          </p:stCondLst>
                                        </p:cTn>
                                        <p:tgtEl>
                                          <p:spTgt spid="442379"/>
                                        </p:tgtEl>
                                        <p:attrNameLst>
                                          <p:attrName>style.visibility</p:attrName>
                                        </p:attrNameLst>
                                      </p:cBhvr>
                                      <p:to>
                                        <p:strVal val="visible"/>
                                      </p:to>
                                    </p:set>
                                    <p:animEffect transition="in" filter="blinds(horizontal)">
                                      <p:cBhvr>
                                        <p:cTn id="135" dur="500"/>
                                        <p:tgtEl>
                                          <p:spTgt spid="44237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442385"/>
                                        </p:tgtEl>
                                        <p:attrNameLst>
                                          <p:attrName>style.visibility</p:attrName>
                                        </p:attrNameLst>
                                      </p:cBhvr>
                                      <p:to>
                                        <p:strVal val="visible"/>
                                      </p:to>
                                    </p:set>
                                    <p:animEffect transition="in" filter="blinds(horizontal)">
                                      <p:cBhvr>
                                        <p:cTn id="140" dur="500"/>
                                        <p:tgtEl>
                                          <p:spTgt spid="442385"/>
                                        </p:tgtEl>
                                      </p:cBhvr>
                                    </p:animEffect>
                                  </p:childTnLst>
                                </p:cTn>
                              </p:par>
                              <p:par>
                                <p:cTn id="141" presetID="3" presetClass="entr" presetSubtype="10" fill="hold" nodeType="withEffect">
                                  <p:stCondLst>
                                    <p:cond delay="0"/>
                                  </p:stCondLst>
                                  <p:childTnLst>
                                    <p:set>
                                      <p:cBhvr>
                                        <p:cTn id="142" dur="1" fill="hold">
                                          <p:stCondLst>
                                            <p:cond delay="0"/>
                                          </p:stCondLst>
                                        </p:cTn>
                                        <p:tgtEl>
                                          <p:spTgt spid="442395"/>
                                        </p:tgtEl>
                                        <p:attrNameLst>
                                          <p:attrName>style.visibility</p:attrName>
                                        </p:attrNameLst>
                                      </p:cBhvr>
                                      <p:to>
                                        <p:strVal val="visible"/>
                                      </p:to>
                                    </p:set>
                                    <p:animEffect transition="in" filter="blinds(horizontal)">
                                      <p:cBhvr>
                                        <p:cTn id="143" dur="500"/>
                                        <p:tgtEl>
                                          <p:spTgt spid="442395"/>
                                        </p:tgtEl>
                                      </p:cBhvr>
                                    </p:animEffect>
                                  </p:childTnLst>
                                </p:cTn>
                              </p:par>
                              <p:par>
                                <p:cTn id="144" presetID="3" presetClass="entr" presetSubtype="10" fill="hold" nodeType="withEffect">
                                  <p:stCondLst>
                                    <p:cond delay="0"/>
                                  </p:stCondLst>
                                  <p:childTnLst>
                                    <p:set>
                                      <p:cBhvr>
                                        <p:cTn id="145" dur="1" fill="hold">
                                          <p:stCondLst>
                                            <p:cond delay="0"/>
                                          </p:stCondLst>
                                        </p:cTn>
                                        <p:tgtEl>
                                          <p:spTgt spid="442394"/>
                                        </p:tgtEl>
                                        <p:attrNameLst>
                                          <p:attrName>style.visibility</p:attrName>
                                        </p:attrNameLst>
                                      </p:cBhvr>
                                      <p:to>
                                        <p:strVal val="visible"/>
                                      </p:to>
                                    </p:set>
                                    <p:animEffect transition="in" filter="blinds(horizontal)">
                                      <p:cBhvr>
                                        <p:cTn id="146" dur="500"/>
                                        <p:tgtEl>
                                          <p:spTgt spid="442394"/>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442393"/>
                                        </p:tgtEl>
                                        <p:attrNameLst>
                                          <p:attrName>style.visibility</p:attrName>
                                        </p:attrNameLst>
                                      </p:cBhvr>
                                      <p:to>
                                        <p:strVal val="visible"/>
                                      </p:to>
                                    </p:set>
                                    <p:animEffect transition="in" filter="blinds(horizontal)">
                                      <p:cBhvr>
                                        <p:cTn id="151" dur="500"/>
                                        <p:tgtEl>
                                          <p:spTgt spid="442393"/>
                                        </p:tgtEl>
                                      </p:cBhvr>
                                    </p:animEffect>
                                  </p:childTnLst>
                                </p:cTn>
                              </p:par>
                              <p:par>
                                <p:cTn id="152" presetID="3" presetClass="entr" presetSubtype="10" fill="hold" nodeType="withEffect">
                                  <p:stCondLst>
                                    <p:cond delay="0"/>
                                  </p:stCondLst>
                                  <p:childTnLst>
                                    <p:set>
                                      <p:cBhvr>
                                        <p:cTn id="153" dur="1" fill="hold">
                                          <p:stCondLst>
                                            <p:cond delay="0"/>
                                          </p:stCondLst>
                                        </p:cTn>
                                        <p:tgtEl>
                                          <p:spTgt spid="442397"/>
                                        </p:tgtEl>
                                        <p:attrNameLst>
                                          <p:attrName>style.visibility</p:attrName>
                                        </p:attrNameLst>
                                      </p:cBhvr>
                                      <p:to>
                                        <p:strVal val="visible"/>
                                      </p:to>
                                    </p:set>
                                    <p:animEffect transition="in" filter="blinds(horizontal)">
                                      <p:cBhvr>
                                        <p:cTn id="154" dur="500"/>
                                        <p:tgtEl>
                                          <p:spTgt spid="442397"/>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3" presetClass="entr" presetSubtype="10" fill="hold" nodeType="clickEffect">
                                  <p:stCondLst>
                                    <p:cond delay="0"/>
                                  </p:stCondLst>
                                  <p:childTnLst>
                                    <p:set>
                                      <p:cBhvr>
                                        <p:cTn id="158" dur="1" fill="hold">
                                          <p:stCondLst>
                                            <p:cond delay="0"/>
                                          </p:stCondLst>
                                        </p:cTn>
                                        <p:tgtEl>
                                          <p:spTgt spid="442396"/>
                                        </p:tgtEl>
                                        <p:attrNameLst>
                                          <p:attrName>style.visibility</p:attrName>
                                        </p:attrNameLst>
                                      </p:cBhvr>
                                      <p:to>
                                        <p:strVal val="visible"/>
                                      </p:to>
                                    </p:set>
                                    <p:animEffect transition="in" filter="blinds(horizontal)">
                                      <p:cBhvr>
                                        <p:cTn id="159" dur="500"/>
                                        <p:tgtEl>
                                          <p:spTgt spid="442396"/>
                                        </p:tgtEl>
                                      </p:cBhvr>
                                    </p:animEffec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nodeType="clickEffect">
                                  <p:stCondLst>
                                    <p:cond delay="0"/>
                                  </p:stCondLst>
                                  <p:childTnLst>
                                    <p:set>
                                      <p:cBhvr>
                                        <p:cTn id="16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2" grpId="0" animBg="1"/>
      <p:bldP spid="442373" grpId="0" animBg="1"/>
      <p:bldP spid="442374" grpId="0" animBg="1"/>
      <p:bldP spid="442375" grpId="0" animBg="1"/>
      <p:bldP spid="442376" grpId="0" animBg="1"/>
      <p:bldP spid="442377" grpId="0" animBg="1"/>
      <p:bldP spid="442378" grpId="0" animBg="1"/>
      <p:bldP spid="442385" grpId="0" animBg="1"/>
      <p:bldP spid="442386" grpId="0" animBg="1"/>
      <p:bldP spid="442387" grpId="0" animBg="1"/>
      <p:bldP spid="442393" grpId="0" animBg="1"/>
      <p:bldP spid="442398" grpId="0" animBg="1"/>
      <p:bldP spid="442401" grpId="0" animBg="1"/>
      <p:bldP spid="442404" grpId="0"/>
      <p:bldP spid="442405" grpId="0"/>
      <p:bldP spid="442406" grpId="0"/>
      <p:bldP spid="442407" grpId="0"/>
      <p:bldP spid="442408" grpId="0"/>
      <p:bldP spid="442409" grpId="0"/>
      <p:bldP spid="442410" grpId="0"/>
      <p:bldP spid="442411" grpId="0"/>
      <p:bldP spid="442412" grpId="0"/>
      <p:bldP spid="4424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74757" name="Object 4"/>
          <p:cNvGraphicFramePr>
            <a:graphicFrameLocks noGrp="1" noChangeAspect="1"/>
          </p:cNvGraphicFramePr>
          <p:nvPr>
            <p:ph idx="1"/>
            <p:extLst>
              <p:ext uri="{D42A27DB-BD31-4B8C-83A1-F6EECF244321}">
                <p14:modId xmlns:p14="http://schemas.microsoft.com/office/powerpoint/2010/main" val="464143497"/>
              </p:ext>
            </p:extLst>
          </p:nvPr>
        </p:nvGraphicFramePr>
        <p:xfrm>
          <a:off x="5765096" y="1860630"/>
          <a:ext cx="3031949" cy="4368830"/>
        </p:xfrm>
        <a:graphic>
          <a:graphicData uri="http://schemas.openxmlformats.org/presentationml/2006/ole">
            <mc:AlternateContent xmlns:mc="http://schemas.openxmlformats.org/markup-compatibility/2006">
              <mc:Choice xmlns:v="urn:schemas-microsoft-com:vml" Requires="v">
                <p:oleObj spid="_x0000_s75937" name="Visio" r:id="rId4" imgW="1795653" imgH="2839593" progId="Visio.Drawing.11">
                  <p:embed/>
                </p:oleObj>
              </mc:Choice>
              <mc:Fallback>
                <p:oleObj name="Visio" r:id="rId4" imgW="1795653" imgH="283959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5096" y="1860630"/>
                        <a:ext cx="3031949" cy="4368830"/>
                      </a:xfrm>
                      <a:prstGeom prst="rect">
                        <a:avLst/>
                      </a:prstGeom>
                      <a:noFill/>
                      <a:ln>
                        <a:noFill/>
                      </a:ln>
                      <a:extLst/>
                    </p:spPr>
                  </p:pic>
                </p:oleObj>
              </mc:Fallback>
            </mc:AlternateContent>
          </a:graphicData>
        </a:graphic>
      </p:graphicFrame>
      <p:sp>
        <p:nvSpPr>
          <p:cNvPr id="75779" name="Rectangle 2"/>
          <p:cNvSpPr>
            <a:spLocks noGrp="1" noChangeArrowheads="1"/>
          </p:cNvSpPr>
          <p:nvPr>
            <p:ph type="body" sz="half" idx="4294967295"/>
          </p:nvPr>
        </p:nvSpPr>
        <p:spPr bwMode="auto">
          <a:xfrm>
            <a:off x="-6924" y="304882"/>
            <a:ext cx="8785225" cy="1356610"/>
          </a:xfrm>
          <a:prstGeom prst="rect">
            <a:avLst/>
          </a:prstGeom>
          <a:solidFill>
            <a:srgbClr val="CC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buClrTx/>
              <a:defRPr/>
            </a:pPr>
            <a:r>
              <a:rPr lang="zh-CN" altLang="en-US" sz="2400" dirty="0">
                <a:solidFill>
                  <a:srgbClr val="000000"/>
                </a:solidFill>
              </a:rPr>
              <a:t>对于</a:t>
            </a:r>
            <a:r>
              <a:rPr lang="zh-CN" altLang="en-US" sz="2400" b="1" dirty="0">
                <a:solidFill>
                  <a:srgbClr val="FF0000"/>
                </a:solidFill>
              </a:rPr>
              <a:t>复合</a:t>
            </a:r>
            <a:r>
              <a:rPr lang="zh-CN" altLang="en-US" sz="2400" b="1" dirty="0" smtClean="0">
                <a:solidFill>
                  <a:srgbClr val="FF0000"/>
                </a:solidFill>
              </a:rPr>
              <a:t>条件（</a:t>
            </a:r>
            <a:r>
              <a:rPr lang="zh-CN" altLang="en-US" sz="2400" dirty="0">
                <a:solidFill>
                  <a:schemeClr val="bg2"/>
                </a:solidFill>
              </a:rPr>
              <a:t>由一个或多个逻辑运算符</a:t>
            </a:r>
            <a:r>
              <a:rPr lang="en-US" altLang="zh-CN" sz="2400" dirty="0">
                <a:solidFill>
                  <a:schemeClr val="bg2"/>
                </a:solidFill>
              </a:rPr>
              <a:t>(or</a:t>
            </a:r>
            <a:r>
              <a:rPr lang="zh-CN" altLang="en-US" sz="2400" dirty="0">
                <a:solidFill>
                  <a:schemeClr val="bg2"/>
                </a:solidFill>
              </a:rPr>
              <a:t>，</a:t>
            </a:r>
            <a:r>
              <a:rPr lang="en-US" altLang="zh-CN" sz="2400" dirty="0">
                <a:solidFill>
                  <a:schemeClr val="bg2"/>
                </a:solidFill>
              </a:rPr>
              <a:t>and</a:t>
            </a:r>
            <a:r>
              <a:rPr lang="zh-CN" altLang="en-US" sz="2400" dirty="0">
                <a:solidFill>
                  <a:schemeClr val="bg2"/>
                </a:solidFill>
              </a:rPr>
              <a:t>，</a:t>
            </a:r>
            <a:r>
              <a:rPr lang="en-US" altLang="zh-CN" sz="2400" dirty="0">
                <a:solidFill>
                  <a:schemeClr val="bg2"/>
                </a:solidFill>
              </a:rPr>
              <a:t>not)</a:t>
            </a:r>
            <a:r>
              <a:rPr lang="zh-CN" altLang="en-US" sz="2400" dirty="0">
                <a:solidFill>
                  <a:schemeClr val="bg2"/>
                </a:solidFill>
              </a:rPr>
              <a:t>连接的复合条件表达式</a:t>
            </a:r>
            <a:r>
              <a:rPr lang="zh-CN" altLang="en-US" sz="2400" b="1" dirty="0" smtClean="0">
                <a:solidFill>
                  <a:srgbClr val="FF0000"/>
                </a:solidFill>
              </a:rPr>
              <a:t>）的判定</a:t>
            </a:r>
            <a:r>
              <a:rPr lang="zh-CN" altLang="en-US" sz="2400" dirty="0" smtClean="0">
                <a:solidFill>
                  <a:srgbClr val="000000"/>
                </a:solidFill>
              </a:rPr>
              <a:t>，</a:t>
            </a:r>
            <a:r>
              <a:rPr lang="zh-CN" altLang="en-US" sz="2400" dirty="0">
                <a:solidFill>
                  <a:srgbClr val="000000"/>
                </a:solidFill>
              </a:rPr>
              <a:t>可将其</a:t>
            </a:r>
            <a:r>
              <a:rPr lang="zh-CN" altLang="en-US" sz="2400" b="1" dirty="0">
                <a:solidFill>
                  <a:srgbClr val="FF0000"/>
                </a:solidFill>
              </a:rPr>
              <a:t>分解</a:t>
            </a:r>
            <a:r>
              <a:rPr lang="zh-CN" altLang="en-US" sz="2400" dirty="0">
                <a:solidFill>
                  <a:srgbClr val="000000"/>
                </a:solidFill>
              </a:rPr>
              <a:t>为一系列只有</a:t>
            </a:r>
            <a:r>
              <a:rPr lang="zh-CN" altLang="en-US" sz="2400" b="1" dirty="0">
                <a:solidFill>
                  <a:srgbClr val="FF0000"/>
                </a:solidFill>
              </a:rPr>
              <a:t>单个条件的嵌套的判断</a:t>
            </a:r>
            <a:r>
              <a:rPr lang="zh-CN" altLang="en-US" sz="2400" dirty="0">
                <a:solidFill>
                  <a:srgbClr val="000000"/>
                </a:solidFill>
              </a:rPr>
              <a:t>并映射成控制流图</a:t>
            </a:r>
            <a:r>
              <a:rPr lang="zh-CN" altLang="en-US" sz="2400" dirty="0" smtClean="0">
                <a:solidFill>
                  <a:srgbClr val="000000"/>
                </a:solidFill>
              </a:rPr>
              <a:t>。</a:t>
            </a:r>
            <a:endParaRPr lang="zh-CN" altLang="en-US" sz="2400" dirty="0">
              <a:solidFill>
                <a:srgbClr val="000000"/>
              </a:solidFill>
            </a:endParaRPr>
          </a:p>
        </p:txBody>
      </p:sp>
      <p:sp>
        <p:nvSpPr>
          <p:cNvPr id="443395" name="Rectangle 3"/>
          <p:cNvSpPr>
            <a:spLocks noChangeArrowheads="1"/>
          </p:cNvSpPr>
          <p:nvPr/>
        </p:nvSpPr>
        <p:spPr bwMode="auto">
          <a:xfrm>
            <a:off x="219959" y="1860630"/>
            <a:ext cx="5545137" cy="4459312"/>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buClr>
                <a:srgbClr val="FF0000"/>
              </a:buClr>
              <a:buSzPct val="75000"/>
              <a:buFont typeface="Wingdings" pitchFamily="2" charset="2"/>
              <a:buChar char="n"/>
            </a:pPr>
            <a:r>
              <a:rPr lang="zh-CN" altLang="en-US" sz="2400" dirty="0">
                <a:solidFill>
                  <a:schemeClr val="bg2"/>
                </a:solidFill>
                <a:ea typeface="微软雅黑" pitchFamily="34" charset="-122"/>
              </a:rPr>
              <a:t>复合条件拆分为多个单个条件</a:t>
            </a:r>
          </a:p>
          <a:p>
            <a:pPr marL="342900" indent="-342900">
              <a:lnSpc>
                <a:spcPct val="120000"/>
              </a:lnSpc>
              <a:spcBef>
                <a:spcPct val="20000"/>
              </a:spcBef>
              <a:buClr>
                <a:srgbClr val="FF0000"/>
              </a:buClr>
              <a:buSzPct val="75000"/>
              <a:buFont typeface="Wingdings" pitchFamily="2" charset="2"/>
              <a:buNone/>
            </a:pPr>
            <a:r>
              <a:rPr lang="zh-CN" altLang="en-US" sz="2400" dirty="0">
                <a:solidFill>
                  <a:schemeClr val="bg2"/>
                </a:solidFill>
                <a:ea typeface="微软雅黑" pitchFamily="34" charset="-122"/>
              </a:rPr>
              <a:t>	例：</a:t>
            </a:r>
            <a:r>
              <a:rPr lang="en-US" altLang="zh-CN" sz="2400" dirty="0">
                <a:solidFill>
                  <a:schemeClr val="bg2"/>
                </a:solidFill>
                <a:ea typeface="微软雅黑" pitchFamily="34" charset="-122"/>
              </a:rPr>
              <a:t>1	if (a or b)</a:t>
            </a:r>
          </a:p>
          <a:p>
            <a:pPr marL="342900" indent="-342900">
              <a:lnSpc>
                <a:spcPct val="120000"/>
              </a:lnSpc>
              <a:spcBef>
                <a:spcPct val="20000"/>
              </a:spcBef>
              <a:buClr>
                <a:srgbClr val="FF0000"/>
              </a:buClr>
              <a:buSzPct val="75000"/>
              <a:buFont typeface="Wingdings" pitchFamily="2" charset="2"/>
              <a:buNone/>
            </a:pPr>
            <a:r>
              <a:rPr lang="en-US" altLang="zh-CN" sz="2400" dirty="0">
                <a:solidFill>
                  <a:schemeClr val="bg2"/>
                </a:solidFill>
                <a:ea typeface="微软雅黑" pitchFamily="34" charset="-122"/>
              </a:rPr>
              <a:t>		 2	then </a:t>
            </a:r>
          </a:p>
          <a:p>
            <a:pPr marL="342900" indent="-342900">
              <a:lnSpc>
                <a:spcPct val="120000"/>
              </a:lnSpc>
              <a:spcBef>
                <a:spcPct val="20000"/>
              </a:spcBef>
              <a:buClr>
                <a:srgbClr val="FF0000"/>
              </a:buClr>
              <a:buSzPct val="75000"/>
              <a:buFont typeface="Wingdings" pitchFamily="2" charset="2"/>
              <a:buNone/>
            </a:pPr>
            <a:r>
              <a:rPr lang="en-US" altLang="zh-CN" sz="2400" dirty="0">
                <a:solidFill>
                  <a:schemeClr val="bg2"/>
                </a:solidFill>
                <a:ea typeface="微软雅黑" pitchFamily="34" charset="-122"/>
              </a:rPr>
              <a:t>    	 	 3	  procedure x</a:t>
            </a:r>
          </a:p>
          <a:p>
            <a:pPr marL="342900" indent="-342900">
              <a:lnSpc>
                <a:spcPct val="120000"/>
              </a:lnSpc>
              <a:spcBef>
                <a:spcPct val="20000"/>
              </a:spcBef>
              <a:buClr>
                <a:srgbClr val="FF0000"/>
              </a:buClr>
              <a:buSzPct val="75000"/>
              <a:buFont typeface="Wingdings" pitchFamily="2" charset="2"/>
              <a:buNone/>
            </a:pPr>
            <a:r>
              <a:rPr lang="en-US" altLang="zh-CN" sz="2400" dirty="0">
                <a:solidFill>
                  <a:schemeClr val="bg2"/>
                </a:solidFill>
                <a:ea typeface="微软雅黑" pitchFamily="34" charset="-122"/>
              </a:rPr>
              <a:t>    	 	 4	else </a:t>
            </a:r>
          </a:p>
          <a:p>
            <a:pPr marL="342900" indent="-342900">
              <a:lnSpc>
                <a:spcPct val="120000"/>
              </a:lnSpc>
              <a:spcBef>
                <a:spcPct val="20000"/>
              </a:spcBef>
              <a:buClr>
                <a:srgbClr val="FF0000"/>
              </a:buClr>
              <a:buSzPct val="75000"/>
              <a:buFont typeface="Wingdings" pitchFamily="2" charset="2"/>
              <a:buNone/>
            </a:pPr>
            <a:r>
              <a:rPr lang="en-US" altLang="zh-CN" sz="2400" dirty="0">
                <a:solidFill>
                  <a:schemeClr val="bg2"/>
                </a:solidFill>
                <a:ea typeface="微软雅黑" pitchFamily="34" charset="-122"/>
              </a:rPr>
              <a:t>    	 	 5	  procedure y;</a:t>
            </a:r>
          </a:p>
          <a:p>
            <a:pPr marL="342900" indent="-342900">
              <a:lnSpc>
                <a:spcPct val="120000"/>
              </a:lnSpc>
              <a:spcBef>
                <a:spcPct val="20000"/>
              </a:spcBef>
              <a:buClr>
                <a:srgbClr val="FF0000"/>
              </a:buClr>
              <a:buSzPct val="75000"/>
              <a:buFont typeface="Wingdings" pitchFamily="2" charset="2"/>
              <a:buNone/>
            </a:pPr>
            <a:r>
              <a:rPr lang="en-US" altLang="zh-CN" sz="2400" dirty="0">
                <a:solidFill>
                  <a:schemeClr val="bg2"/>
                </a:solidFill>
                <a:ea typeface="微软雅黑" pitchFamily="34" charset="-122"/>
              </a:rPr>
              <a:t> 		 6	</a:t>
            </a:r>
            <a:r>
              <a:rPr lang="en-US" altLang="zh-CN" sz="2400" dirty="0">
                <a:solidFill>
                  <a:schemeClr val="bg2"/>
                </a:solidFill>
                <a:latin typeface="微软雅黑" pitchFamily="34" charset="-122"/>
                <a:ea typeface="微软雅黑" pitchFamily="34" charset="-122"/>
              </a:rPr>
              <a:t>…</a:t>
            </a:r>
            <a:r>
              <a:rPr lang="en-US" altLang="zh-CN" sz="2400" dirty="0">
                <a:solidFill>
                  <a:schemeClr val="bg2"/>
                </a:solidFill>
                <a:ea typeface="微软雅黑" pitchFamily="34" charset="-122"/>
              </a:rPr>
              <a:t> </a:t>
            </a:r>
            <a:r>
              <a:rPr lang="en-US" altLang="zh-CN" sz="2400" dirty="0" smtClean="0">
                <a:solidFill>
                  <a:schemeClr val="bg2"/>
                </a:solidFill>
                <a:latin typeface="微软雅黑" pitchFamily="34" charset="-122"/>
                <a:ea typeface="微软雅黑" pitchFamily="34" charset="-122"/>
              </a:rPr>
              <a:t>…</a:t>
            </a:r>
            <a:endParaRPr lang="en-US" altLang="zh-CN" sz="2400" dirty="0">
              <a:solidFill>
                <a:schemeClr val="bg2"/>
              </a:solidFill>
              <a:ea typeface="微软雅黑"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3395">
                                            <p:txEl>
                                              <p:pRg st="0" end="0"/>
                                            </p:txEl>
                                          </p:spTgt>
                                        </p:tgtEl>
                                        <p:attrNameLst>
                                          <p:attrName>style.visibility</p:attrName>
                                        </p:attrNameLst>
                                      </p:cBhvr>
                                      <p:to>
                                        <p:strVal val="visible"/>
                                      </p:to>
                                    </p:set>
                                    <p:animEffect transition="in" filter="blinds(horizontal)">
                                      <p:cBhvr>
                                        <p:cTn id="7" dur="500"/>
                                        <p:tgtEl>
                                          <p:spTgt spid="44339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43395">
                                            <p:txEl>
                                              <p:pRg st="1" end="1"/>
                                            </p:txEl>
                                          </p:spTgt>
                                        </p:tgtEl>
                                        <p:attrNameLst>
                                          <p:attrName>style.visibility</p:attrName>
                                        </p:attrNameLst>
                                      </p:cBhvr>
                                      <p:to>
                                        <p:strVal val="visible"/>
                                      </p:to>
                                    </p:set>
                                    <p:animEffect transition="in" filter="blinds(horizontal)">
                                      <p:cBhvr>
                                        <p:cTn id="10" dur="500"/>
                                        <p:tgtEl>
                                          <p:spTgt spid="44339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43395">
                                            <p:txEl>
                                              <p:pRg st="2" end="2"/>
                                            </p:txEl>
                                          </p:spTgt>
                                        </p:tgtEl>
                                        <p:attrNameLst>
                                          <p:attrName>style.visibility</p:attrName>
                                        </p:attrNameLst>
                                      </p:cBhvr>
                                      <p:to>
                                        <p:strVal val="visible"/>
                                      </p:to>
                                    </p:set>
                                    <p:animEffect transition="in" filter="blinds(horizontal)">
                                      <p:cBhvr>
                                        <p:cTn id="13" dur="500"/>
                                        <p:tgtEl>
                                          <p:spTgt spid="44339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43395">
                                            <p:txEl>
                                              <p:pRg st="3" end="3"/>
                                            </p:txEl>
                                          </p:spTgt>
                                        </p:tgtEl>
                                        <p:attrNameLst>
                                          <p:attrName>style.visibility</p:attrName>
                                        </p:attrNameLst>
                                      </p:cBhvr>
                                      <p:to>
                                        <p:strVal val="visible"/>
                                      </p:to>
                                    </p:set>
                                    <p:animEffect transition="in" filter="blinds(horizontal)">
                                      <p:cBhvr>
                                        <p:cTn id="16" dur="500"/>
                                        <p:tgtEl>
                                          <p:spTgt spid="44339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43395">
                                            <p:txEl>
                                              <p:pRg st="4" end="4"/>
                                            </p:txEl>
                                          </p:spTgt>
                                        </p:tgtEl>
                                        <p:attrNameLst>
                                          <p:attrName>style.visibility</p:attrName>
                                        </p:attrNameLst>
                                      </p:cBhvr>
                                      <p:to>
                                        <p:strVal val="visible"/>
                                      </p:to>
                                    </p:set>
                                    <p:animEffect transition="in" filter="blinds(horizontal)">
                                      <p:cBhvr>
                                        <p:cTn id="19" dur="500"/>
                                        <p:tgtEl>
                                          <p:spTgt spid="44339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43395">
                                            <p:txEl>
                                              <p:pRg st="5" end="5"/>
                                            </p:txEl>
                                          </p:spTgt>
                                        </p:tgtEl>
                                        <p:attrNameLst>
                                          <p:attrName>style.visibility</p:attrName>
                                        </p:attrNameLst>
                                      </p:cBhvr>
                                      <p:to>
                                        <p:strVal val="visible"/>
                                      </p:to>
                                    </p:set>
                                    <p:animEffect transition="in" filter="blinds(horizontal)">
                                      <p:cBhvr>
                                        <p:cTn id="22" dur="500"/>
                                        <p:tgtEl>
                                          <p:spTgt spid="44339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43395">
                                            <p:txEl>
                                              <p:pRg st="6" end="6"/>
                                            </p:txEl>
                                          </p:spTgt>
                                        </p:tgtEl>
                                        <p:attrNameLst>
                                          <p:attrName>style.visibility</p:attrName>
                                        </p:attrNameLst>
                                      </p:cBhvr>
                                      <p:to>
                                        <p:strVal val="visible"/>
                                      </p:to>
                                    </p:set>
                                    <p:animEffect transition="in" filter="blinds(horizontal)">
                                      <p:cBhvr>
                                        <p:cTn id="25" dur="500"/>
                                        <p:tgtEl>
                                          <p:spTgt spid="443395">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4757"/>
                                        </p:tgtEl>
                                        <p:attrNameLst>
                                          <p:attrName>style.visibility</p:attrName>
                                        </p:attrNameLst>
                                      </p:cBhvr>
                                      <p:to>
                                        <p:strVal val="visible"/>
                                      </p:to>
                                    </p:set>
                                    <p:anim calcmode="lin" valueType="num">
                                      <p:cBhvr additive="base">
                                        <p:cTn id="30" dur="500" fill="hold"/>
                                        <p:tgtEl>
                                          <p:spTgt spid="74757"/>
                                        </p:tgtEl>
                                        <p:attrNameLst>
                                          <p:attrName>ppt_x</p:attrName>
                                        </p:attrNameLst>
                                      </p:cBhvr>
                                      <p:tavLst>
                                        <p:tav tm="0">
                                          <p:val>
                                            <p:strVal val="#ppt_x"/>
                                          </p:val>
                                        </p:tav>
                                        <p:tav tm="100000">
                                          <p:val>
                                            <p:strVal val="#ppt_x"/>
                                          </p:val>
                                        </p:tav>
                                      </p:tavLst>
                                    </p:anim>
                                    <p:anim calcmode="lin" valueType="num">
                                      <p:cBhvr additive="base">
                                        <p:cTn id="31" dur="500" fill="hold"/>
                                        <p:tgtEl>
                                          <p:spTgt spid="74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AutoShape 2"/>
          <p:cNvSpPr>
            <a:spLocks noGrp="1" noChangeArrowheads="1"/>
          </p:cNvSpPr>
          <p:nvPr>
            <p:ph type="title"/>
          </p:nvPr>
        </p:nvSpPr>
        <p:spPr>
          <a:xfrm>
            <a:off x="457200" y="609600"/>
            <a:ext cx="8229600" cy="609600"/>
          </a:xfrm>
        </p:spPr>
        <p:txBody>
          <a:bodyPr/>
          <a:lstStyle/>
          <a:p>
            <a:pPr>
              <a:defRPr/>
            </a:pPr>
            <a:r>
              <a:rPr lang="zh-CN" altLang="en-US" dirty="0" smtClean="0"/>
              <a:t>确定环路复杂性度量</a:t>
            </a:r>
          </a:p>
        </p:txBody>
      </p:sp>
      <p:sp>
        <p:nvSpPr>
          <p:cNvPr id="447491" name="Rectangle 3"/>
          <p:cNvSpPr>
            <a:spLocks noGrp="1" noChangeArrowheads="1"/>
          </p:cNvSpPr>
          <p:nvPr>
            <p:ph idx="1"/>
          </p:nvPr>
        </p:nvSpPr>
        <p:spPr bwMode="auto">
          <a:xfrm>
            <a:off x="485775" y="1438275"/>
            <a:ext cx="4737100" cy="503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2600" dirty="0" smtClean="0"/>
              <a:t>方法</a:t>
            </a:r>
            <a:r>
              <a:rPr lang="en-US" altLang="zh-CN" sz="2600" dirty="0" smtClean="0"/>
              <a:t>1:</a:t>
            </a:r>
            <a:r>
              <a:rPr lang="zh-CN" altLang="en-US" sz="2600" dirty="0"/>
              <a:t>直观观察法</a:t>
            </a:r>
            <a:endParaRPr lang="en-US" altLang="zh-CN" sz="2600" dirty="0" smtClean="0"/>
          </a:p>
          <a:p>
            <a:pPr>
              <a:buFont typeface="Wingdings" pitchFamily="2" charset="2"/>
              <a:buNone/>
            </a:pPr>
            <a:r>
              <a:rPr lang="en-US" altLang="zh-CN" sz="2600" dirty="0" smtClean="0"/>
              <a:t>	V(G)= 4 (</a:t>
            </a:r>
            <a:r>
              <a:rPr lang="zh-CN" altLang="en-US" sz="2600" dirty="0" smtClean="0"/>
              <a:t>个区域</a:t>
            </a:r>
            <a:r>
              <a:rPr lang="en-US" altLang="zh-CN" sz="2600" dirty="0" smtClean="0"/>
              <a:t>)</a:t>
            </a:r>
            <a:endParaRPr lang="zh-CN" altLang="en-US" sz="2600" dirty="0" smtClean="0"/>
          </a:p>
          <a:p>
            <a:r>
              <a:rPr lang="zh-CN" altLang="en-US" sz="2600" dirty="0" smtClean="0"/>
              <a:t>方法</a:t>
            </a:r>
            <a:r>
              <a:rPr lang="en-US" altLang="zh-CN" sz="2600" dirty="0" smtClean="0"/>
              <a:t>2:</a:t>
            </a:r>
            <a:r>
              <a:rPr lang="zh-CN" altLang="en-US" sz="2600" dirty="0"/>
              <a:t>公式计算法</a:t>
            </a:r>
            <a:r>
              <a:rPr lang="en-US" altLang="zh-CN" sz="2600" dirty="0" smtClean="0"/>
              <a:t/>
            </a:r>
            <a:br>
              <a:rPr lang="en-US" altLang="zh-CN" sz="2600" dirty="0" smtClean="0"/>
            </a:br>
            <a:r>
              <a:rPr lang="en-US" altLang="zh-CN" sz="2600" dirty="0" smtClean="0"/>
              <a:t>V(G)=</a:t>
            </a:r>
            <a:r>
              <a:rPr lang="zh-CN" altLang="en-US" sz="2800" dirty="0"/>
              <a:t>边数</a:t>
            </a:r>
            <a:r>
              <a:rPr lang="en-US" altLang="zh-CN" sz="2600" dirty="0" smtClean="0">
                <a:latin typeface="微软雅黑" pitchFamily="34" charset="-122"/>
              </a:rPr>
              <a:t>–</a:t>
            </a:r>
            <a:r>
              <a:rPr lang="zh-CN" altLang="en-US" sz="2800" dirty="0"/>
              <a:t>结点数</a:t>
            </a:r>
            <a:r>
              <a:rPr lang="en-US" altLang="zh-CN" sz="2600" dirty="0" smtClean="0"/>
              <a:t>+2</a:t>
            </a:r>
          </a:p>
          <a:p>
            <a:pPr marL="0" indent="0">
              <a:buNone/>
            </a:pPr>
            <a:r>
              <a:rPr lang="en-US" altLang="zh-CN" sz="2600" dirty="0"/>
              <a:t> </a:t>
            </a:r>
            <a:r>
              <a:rPr lang="en-US" altLang="zh-CN" sz="2600" dirty="0" smtClean="0"/>
              <a:t>            =11</a:t>
            </a:r>
            <a:r>
              <a:rPr lang="en-US" altLang="zh-CN" sz="2600" dirty="0" smtClean="0">
                <a:latin typeface="微软雅黑" pitchFamily="34" charset="-122"/>
              </a:rPr>
              <a:t>–</a:t>
            </a:r>
            <a:r>
              <a:rPr lang="en-US" altLang="zh-CN" sz="2600" dirty="0" smtClean="0"/>
              <a:t>9+2=4</a:t>
            </a:r>
          </a:p>
          <a:p>
            <a:r>
              <a:rPr lang="zh-CN" altLang="en-US" sz="2600" dirty="0" smtClean="0"/>
              <a:t>方法</a:t>
            </a:r>
            <a:r>
              <a:rPr lang="en-US" altLang="zh-CN" sz="2600" dirty="0" smtClean="0"/>
              <a:t>3:</a:t>
            </a:r>
            <a:r>
              <a:rPr lang="zh-CN" altLang="en-US" sz="2600" dirty="0"/>
              <a:t>判定节点法</a:t>
            </a:r>
            <a:endParaRPr lang="en-US" altLang="zh-CN" sz="2600" dirty="0" smtClean="0"/>
          </a:p>
          <a:p>
            <a:pPr marL="457200" lvl="1" indent="0">
              <a:buNone/>
            </a:pPr>
            <a:r>
              <a:rPr lang="en-US" altLang="zh-CN" sz="2400" dirty="0" smtClean="0"/>
              <a:t>V(G)=</a:t>
            </a:r>
            <a:r>
              <a:rPr lang="zh-CN" altLang="en-US" sz="2400" dirty="0"/>
              <a:t>判定结点的个数</a:t>
            </a:r>
            <a:r>
              <a:rPr lang="en-US" altLang="zh-CN" sz="2400" dirty="0" smtClean="0"/>
              <a:t>+1</a:t>
            </a:r>
          </a:p>
          <a:p>
            <a:pPr marL="457200" lvl="1" indent="0">
              <a:buNone/>
            </a:pPr>
            <a:r>
              <a:rPr lang="en-US" altLang="zh-CN" sz="2400" dirty="0"/>
              <a:t> </a:t>
            </a:r>
            <a:r>
              <a:rPr lang="en-US" altLang="zh-CN" sz="2400" dirty="0" smtClean="0"/>
              <a:t>       =3+1=4</a:t>
            </a:r>
          </a:p>
          <a:p>
            <a:pPr marL="457200" lvl="1" indent="0">
              <a:buNone/>
            </a:pPr>
            <a:r>
              <a:rPr lang="zh-CN" altLang="en-US" dirty="0" smtClean="0"/>
              <a:t>在控制流图中，结点</a:t>
            </a:r>
            <a:r>
              <a:rPr lang="en-US" altLang="zh-CN" dirty="0" smtClean="0"/>
              <a:t>1</a:t>
            </a:r>
            <a:r>
              <a:rPr lang="zh-CN" altLang="en-US" dirty="0" smtClean="0"/>
              <a:t>、</a:t>
            </a:r>
            <a:r>
              <a:rPr lang="en-US" altLang="zh-CN" dirty="0" smtClean="0"/>
              <a:t>2</a:t>
            </a:r>
            <a:r>
              <a:rPr lang="zh-CN" altLang="en-US" dirty="0" smtClean="0"/>
              <a:t>、</a:t>
            </a:r>
            <a:r>
              <a:rPr lang="en-US" altLang="zh-CN" dirty="0" smtClean="0"/>
              <a:t>6</a:t>
            </a:r>
            <a:r>
              <a:rPr lang="zh-CN" altLang="en-US" dirty="0" smtClean="0"/>
              <a:t>是判定结点。</a:t>
            </a:r>
          </a:p>
        </p:txBody>
      </p:sp>
      <p:pic>
        <p:nvPicPr>
          <p:cNvPr id="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86" y="1445728"/>
            <a:ext cx="365125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15358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7491">
                                            <p:txEl>
                                              <p:pRg st="2" end="2"/>
                                            </p:txEl>
                                          </p:spTgt>
                                        </p:tgtEl>
                                        <p:attrNameLst>
                                          <p:attrName>style.visibility</p:attrName>
                                        </p:attrNameLst>
                                      </p:cBhvr>
                                      <p:to>
                                        <p:strVal val="visible"/>
                                      </p:to>
                                    </p:set>
                                    <p:animEffect transition="in" filter="blinds(horizontal)">
                                      <p:cBhvr>
                                        <p:cTn id="7" dur="500"/>
                                        <p:tgtEl>
                                          <p:spTgt spid="4474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7491">
                                            <p:txEl>
                                              <p:pRg st="3" end="3"/>
                                            </p:txEl>
                                          </p:spTgt>
                                        </p:tgtEl>
                                        <p:attrNameLst>
                                          <p:attrName>style.visibility</p:attrName>
                                        </p:attrNameLst>
                                      </p:cBhvr>
                                      <p:to>
                                        <p:strVal val="visible"/>
                                      </p:to>
                                    </p:set>
                                    <p:animEffect transition="in" filter="blinds(horizontal)">
                                      <p:cBhvr>
                                        <p:cTn id="12" dur="500"/>
                                        <p:tgtEl>
                                          <p:spTgt spid="44749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7491">
                                            <p:txEl>
                                              <p:pRg st="4" end="4"/>
                                            </p:txEl>
                                          </p:spTgt>
                                        </p:tgtEl>
                                        <p:attrNameLst>
                                          <p:attrName>style.visibility</p:attrName>
                                        </p:attrNameLst>
                                      </p:cBhvr>
                                      <p:to>
                                        <p:strVal val="visible"/>
                                      </p:to>
                                    </p:set>
                                    <p:animEffect transition="in" filter="blinds(horizontal)">
                                      <p:cBhvr>
                                        <p:cTn id="17" dur="500"/>
                                        <p:tgtEl>
                                          <p:spTgt spid="447491">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47491">
                                            <p:txEl>
                                              <p:pRg st="5" end="5"/>
                                            </p:txEl>
                                          </p:spTgt>
                                        </p:tgtEl>
                                        <p:attrNameLst>
                                          <p:attrName>style.visibility</p:attrName>
                                        </p:attrNameLst>
                                      </p:cBhvr>
                                      <p:to>
                                        <p:strVal val="visible"/>
                                      </p:to>
                                    </p:set>
                                    <p:animEffect transition="in" filter="blinds(horizontal)">
                                      <p:cBhvr>
                                        <p:cTn id="20" dur="500"/>
                                        <p:tgtEl>
                                          <p:spTgt spid="44749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47491">
                                            <p:txEl>
                                              <p:pRg st="6" end="6"/>
                                            </p:txEl>
                                          </p:spTgt>
                                        </p:tgtEl>
                                        <p:attrNameLst>
                                          <p:attrName>style.visibility</p:attrName>
                                        </p:attrNameLst>
                                      </p:cBhvr>
                                      <p:to>
                                        <p:strVal val="visible"/>
                                      </p:to>
                                    </p:set>
                                    <p:animEffect transition="in" filter="blinds(horizontal)">
                                      <p:cBhvr>
                                        <p:cTn id="25" dur="500"/>
                                        <p:tgtEl>
                                          <p:spTgt spid="44749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47491">
                                            <p:txEl>
                                              <p:pRg st="7" end="7"/>
                                            </p:txEl>
                                          </p:spTgt>
                                        </p:tgtEl>
                                        <p:attrNameLst>
                                          <p:attrName>style.visibility</p:attrName>
                                        </p:attrNameLst>
                                      </p:cBhvr>
                                      <p:to>
                                        <p:strVal val="visible"/>
                                      </p:to>
                                    </p:set>
                                    <p:animEffect transition="in" filter="blinds(horizontal)">
                                      <p:cBhvr>
                                        <p:cTn id="30" dur="500"/>
                                        <p:tgtEl>
                                          <p:spTgt spid="4474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AutoShape 2"/>
          <p:cNvSpPr>
            <a:spLocks noGrp="1" noChangeArrowheads="1"/>
          </p:cNvSpPr>
          <p:nvPr>
            <p:ph type="title"/>
          </p:nvPr>
        </p:nvSpPr>
        <p:spPr>
          <a:xfrm>
            <a:off x="457200" y="609600"/>
            <a:ext cx="8229600" cy="609600"/>
          </a:xfrm>
        </p:spPr>
        <p:txBody>
          <a:bodyPr/>
          <a:lstStyle/>
          <a:p>
            <a:pPr>
              <a:defRPr/>
            </a:pPr>
            <a:r>
              <a:rPr lang="zh-CN" altLang="en-US" dirty="0" smtClean="0"/>
              <a:t>确定独立路径</a:t>
            </a:r>
          </a:p>
        </p:txBody>
      </p:sp>
      <p:sp>
        <p:nvSpPr>
          <p:cNvPr id="447491" name="Rectangle 3"/>
          <p:cNvSpPr>
            <a:spLocks noGrp="1" noChangeArrowheads="1"/>
          </p:cNvSpPr>
          <p:nvPr>
            <p:ph idx="1"/>
          </p:nvPr>
        </p:nvSpPr>
        <p:spPr bwMode="auto">
          <a:xfrm>
            <a:off x="485775" y="1438275"/>
            <a:ext cx="4737100" cy="503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en-US" sz="2800" dirty="0"/>
              <a:t>确定基本路径集合</a:t>
            </a:r>
            <a:r>
              <a:rPr lang="en-US" altLang="zh-CN" sz="2800" dirty="0"/>
              <a:t>(</a:t>
            </a:r>
            <a:r>
              <a:rPr lang="zh-CN" altLang="en-US" sz="2800" dirty="0"/>
              <a:t>即独立路径集合</a:t>
            </a:r>
            <a:r>
              <a:rPr lang="en-US" altLang="zh-CN" sz="2800" dirty="0"/>
              <a:t>)</a:t>
            </a:r>
            <a:r>
              <a:rPr lang="zh-CN" altLang="en-US" sz="2800" dirty="0"/>
              <a:t>。于是</a:t>
            </a:r>
            <a:r>
              <a:rPr lang="zh-CN" altLang="en-US" sz="2800" dirty="0">
                <a:solidFill>
                  <a:srgbClr val="FF0000"/>
                </a:solidFill>
              </a:rPr>
              <a:t>可</a:t>
            </a:r>
            <a:r>
              <a:rPr lang="zh-CN" altLang="en-US" sz="2800" dirty="0" smtClean="0">
                <a:solidFill>
                  <a:srgbClr val="FF0000"/>
                </a:solidFill>
              </a:rPr>
              <a:t>确定</a:t>
            </a:r>
            <a:r>
              <a:rPr lang="en-US" altLang="zh-CN" sz="2800" dirty="0" smtClean="0">
                <a:solidFill>
                  <a:srgbClr val="FF0000"/>
                </a:solidFill>
              </a:rPr>
              <a:t>4</a:t>
            </a:r>
            <a:r>
              <a:rPr lang="zh-CN" altLang="en-US" sz="2800" dirty="0" smtClean="0">
                <a:solidFill>
                  <a:srgbClr val="FF0000"/>
                </a:solidFill>
              </a:rPr>
              <a:t>条</a:t>
            </a:r>
            <a:r>
              <a:rPr lang="zh-CN" altLang="en-US" sz="2800" dirty="0">
                <a:solidFill>
                  <a:srgbClr val="FF0000"/>
                </a:solidFill>
              </a:rPr>
              <a:t>独立的路径</a:t>
            </a:r>
            <a:r>
              <a:rPr lang="zh-CN" altLang="en-US" sz="2800" dirty="0"/>
              <a:t>：</a:t>
            </a:r>
          </a:p>
          <a:p>
            <a:r>
              <a:rPr lang="zh-CN" altLang="en-US" sz="2800" dirty="0"/>
              <a:t>路径</a:t>
            </a:r>
            <a:r>
              <a:rPr lang="en-US" altLang="zh-CN" sz="2800" dirty="0"/>
              <a:t>1</a:t>
            </a:r>
            <a:r>
              <a:rPr lang="zh-CN" altLang="en-US" sz="2800" dirty="0"/>
              <a:t>：</a:t>
            </a:r>
            <a:r>
              <a:rPr lang="en-US" altLang="zh-CN" sz="2800" dirty="0" smtClean="0"/>
              <a:t>1-11</a:t>
            </a:r>
            <a:endParaRPr lang="en-US" altLang="zh-CN" sz="2800" dirty="0"/>
          </a:p>
          <a:p>
            <a:r>
              <a:rPr lang="zh-CN" altLang="en-US" sz="2800" dirty="0"/>
              <a:t>路径</a:t>
            </a:r>
            <a:r>
              <a:rPr lang="en-US" altLang="zh-CN" sz="2800" dirty="0"/>
              <a:t>2</a:t>
            </a:r>
            <a:r>
              <a:rPr lang="zh-CN" altLang="en-US" sz="2800" dirty="0"/>
              <a:t>：</a:t>
            </a:r>
            <a:r>
              <a:rPr lang="en-US" altLang="zh-CN" sz="2800" dirty="0" smtClean="0"/>
              <a:t>1-</a:t>
            </a:r>
            <a:r>
              <a:rPr lang="en-US" altLang="zh-CN" sz="2800" b="1" dirty="0">
                <a:solidFill>
                  <a:srgbClr val="FF0000"/>
                </a:solidFill>
              </a:rPr>
              <a:t>2-4</a:t>
            </a:r>
            <a:r>
              <a:rPr lang="en-US" altLang="zh-CN" sz="2800" dirty="0"/>
              <a:t>-10</a:t>
            </a:r>
            <a:r>
              <a:rPr lang="en-US" altLang="zh-CN" sz="2800" dirty="0" smtClean="0"/>
              <a:t>-1…</a:t>
            </a:r>
            <a:endParaRPr lang="en-US" altLang="zh-CN" sz="2800" dirty="0"/>
          </a:p>
          <a:p>
            <a:r>
              <a:rPr lang="zh-CN" altLang="en-US" sz="2800" dirty="0"/>
              <a:t>路径</a:t>
            </a:r>
            <a:r>
              <a:rPr lang="en-US" altLang="zh-CN" sz="2800" dirty="0"/>
              <a:t>3</a:t>
            </a:r>
            <a:r>
              <a:rPr lang="zh-CN" altLang="en-US" sz="2800" dirty="0"/>
              <a:t>：</a:t>
            </a:r>
            <a:r>
              <a:rPr lang="en-US" altLang="zh-CN" sz="2800" dirty="0" smtClean="0"/>
              <a:t>1-</a:t>
            </a:r>
            <a:r>
              <a:rPr lang="en-US" altLang="zh-CN" sz="2800" b="1" dirty="0" smtClean="0">
                <a:solidFill>
                  <a:srgbClr val="FF0000"/>
                </a:solidFill>
              </a:rPr>
              <a:t>2-6</a:t>
            </a:r>
            <a:r>
              <a:rPr lang="en-US" altLang="zh-CN" sz="2800" dirty="0" smtClean="0"/>
              <a:t>-7-9-10-1…</a:t>
            </a:r>
            <a:endParaRPr lang="en-US" altLang="zh-CN" sz="2800" dirty="0"/>
          </a:p>
          <a:p>
            <a:r>
              <a:rPr lang="zh-CN" altLang="en-US" sz="2800" dirty="0"/>
              <a:t>路径</a:t>
            </a:r>
            <a:r>
              <a:rPr lang="en-US" altLang="zh-CN" sz="2800" dirty="0"/>
              <a:t>4</a:t>
            </a:r>
            <a:r>
              <a:rPr lang="zh-CN" altLang="en-US" sz="2800" dirty="0"/>
              <a:t>：</a:t>
            </a:r>
            <a:r>
              <a:rPr lang="en-US" altLang="zh-CN" sz="2800" dirty="0" smtClean="0"/>
              <a:t>1-2-</a:t>
            </a:r>
            <a:r>
              <a:rPr lang="en-US" altLang="zh-CN" sz="2800" b="1" dirty="0">
                <a:solidFill>
                  <a:srgbClr val="FF0000"/>
                </a:solidFill>
              </a:rPr>
              <a:t>6-8</a:t>
            </a:r>
            <a:r>
              <a:rPr lang="en-US" altLang="zh-CN" sz="2800" dirty="0" smtClean="0"/>
              <a:t>-9-10-1</a:t>
            </a:r>
            <a:r>
              <a:rPr lang="en-US" altLang="zh-CN" sz="2800" dirty="0" smtClean="0">
                <a:latin typeface="微软雅黑" pitchFamily="34" charset="-122"/>
              </a:rPr>
              <a:t>…</a:t>
            </a:r>
            <a:endParaRPr lang="en-US" altLang="zh-CN" sz="2800" dirty="0"/>
          </a:p>
        </p:txBody>
      </p:sp>
      <p:pic>
        <p:nvPicPr>
          <p:cNvPr id="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86" y="1445728"/>
            <a:ext cx="365125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7907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7491">
                                            <p:txEl>
                                              <p:pRg st="2" end="2"/>
                                            </p:txEl>
                                          </p:spTgt>
                                        </p:tgtEl>
                                        <p:attrNameLst>
                                          <p:attrName>style.visibility</p:attrName>
                                        </p:attrNameLst>
                                      </p:cBhvr>
                                      <p:to>
                                        <p:strVal val="visible"/>
                                      </p:to>
                                    </p:set>
                                    <p:anim calcmode="lin" valueType="num">
                                      <p:cBhvr additive="base">
                                        <p:cTn id="7" dur="500" fill="hold"/>
                                        <p:tgtEl>
                                          <p:spTgt spid="44749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7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7491">
                                            <p:txEl>
                                              <p:pRg st="3" end="3"/>
                                            </p:txEl>
                                          </p:spTgt>
                                        </p:tgtEl>
                                        <p:attrNameLst>
                                          <p:attrName>style.visibility</p:attrName>
                                        </p:attrNameLst>
                                      </p:cBhvr>
                                      <p:to>
                                        <p:strVal val="visible"/>
                                      </p:to>
                                    </p:set>
                                    <p:anim calcmode="lin" valueType="num">
                                      <p:cBhvr additive="base">
                                        <p:cTn id="13" dur="500" fill="hold"/>
                                        <p:tgtEl>
                                          <p:spTgt spid="44749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7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7491">
                                            <p:txEl>
                                              <p:pRg st="4" end="4"/>
                                            </p:txEl>
                                          </p:spTgt>
                                        </p:tgtEl>
                                        <p:attrNameLst>
                                          <p:attrName>style.visibility</p:attrName>
                                        </p:attrNameLst>
                                      </p:cBhvr>
                                      <p:to>
                                        <p:strVal val="visible"/>
                                      </p:to>
                                    </p:set>
                                    <p:anim calcmode="lin" valueType="num">
                                      <p:cBhvr additive="base">
                                        <p:cTn id="19" dur="500" fill="hold"/>
                                        <p:tgtEl>
                                          <p:spTgt spid="4474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74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AutoShape 2"/>
          <p:cNvSpPr>
            <a:spLocks noGrp="1" noChangeArrowheads="1"/>
          </p:cNvSpPr>
          <p:nvPr>
            <p:ph type="title"/>
          </p:nvPr>
        </p:nvSpPr>
        <p:spPr>
          <a:xfrm>
            <a:off x="5422900" y="71438"/>
            <a:ext cx="1595438" cy="765175"/>
          </a:xfrm>
        </p:spPr>
        <p:txBody>
          <a:bodyPr/>
          <a:lstStyle/>
          <a:p>
            <a:pPr>
              <a:defRPr/>
            </a:pPr>
            <a:r>
              <a:rPr lang="zh-CN" altLang="en-US" dirty="0" smtClean="0">
                <a:solidFill>
                  <a:srgbClr val="0000CC"/>
                </a:solidFill>
              </a:rPr>
              <a:t>示例</a:t>
            </a:r>
          </a:p>
        </p:txBody>
      </p:sp>
      <p:sp>
        <p:nvSpPr>
          <p:cNvPr id="77827" name="Rectangle 3"/>
          <p:cNvSpPr>
            <a:spLocks noGrp="1" noChangeArrowheads="1"/>
          </p:cNvSpPr>
          <p:nvPr>
            <p:ph type="body" idx="1"/>
          </p:nvPr>
        </p:nvSpPr>
        <p:spPr bwMode="auto">
          <a:xfrm>
            <a:off x="4932363" y="981075"/>
            <a:ext cx="4211637" cy="5400675"/>
          </a:xfrm>
          <a:solidFill>
            <a:srgbClr val="CCFFCC"/>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30000"/>
              </a:spcBef>
            </a:pPr>
            <a:r>
              <a:rPr lang="zh-CN" altLang="en-US" sz="2400" dirty="0" smtClean="0"/>
              <a:t>所示程序流程图描述了最多输入</a:t>
            </a:r>
            <a:r>
              <a:rPr lang="en-US" altLang="zh-CN" sz="2400" dirty="0" smtClean="0"/>
              <a:t>50</a:t>
            </a:r>
            <a:r>
              <a:rPr lang="zh-CN" altLang="en-US" sz="2400" dirty="0" smtClean="0"/>
              <a:t>个学生成绩</a:t>
            </a:r>
            <a:r>
              <a:rPr lang="en-US" altLang="zh-CN" sz="2400" dirty="0" smtClean="0"/>
              <a:t>(</a:t>
            </a:r>
            <a:r>
              <a:rPr lang="zh-CN" altLang="en-US" sz="2400" dirty="0" smtClean="0"/>
              <a:t>以 </a:t>
            </a:r>
            <a:r>
              <a:rPr lang="en-US" altLang="zh-CN" sz="2400" dirty="0" smtClean="0">
                <a:latin typeface="微软雅黑" pitchFamily="34" charset="-122"/>
              </a:rPr>
              <a:t>–</a:t>
            </a:r>
            <a:r>
              <a:rPr lang="en-US" altLang="zh-CN" sz="2400" dirty="0" smtClean="0"/>
              <a:t>1</a:t>
            </a:r>
            <a:r>
              <a:rPr lang="zh-CN" altLang="en-US" sz="2400" dirty="0" smtClean="0"/>
              <a:t>作为输入结束标志</a:t>
            </a:r>
            <a:r>
              <a:rPr lang="en-US" altLang="zh-CN" sz="2400" dirty="0" smtClean="0"/>
              <a:t>)</a:t>
            </a:r>
            <a:r>
              <a:rPr lang="zh-CN" altLang="en-US" sz="2400" dirty="0" smtClean="0"/>
              <a:t>，计算其中有效的学生分数</a:t>
            </a:r>
            <a:r>
              <a:rPr lang="en-US" altLang="zh-CN" sz="2400" dirty="0" smtClean="0"/>
              <a:t>(</a:t>
            </a:r>
            <a:r>
              <a:rPr lang="zh-CN" altLang="en-US" sz="2400" dirty="0" smtClean="0"/>
              <a:t>分数从</a:t>
            </a:r>
            <a:r>
              <a:rPr lang="en-US" altLang="zh-CN" sz="2400" dirty="0" smtClean="0"/>
              <a:t>0</a:t>
            </a:r>
            <a:r>
              <a:rPr lang="zh-CN" altLang="en-US" sz="2400" dirty="0" smtClean="0"/>
              <a:t>到</a:t>
            </a:r>
            <a:r>
              <a:rPr lang="en-US" altLang="zh-CN" sz="2400" dirty="0" smtClean="0"/>
              <a:t>100)</a:t>
            </a:r>
            <a:r>
              <a:rPr lang="zh-CN" altLang="en-US" sz="2400" dirty="0" smtClean="0"/>
              <a:t>的个数、总分数和平均值。</a:t>
            </a:r>
          </a:p>
          <a:p>
            <a:pPr>
              <a:spcBef>
                <a:spcPct val="30000"/>
              </a:spcBef>
            </a:pPr>
            <a:r>
              <a:rPr lang="zh-CN" altLang="en-US" sz="2400" dirty="0" smtClean="0"/>
              <a:t>其中，</a:t>
            </a:r>
            <a:r>
              <a:rPr lang="en-US" altLang="zh-CN" sz="2400" dirty="0" smtClean="0"/>
              <a:t>score</a:t>
            </a:r>
            <a:r>
              <a:rPr lang="zh-CN" altLang="en-US" sz="2400" dirty="0" smtClean="0"/>
              <a:t>存放学生成绩的值，</a:t>
            </a:r>
            <a:r>
              <a:rPr lang="en-US" altLang="zh-CN" sz="2400" dirty="0" smtClean="0"/>
              <a:t>n2</a:t>
            </a:r>
            <a:r>
              <a:rPr lang="zh-CN" altLang="en-US" sz="2400" dirty="0" smtClean="0"/>
              <a:t>存放输入的学生成绩总个数，</a:t>
            </a:r>
            <a:r>
              <a:rPr lang="en-US" altLang="zh-CN" sz="2400" dirty="0" smtClean="0"/>
              <a:t>n1</a:t>
            </a:r>
            <a:r>
              <a:rPr lang="zh-CN" altLang="en-US" sz="2400" dirty="0" smtClean="0"/>
              <a:t>存放输入成绩中有效成绩的个数，</a:t>
            </a:r>
            <a:r>
              <a:rPr lang="en-US" altLang="zh-CN" sz="2400" dirty="0" smtClean="0"/>
              <a:t>sum</a:t>
            </a:r>
            <a:r>
              <a:rPr lang="zh-CN" altLang="en-US" sz="2400" dirty="0" smtClean="0"/>
              <a:t>存放成绩总和，</a:t>
            </a:r>
            <a:r>
              <a:rPr lang="en-US" altLang="zh-CN" sz="2400" dirty="0" smtClean="0"/>
              <a:t>average</a:t>
            </a:r>
            <a:r>
              <a:rPr lang="zh-CN" altLang="en-US" sz="2400" dirty="0" smtClean="0"/>
              <a:t>存放平均值。</a:t>
            </a:r>
          </a:p>
        </p:txBody>
      </p:sp>
      <p:sp>
        <p:nvSpPr>
          <p:cNvPr id="77828" name="Rectangle 4"/>
          <p:cNvSpPr>
            <a:spLocks noChangeArrowheads="1"/>
          </p:cNvSpPr>
          <p:nvPr/>
        </p:nvSpPr>
        <p:spPr bwMode="auto">
          <a:xfrm>
            <a:off x="0" y="0"/>
            <a:ext cx="5003800" cy="6858000"/>
          </a:xfrm>
          <a:prstGeom prst="rect">
            <a:avLst/>
          </a:prstGeom>
          <a:solidFill>
            <a:srgbClr val="CCFF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rIns="0" bIns="0" anchor="ctr"/>
          <a:lstStyle/>
          <a:p>
            <a:endParaRPr lang="zh-CN" altLang="en-US"/>
          </a:p>
        </p:txBody>
      </p:sp>
      <p:grpSp>
        <p:nvGrpSpPr>
          <p:cNvPr id="77829" name="Group 5"/>
          <p:cNvGrpSpPr>
            <a:grpSpLocks/>
          </p:cNvGrpSpPr>
          <p:nvPr/>
        </p:nvGrpSpPr>
        <p:grpSpPr bwMode="auto">
          <a:xfrm>
            <a:off x="50800" y="106363"/>
            <a:ext cx="4881563" cy="6635750"/>
            <a:chOff x="32" y="0"/>
            <a:chExt cx="3075" cy="4180"/>
          </a:xfrm>
        </p:grpSpPr>
        <p:sp>
          <p:nvSpPr>
            <p:cNvPr id="77830" name="AutoShape 6"/>
            <p:cNvSpPr>
              <a:spLocks noChangeAspect="1" noChangeArrowheads="1"/>
            </p:cNvSpPr>
            <p:nvPr/>
          </p:nvSpPr>
          <p:spPr bwMode="auto">
            <a:xfrm>
              <a:off x="1463" y="0"/>
              <a:ext cx="404" cy="192"/>
            </a:xfrm>
            <a:prstGeom prst="flowChartAlternateProcess">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77831" name="Text Box 7"/>
            <p:cNvSpPr txBox="1">
              <a:spLocks noChangeAspect="1" noChangeArrowheads="1"/>
            </p:cNvSpPr>
            <p:nvPr/>
          </p:nvSpPr>
          <p:spPr bwMode="auto">
            <a:xfrm>
              <a:off x="1546" y="0"/>
              <a:ext cx="414"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zh-CN" altLang="en-US" sz="1600">
                  <a:solidFill>
                    <a:srgbClr val="0000CC"/>
                  </a:solidFill>
                  <a:latin typeface="宋体" pitchFamily="2" charset="-122"/>
                  <a:ea typeface="宋体" pitchFamily="2" charset="-122"/>
                </a:rPr>
                <a:t>开始</a:t>
              </a:r>
            </a:p>
          </p:txBody>
        </p:sp>
        <p:sp>
          <p:nvSpPr>
            <p:cNvPr id="77832" name="Text Box 8"/>
            <p:cNvSpPr txBox="1">
              <a:spLocks noChangeAspect="1" noChangeArrowheads="1"/>
            </p:cNvSpPr>
            <p:nvPr/>
          </p:nvSpPr>
          <p:spPr bwMode="auto">
            <a:xfrm>
              <a:off x="713" y="324"/>
              <a:ext cx="1950" cy="26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r>
                <a:rPr lang="en-US" altLang="zh-CN" sz="1600">
                  <a:solidFill>
                    <a:schemeClr val="tx1"/>
                  </a:solidFill>
                  <a:latin typeface="宋体" pitchFamily="2" charset="-122"/>
                  <a:ea typeface="宋体" pitchFamily="2" charset="-122"/>
                </a:rPr>
                <a:t> </a:t>
              </a:r>
              <a:r>
                <a:rPr lang="en-US" altLang="zh-CN" sz="1600">
                  <a:solidFill>
                    <a:srgbClr val="0000CC"/>
                  </a:solidFill>
                  <a:latin typeface="宋体" pitchFamily="2" charset="-122"/>
                  <a:ea typeface="宋体" pitchFamily="2" charset="-122"/>
                </a:rPr>
                <a:t>i=1</a:t>
              </a:r>
              <a:r>
                <a:rPr lang="zh-CN" altLang="en-US" sz="1600">
                  <a:solidFill>
                    <a:srgbClr val="0000CC"/>
                  </a:solidFill>
                  <a:latin typeface="宋体" pitchFamily="2" charset="-122"/>
                  <a:ea typeface="宋体" pitchFamily="2" charset="-122"/>
                </a:rPr>
                <a:t>，</a:t>
              </a:r>
              <a:r>
                <a:rPr lang="en-US" altLang="zh-CN" sz="1600">
                  <a:solidFill>
                    <a:srgbClr val="0000CC"/>
                  </a:solidFill>
                  <a:latin typeface="宋体" pitchFamily="2" charset="-122"/>
                  <a:ea typeface="宋体" pitchFamily="2" charset="-122"/>
                </a:rPr>
                <a:t>n1=n2=0</a:t>
              </a:r>
              <a:r>
                <a:rPr lang="zh-CN" altLang="en-US" sz="1600">
                  <a:solidFill>
                    <a:srgbClr val="0000CC"/>
                  </a:solidFill>
                  <a:latin typeface="宋体" pitchFamily="2" charset="-122"/>
                  <a:ea typeface="宋体" pitchFamily="2" charset="-122"/>
                </a:rPr>
                <a:t>，</a:t>
              </a:r>
              <a:r>
                <a:rPr lang="en-US" altLang="zh-CN" sz="1600">
                  <a:solidFill>
                    <a:srgbClr val="0000CC"/>
                  </a:solidFill>
                  <a:latin typeface="宋体" pitchFamily="2" charset="-122"/>
                  <a:ea typeface="宋体" pitchFamily="2" charset="-122"/>
                </a:rPr>
                <a:t>sum=0</a:t>
              </a:r>
            </a:p>
          </p:txBody>
        </p:sp>
        <p:sp>
          <p:nvSpPr>
            <p:cNvPr id="77833" name="AutoShape 9"/>
            <p:cNvSpPr>
              <a:spLocks noChangeAspect="1" noChangeArrowheads="1"/>
            </p:cNvSpPr>
            <p:nvPr/>
          </p:nvSpPr>
          <p:spPr bwMode="auto">
            <a:xfrm>
              <a:off x="510" y="1157"/>
              <a:ext cx="2307" cy="283"/>
            </a:xfrm>
            <a:prstGeom prst="flowChartDecision">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77834" name="Text Box 10"/>
            <p:cNvSpPr txBox="1">
              <a:spLocks noChangeAspect="1" noChangeArrowheads="1"/>
            </p:cNvSpPr>
            <p:nvPr/>
          </p:nvSpPr>
          <p:spPr bwMode="auto">
            <a:xfrm>
              <a:off x="991" y="1190"/>
              <a:ext cx="1582" cy="1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0000CC"/>
                  </a:solidFill>
                  <a:latin typeface="宋体" pitchFamily="2" charset="-122"/>
                  <a:ea typeface="宋体" pitchFamily="2" charset="-122"/>
                </a:rPr>
                <a:t>score[i]&lt;&gt;-1 AND n2&lt;50</a:t>
              </a:r>
            </a:p>
          </p:txBody>
        </p:sp>
        <p:sp>
          <p:nvSpPr>
            <p:cNvPr id="77835" name="Text Box 11"/>
            <p:cNvSpPr txBox="1">
              <a:spLocks noChangeAspect="1" noChangeArrowheads="1"/>
            </p:cNvSpPr>
            <p:nvPr/>
          </p:nvSpPr>
          <p:spPr bwMode="auto">
            <a:xfrm>
              <a:off x="1028" y="1587"/>
              <a:ext cx="1268" cy="16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a:r>
                <a:rPr lang="en-US" altLang="zh-CN" sz="1600">
                  <a:solidFill>
                    <a:srgbClr val="0000CC"/>
                  </a:solidFill>
                  <a:latin typeface="宋体" pitchFamily="2" charset="-122"/>
                  <a:ea typeface="宋体" pitchFamily="2" charset="-122"/>
                </a:rPr>
                <a:t>n2 = n2+1</a:t>
              </a:r>
            </a:p>
          </p:txBody>
        </p:sp>
        <p:sp>
          <p:nvSpPr>
            <p:cNvPr id="77836" name="Text Box 12"/>
            <p:cNvSpPr txBox="1">
              <a:spLocks noChangeArrowheads="1"/>
            </p:cNvSpPr>
            <p:nvPr/>
          </p:nvSpPr>
          <p:spPr bwMode="auto">
            <a:xfrm>
              <a:off x="531" y="2319"/>
              <a:ext cx="2314" cy="259"/>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nchor="ctr" anchorCtr="1"/>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a:r>
                <a:rPr lang="en-US" altLang="zh-CN" sz="1600">
                  <a:solidFill>
                    <a:srgbClr val="0000CC"/>
                  </a:solidFill>
                  <a:latin typeface="宋体" pitchFamily="2" charset="-122"/>
                  <a:ea typeface="宋体" pitchFamily="2" charset="-122"/>
                </a:rPr>
                <a:t>n1=n1+1</a:t>
              </a:r>
              <a:r>
                <a:rPr lang="zh-CN" altLang="en-US" sz="1600">
                  <a:solidFill>
                    <a:srgbClr val="0000CC"/>
                  </a:solidFill>
                  <a:latin typeface="宋体" pitchFamily="2" charset="-122"/>
                  <a:ea typeface="宋体" pitchFamily="2" charset="-122"/>
                </a:rPr>
                <a:t>，</a:t>
              </a:r>
              <a:r>
                <a:rPr lang="en-US" altLang="zh-CN" sz="1600">
                  <a:solidFill>
                    <a:srgbClr val="0000CC"/>
                  </a:solidFill>
                  <a:latin typeface="宋体" pitchFamily="2" charset="-122"/>
                  <a:ea typeface="宋体" pitchFamily="2" charset="-122"/>
                </a:rPr>
                <a:t>sum=sum+score[i]</a:t>
              </a:r>
            </a:p>
          </p:txBody>
        </p:sp>
        <p:sp>
          <p:nvSpPr>
            <p:cNvPr id="77837" name="AutoShape 13"/>
            <p:cNvSpPr>
              <a:spLocks noChangeAspect="1" noChangeArrowheads="1"/>
            </p:cNvSpPr>
            <p:nvPr/>
          </p:nvSpPr>
          <p:spPr bwMode="auto">
            <a:xfrm>
              <a:off x="532" y="1868"/>
              <a:ext cx="2308" cy="284"/>
            </a:xfrm>
            <a:prstGeom prst="flowChartDecision">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77838" name="Text Box 14"/>
            <p:cNvSpPr txBox="1">
              <a:spLocks noChangeAspect="1" noChangeArrowheads="1"/>
            </p:cNvSpPr>
            <p:nvPr/>
          </p:nvSpPr>
          <p:spPr bwMode="auto">
            <a:xfrm>
              <a:off x="713" y="1916"/>
              <a:ext cx="1905" cy="1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0000CC"/>
                  </a:solidFill>
                  <a:latin typeface="宋体" pitchFamily="2" charset="-122"/>
                  <a:ea typeface="宋体" pitchFamily="2" charset="-122"/>
                </a:rPr>
                <a:t>score[i]&gt;0 AND score[i]&lt;100</a:t>
              </a:r>
            </a:p>
          </p:txBody>
        </p:sp>
        <p:sp>
          <p:nvSpPr>
            <p:cNvPr id="77839" name="Text Box 15"/>
            <p:cNvSpPr txBox="1">
              <a:spLocks noChangeAspect="1" noChangeArrowheads="1"/>
            </p:cNvSpPr>
            <p:nvPr/>
          </p:nvSpPr>
          <p:spPr bwMode="auto">
            <a:xfrm>
              <a:off x="1028" y="2773"/>
              <a:ext cx="1268" cy="16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a:r>
                <a:rPr lang="en-US" altLang="zh-CN" sz="1600">
                  <a:solidFill>
                    <a:srgbClr val="0000CC"/>
                  </a:solidFill>
                  <a:latin typeface="宋体" pitchFamily="2" charset="-122"/>
                  <a:ea typeface="宋体" pitchFamily="2" charset="-122"/>
                </a:rPr>
                <a:t>i = i + 1</a:t>
              </a:r>
            </a:p>
          </p:txBody>
        </p:sp>
        <p:sp>
          <p:nvSpPr>
            <p:cNvPr id="77840" name="AutoShape 16"/>
            <p:cNvSpPr>
              <a:spLocks noChangeAspect="1" noChangeArrowheads="1"/>
            </p:cNvSpPr>
            <p:nvPr/>
          </p:nvSpPr>
          <p:spPr bwMode="auto">
            <a:xfrm>
              <a:off x="1082" y="3303"/>
              <a:ext cx="1153" cy="203"/>
            </a:xfrm>
            <a:prstGeom prst="flowChartDecision">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77841" name="Text Box 17"/>
            <p:cNvSpPr txBox="1">
              <a:spLocks noChangeAspect="1" noChangeArrowheads="1"/>
            </p:cNvSpPr>
            <p:nvPr/>
          </p:nvSpPr>
          <p:spPr bwMode="auto">
            <a:xfrm>
              <a:off x="1374" y="3314"/>
              <a:ext cx="577" cy="1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a:r>
                <a:rPr lang="en-US" altLang="zh-CN" sz="1600">
                  <a:solidFill>
                    <a:schemeClr val="bg2"/>
                  </a:solidFill>
                  <a:latin typeface="宋体" pitchFamily="2" charset="-122"/>
                  <a:ea typeface="宋体" pitchFamily="2" charset="-122"/>
                </a:rPr>
                <a:t>n1&gt;0</a:t>
              </a:r>
            </a:p>
          </p:txBody>
        </p:sp>
        <p:sp>
          <p:nvSpPr>
            <p:cNvPr id="77842" name="Text Box 18"/>
            <p:cNvSpPr txBox="1">
              <a:spLocks noChangeAspect="1" noChangeArrowheads="1"/>
            </p:cNvSpPr>
            <p:nvPr/>
          </p:nvSpPr>
          <p:spPr bwMode="auto">
            <a:xfrm>
              <a:off x="1864" y="3574"/>
              <a:ext cx="1154" cy="16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a:r>
                <a:rPr lang="en-US" altLang="zh-CN" sz="1600">
                  <a:solidFill>
                    <a:srgbClr val="0000CC"/>
                  </a:solidFill>
                  <a:latin typeface="宋体" pitchFamily="2" charset="-122"/>
                  <a:ea typeface="宋体" pitchFamily="2" charset="-122"/>
                </a:rPr>
                <a:t>average=sum/n1</a:t>
              </a:r>
            </a:p>
          </p:txBody>
        </p:sp>
        <p:sp>
          <p:nvSpPr>
            <p:cNvPr id="77843" name="Text Box 19"/>
            <p:cNvSpPr txBox="1">
              <a:spLocks noChangeAspect="1" noChangeArrowheads="1"/>
            </p:cNvSpPr>
            <p:nvPr/>
          </p:nvSpPr>
          <p:spPr bwMode="auto">
            <a:xfrm>
              <a:off x="301" y="3574"/>
              <a:ext cx="1152" cy="16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a:r>
                <a:rPr lang="en-US" altLang="zh-CN" sz="1600">
                  <a:solidFill>
                    <a:srgbClr val="0000CC"/>
                  </a:solidFill>
                  <a:latin typeface="宋体" pitchFamily="2" charset="-122"/>
                  <a:ea typeface="宋体" pitchFamily="2" charset="-122"/>
                </a:rPr>
                <a:t>average = –1</a:t>
              </a:r>
              <a:r>
                <a:rPr lang="en-US" altLang="zh-CN" sz="1600">
                  <a:solidFill>
                    <a:schemeClr val="tx1"/>
                  </a:solidFill>
                  <a:latin typeface="宋体" pitchFamily="2" charset="-122"/>
                  <a:ea typeface="宋体" pitchFamily="2" charset="-122"/>
                </a:rPr>
                <a:t> </a:t>
              </a:r>
            </a:p>
          </p:txBody>
        </p:sp>
        <p:sp>
          <p:nvSpPr>
            <p:cNvPr id="77844" name="Text Box 20"/>
            <p:cNvSpPr txBox="1">
              <a:spLocks noChangeAspect="1" noChangeArrowheads="1"/>
            </p:cNvSpPr>
            <p:nvPr/>
          </p:nvSpPr>
          <p:spPr bwMode="auto">
            <a:xfrm>
              <a:off x="985" y="3957"/>
              <a:ext cx="1406" cy="22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zh-CN" altLang="en-US" sz="1600">
                  <a:solidFill>
                    <a:srgbClr val="0000CC"/>
                  </a:solidFill>
                  <a:latin typeface="宋体" pitchFamily="2" charset="-122"/>
                  <a:ea typeface="宋体" pitchFamily="2" charset="-122"/>
                </a:rPr>
                <a:t>输出</a:t>
              </a:r>
              <a:r>
                <a:rPr lang="en-US" altLang="zh-CN" sz="1600">
                  <a:solidFill>
                    <a:srgbClr val="0000CC"/>
                  </a:solidFill>
                  <a:latin typeface="宋体" pitchFamily="2" charset="-122"/>
                  <a:ea typeface="宋体" pitchFamily="2" charset="-122"/>
                </a:rPr>
                <a:t>n1, sum</a:t>
              </a:r>
              <a:r>
                <a:rPr lang="zh-CN" altLang="en-US" sz="1600">
                  <a:solidFill>
                    <a:srgbClr val="0000CC"/>
                  </a:solidFill>
                  <a:latin typeface="宋体" pitchFamily="2" charset="-122"/>
                  <a:ea typeface="宋体" pitchFamily="2" charset="-122"/>
                </a:rPr>
                <a:t>和</a:t>
              </a:r>
              <a:r>
                <a:rPr lang="en-US" altLang="zh-CN" sz="1600">
                  <a:solidFill>
                    <a:srgbClr val="0000CC"/>
                  </a:solidFill>
                  <a:latin typeface="宋体" pitchFamily="2" charset="-122"/>
                  <a:ea typeface="宋体" pitchFamily="2" charset="-122"/>
                </a:rPr>
                <a:t>average</a:t>
              </a:r>
            </a:p>
          </p:txBody>
        </p:sp>
        <p:sp>
          <p:nvSpPr>
            <p:cNvPr id="77845" name="Line 21"/>
            <p:cNvSpPr>
              <a:spLocks noChangeShapeType="1"/>
            </p:cNvSpPr>
            <p:nvPr/>
          </p:nvSpPr>
          <p:spPr bwMode="auto">
            <a:xfrm>
              <a:off x="1666" y="192"/>
              <a:ext cx="0" cy="141"/>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46" name="Line 22"/>
            <p:cNvSpPr>
              <a:spLocks noChangeAspect="1" noChangeShapeType="1"/>
            </p:cNvSpPr>
            <p:nvPr/>
          </p:nvSpPr>
          <p:spPr bwMode="auto">
            <a:xfrm>
              <a:off x="1666" y="1003"/>
              <a:ext cx="0" cy="162"/>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47" name="Line 23"/>
            <p:cNvSpPr>
              <a:spLocks noChangeAspect="1" noChangeShapeType="1"/>
            </p:cNvSpPr>
            <p:nvPr/>
          </p:nvSpPr>
          <p:spPr bwMode="auto">
            <a:xfrm>
              <a:off x="1666" y="1437"/>
              <a:ext cx="0" cy="153"/>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48" name="Line 24"/>
            <p:cNvSpPr>
              <a:spLocks noChangeAspect="1" noChangeShapeType="1"/>
            </p:cNvSpPr>
            <p:nvPr/>
          </p:nvSpPr>
          <p:spPr bwMode="auto">
            <a:xfrm>
              <a:off x="1666" y="1744"/>
              <a:ext cx="0" cy="121"/>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49" name="Line 25"/>
            <p:cNvSpPr>
              <a:spLocks noChangeShapeType="1"/>
            </p:cNvSpPr>
            <p:nvPr/>
          </p:nvSpPr>
          <p:spPr bwMode="auto">
            <a:xfrm>
              <a:off x="1666" y="2152"/>
              <a:ext cx="0" cy="182"/>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50" name="Line 26"/>
            <p:cNvSpPr>
              <a:spLocks noChangeShapeType="1"/>
            </p:cNvSpPr>
            <p:nvPr/>
          </p:nvSpPr>
          <p:spPr bwMode="auto">
            <a:xfrm>
              <a:off x="1666" y="2590"/>
              <a:ext cx="0" cy="184"/>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51" name="Line 27"/>
            <p:cNvSpPr>
              <a:spLocks noChangeAspect="1" noChangeShapeType="1"/>
            </p:cNvSpPr>
            <p:nvPr/>
          </p:nvSpPr>
          <p:spPr bwMode="auto">
            <a:xfrm>
              <a:off x="1666" y="2944"/>
              <a:ext cx="0" cy="121"/>
            </a:xfrm>
            <a:prstGeom prst="line">
              <a:avLst/>
            </a:prstGeom>
            <a:noFill/>
            <a:ln w="9525">
              <a:solidFill>
                <a:schemeClr val="bg2"/>
              </a:solidFill>
              <a:round/>
              <a:headEnd/>
              <a:tailEnd type="non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52" name="Line 28"/>
            <p:cNvSpPr>
              <a:spLocks noChangeAspect="1" noChangeShapeType="1"/>
            </p:cNvSpPr>
            <p:nvPr/>
          </p:nvSpPr>
          <p:spPr bwMode="auto">
            <a:xfrm>
              <a:off x="1666" y="3067"/>
              <a:ext cx="1439"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53" name="Line 29"/>
            <p:cNvSpPr>
              <a:spLocks noChangeAspect="1" noChangeShapeType="1"/>
            </p:cNvSpPr>
            <p:nvPr/>
          </p:nvSpPr>
          <p:spPr bwMode="auto">
            <a:xfrm>
              <a:off x="3097" y="646"/>
              <a:ext cx="0" cy="24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54" name="Line 30"/>
            <p:cNvSpPr>
              <a:spLocks noChangeAspect="1" noChangeShapeType="1"/>
            </p:cNvSpPr>
            <p:nvPr/>
          </p:nvSpPr>
          <p:spPr bwMode="auto">
            <a:xfrm>
              <a:off x="1666" y="646"/>
              <a:ext cx="1441" cy="0"/>
            </a:xfrm>
            <a:prstGeom prst="line">
              <a:avLst/>
            </a:prstGeom>
            <a:noFill/>
            <a:ln w="12700">
              <a:solidFill>
                <a:schemeClr val="bg2"/>
              </a:solidFill>
              <a:round/>
              <a:headEnd type="triangle" w="sm" len="sm"/>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55" name="Line 31"/>
            <p:cNvSpPr>
              <a:spLocks noChangeAspect="1" noChangeShapeType="1"/>
            </p:cNvSpPr>
            <p:nvPr/>
          </p:nvSpPr>
          <p:spPr bwMode="auto">
            <a:xfrm>
              <a:off x="248" y="2012"/>
              <a:ext cx="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56" name="Line 32"/>
            <p:cNvSpPr>
              <a:spLocks noChangeAspect="1" noChangeShapeType="1"/>
            </p:cNvSpPr>
            <p:nvPr/>
          </p:nvSpPr>
          <p:spPr bwMode="auto">
            <a:xfrm>
              <a:off x="245" y="2012"/>
              <a:ext cx="0" cy="6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57" name="Line 33"/>
            <p:cNvSpPr>
              <a:spLocks noChangeAspect="1" noChangeShapeType="1"/>
            </p:cNvSpPr>
            <p:nvPr/>
          </p:nvSpPr>
          <p:spPr bwMode="auto">
            <a:xfrm>
              <a:off x="245" y="2661"/>
              <a:ext cx="1419" cy="0"/>
            </a:xfrm>
            <a:prstGeom prst="line">
              <a:avLst/>
            </a:prstGeom>
            <a:noFill/>
            <a:ln w="12700">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58" name="Line 34"/>
            <p:cNvSpPr>
              <a:spLocks noChangeAspect="1" noChangeShapeType="1"/>
            </p:cNvSpPr>
            <p:nvPr/>
          </p:nvSpPr>
          <p:spPr bwMode="auto">
            <a:xfrm>
              <a:off x="32" y="1303"/>
              <a:ext cx="477"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59" name="Line 35"/>
            <p:cNvSpPr>
              <a:spLocks noChangeAspect="1" noChangeShapeType="1"/>
            </p:cNvSpPr>
            <p:nvPr/>
          </p:nvSpPr>
          <p:spPr bwMode="auto">
            <a:xfrm>
              <a:off x="32" y="1299"/>
              <a:ext cx="0" cy="190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60" name="Line 36"/>
            <p:cNvSpPr>
              <a:spLocks noChangeAspect="1" noChangeShapeType="1"/>
            </p:cNvSpPr>
            <p:nvPr/>
          </p:nvSpPr>
          <p:spPr bwMode="auto">
            <a:xfrm>
              <a:off x="32" y="3183"/>
              <a:ext cx="1637" cy="0"/>
            </a:xfrm>
            <a:prstGeom prst="line">
              <a:avLst/>
            </a:prstGeom>
            <a:noFill/>
            <a:ln w="12700">
              <a:solidFill>
                <a:schemeClr val="bg2"/>
              </a:solidFill>
              <a:round/>
              <a:headEnd/>
              <a:tailEnd type="non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61" name="Line 37"/>
            <p:cNvSpPr>
              <a:spLocks noChangeAspect="1" noChangeShapeType="1"/>
            </p:cNvSpPr>
            <p:nvPr/>
          </p:nvSpPr>
          <p:spPr bwMode="auto">
            <a:xfrm>
              <a:off x="1666" y="3183"/>
              <a:ext cx="0" cy="121"/>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62" name="Line 38"/>
            <p:cNvSpPr>
              <a:spLocks noChangeAspect="1" noChangeShapeType="1"/>
            </p:cNvSpPr>
            <p:nvPr/>
          </p:nvSpPr>
          <p:spPr bwMode="auto">
            <a:xfrm>
              <a:off x="911" y="3402"/>
              <a:ext cx="173"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63" name="Line 39"/>
            <p:cNvSpPr>
              <a:spLocks noChangeAspect="1" noChangeShapeType="1"/>
            </p:cNvSpPr>
            <p:nvPr/>
          </p:nvSpPr>
          <p:spPr bwMode="auto">
            <a:xfrm>
              <a:off x="916" y="3847"/>
              <a:ext cx="151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64" name="Line 40"/>
            <p:cNvSpPr>
              <a:spLocks noChangeAspect="1" noChangeShapeType="1"/>
            </p:cNvSpPr>
            <p:nvPr/>
          </p:nvSpPr>
          <p:spPr bwMode="auto">
            <a:xfrm>
              <a:off x="2235" y="3402"/>
              <a:ext cx="173"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65" name="Line 41"/>
            <p:cNvSpPr>
              <a:spLocks noChangeAspect="1" noChangeShapeType="1"/>
            </p:cNvSpPr>
            <p:nvPr/>
          </p:nvSpPr>
          <p:spPr bwMode="auto">
            <a:xfrm>
              <a:off x="903" y="3402"/>
              <a:ext cx="0" cy="162"/>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66" name="Line 42"/>
            <p:cNvSpPr>
              <a:spLocks noChangeAspect="1" noChangeShapeType="1"/>
            </p:cNvSpPr>
            <p:nvPr/>
          </p:nvSpPr>
          <p:spPr bwMode="auto">
            <a:xfrm>
              <a:off x="2398" y="3402"/>
              <a:ext cx="0" cy="162"/>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67" name="Line 43"/>
            <p:cNvSpPr>
              <a:spLocks noChangeAspect="1" noChangeShapeType="1"/>
            </p:cNvSpPr>
            <p:nvPr/>
          </p:nvSpPr>
          <p:spPr bwMode="auto">
            <a:xfrm>
              <a:off x="916" y="3736"/>
              <a:ext cx="0" cy="122"/>
            </a:xfrm>
            <a:prstGeom prst="line">
              <a:avLst/>
            </a:prstGeom>
            <a:noFill/>
            <a:ln w="9525">
              <a:solidFill>
                <a:schemeClr val="bg2"/>
              </a:solidFill>
              <a:round/>
              <a:headEnd/>
              <a:tailEnd type="non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68" name="Line 44"/>
            <p:cNvSpPr>
              <a:spLocks noChangeAspect="1" noChangeShapeType="1"/>
            </p:cNvSpPr>
            <p:nvPr/>
          </p:nvSpPr>
          <p:spPr bwMode="auto">
            <a:xfrm>
              <a:off x="2426" y="3736"/>
              <a:ext cx="0" cy="122"/>
            </a:xfrm>
            <a:prstGeom prst="line">
              <a:avLst/>
            </a:prstGeom>
            <a:noFill/>
            <a:ln w="9525">
              <a:solidFill>
                <a:schemeClr val="bg2"/>
              </a:solidFill>
              <a:round/>
              <a:headEnd/>
              <a:tailEnd type="non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69" name="Line 45"/>
            <p:cNvSpPr>
              <a:spLocks noChangeAspect="1" noChangeShapeType="1"/>
            </p:cNvSpPr>
            <p:nvPr/>
          </p:nvSpPr>
          <p:spPr bwMode="auto">
            <a:xfrm>
              <a:off x="1666" y="3852"/>
              <a:ext cx="0" cy="121"/>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7870" name="Text Box 46"/>
            <p:cNvSpPr txBox="1">
              <a:spLocks noChangeAspect="1" noChangeArrowheads="1"/>
            </p:cNvSpPr>
            <p:nvPr/>
          </p:nvSpPr>
          <p:spPr bwMode="auto">
            <a:xfrm>
              <a:off x="279" y="1129"/>
              <a:ext cx="234"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chemeClr val="bg2"/>
                  </a:solidFill>
                  <a:latin typeface="宋体" pitchFamily="2" charset="-122"/>
                  <a:ea typeface="宋体" pitchFamily="2" charset="-122"/>
                </a:rPr>
                <a:t>F</a:t>
              </a:r>
            </a:p>
          </p:txBody>
        </p:sp>
        <p:sp>
          <p:nvSpPr>
            <p:cNvPr id="77871" name="Text Box 47"/>
            <p:cNvSpPr txBox="1">
              <a:spLocks noChangeAspect="1" noChangeArrowheads="1"/>
            </p:cNvSpPr>
            <p:nvPr/>
          </p:nvSpPr>
          <p:spPr bwMode="auto">
            <a:xfrm>
              <a:off x="972" y="3223"/>
              <a:ext cx="234"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chemeClr val="bg2"/>
                  </a:solidFill>
                  <a:latin typeface="宋体" pitchFamily="2" charset="-122"/>
                  <a:ea typeface="宋体" pitchFamily="2" charset="-122"/>
                </a:rPr>
                <a:t>F</a:t>
              </a:r>
            </a:p>
          </p:txBody>
        </p:sp>
        <p:sp>
          <p:nvSpPr>
            <p:cNvPr id="77872" name="Text Box 48"/>
            <p:cNvSpPr txBox="1">
              <a:spLocks noChangeAspect="1" noChangeArrowheads="1"/>
            </p:cNvSpPr>
            <p:nvPr/>
          </p:nvSpPr>
          <p:spPr bwMode="auto">
            <a:xfrm>
              <a:off x="260" y="1821"/>
              <a:ext cx="236"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chemeClr val="bg2"/>
                  </a:solidFill>
                  <a:latin typeface="宋体" pitchFamily="2" charset="-122"/>
                  <a:ea typeface="宋体" pitchFamily="2" charset="-122"/>
                </a:rPr>
                <a:t>F</a:t>
              </a:r>
            </a:p>
          </p:txBody>
        </p:sp>
        <p:sp>
          <p:nvSpPr>
            <p:cNvPr id="77873" name="Text Box 49"/>
            <p:cNvSpPr txBox="1">
              <a:spLocks noChangeAspect="1" noChangeArrowheads="1"/>
            </p:cNvSpPr>
            <p:nvPr/>
          </p:nvSpPr>
          <p:spPr bwMode="auto">
            <a:xfrm>
              <a:off x="1797" y="1414"/>
              <a:ext cx="233"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chemeClr val="bg2"/>
                  </a:solidFill>
                  <a:latin typeface="宋体" pitchFamily="2" charset="-122"/>
                  <a:ea typeface="宋体" pitchFamily="2" charset="-122"/>
                </a:rPr>
                <a:t>T</a:t>
              </a:r>
            </a:p>
          </p:txBody>
        </p:sp>
        <p:sp>
          <p:nvSpPr>
            <p:cNvPr id="77874" name="Text Box 50"/>
            <p:cNvSpPr txBox="1">
              <a:spLocks noChangeAspect="1" noChangeArrowheads="1"/>
            </p:cNvSpPr>
            <p:nvPr/>
          </p:nvSpPr>
          <p:spPr bwMode="auto">
            <a:xfrm>
              <a:off x="1755" y="2168"/>
              <a:ext cx="234"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chemeClr val="bg2"/>
                  </a:solidFill>
                  <a:latin typeface="宋体" pitchFamily="2" charset="-122"/>
                  <a:ea typeface="宋体" pitchFamily="2" charset="-122"/>
                </a:rPr>
                <a:t>T</a:t>
              </a:r>
            </a:p>
          </p:txBody>
        </p:sp>
        <p:sp>
          <p:nvSpPr>
            <p:cNvPr id="77875" name="Text Box 51"/>
            <p:cNvSpPr txBox="1">
              <a:spLocks noChangeAspect="1" noChangeArrowheads="1"/>
            </p:cNvSpPr>
            <p:nvPr/>
          </p:nvSpPr>
          <p:spPr bwMode="auto">
            <a:xfrm>
              <a:off x="2246" y="3223"/>
              <a:ext cx="236" cy="1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chemeClr val="bg2"/>
                  </a:solidFill>
                  <a:latin typeface="宋体" pitchFamily="2" charset="-122"/>
                  <a:ea typeface="宋体" pitchFamily="2" charset="-122"/>
                </a:rPr>
                <a:t>T</a:t>
              </a:r>
            </a:p>
          </p:txBody>
        </p:sp>
        <p:sp>
          <p:nvSpPr>
            <p:cNvPr id="77876" name="Text Box 52"/>
            <p:cNvSpPr txBox="1">
              <a:spLocks noChangeAspect="1" noChangeArrowheads="1"/>
            </p:cNvSpPr>
            <p:nvPr/>
          </p:nvSpPr>
          <p:spPr bwMode="auto">
            <a:xfrm>
              <a:off x="521" y="357"/>
              <a:ext cx="272" cy="1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1</a:t>
              </a:r>
            </a:p>
          </p:txBody>
        </p:sp>
        <p:sp>
          <p:nvSpPr>
            <p:cNvPr id="77877" name="Text Box 53"/>
            <p:cNvSpPr txBox="1">
              <a:spLocks noChangeAspect="1" noChangeArrowheads="1"/>
            </p:cNvSpPr>
            <p:nvPr/>
          </p:nvSpPr>
          <p:spPr bwMode="auto">
            <a:xfrm>
              <a:off x="441" y="1052"/>
              <a:ext cx="493" cy="1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2</a:t>
              </a:r>
              <a:r>
                <a:rPr lang="zh-CN" altLang="en-US" sz="1600">
                  <a:solidFill>
                    <a:srgbClr val="FF0000"/>
                  </a:solidFill>
                  <a:latin typeface="宋体" pitchFamily="2" charset="-122"/>
                  <a:ea typeface="宋体" pitchFamily="2" charset="-122"/>
                </a:rPr>
                <a:t>和</a:t>
              </a:r>
              <a:r>
                <a:rPr lang="en-US" altLang="zh-CN" sz="1600">
                  <a:solidFill>
                    <a:srgbClr val="FF0000"/>
                  </a:solidFill>
                  <a:latin typeface="宋体" pitchFamily="2" charset="-122"/>
                  <a:ea typeface="宋体" pitchFamily="2" charset="-122"/>
                </a:rPr>
                <a:t>3</a:t>
              </a:r>
            </a:p>
          </p:txBody>
        </p:sp>
        <p:sp>
          <p:nvSpPr>
            <p:cNvPr id="77878" name="Text Box 54"/>
            <p:cNvSpPr txBox="1">
              <a:spLocks noChangeAspect="1" noChangeArrowheads="1"/>
            </p:cNvSpPr>
            <p:nvPr/>
          </p:nvSpPr>
          <p:spPr bwMode="auto">
            <a:xfrm>
              <a:off x="713" y="1545"/>
              <a:ext cx="235"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4</a:t>
              </a:r>
            </a:p>
          </p:txBody>
        </p:sp>
        <p:sp>
          <p:nvSpPr>
            <p:cNvPr id="77879" name="Text Box 55"/>
            <p:cNvSpPr txBox="1">
              <a:spLocks noChangeArrowheads="1"/>
            </p:cNvSpPr>
            <p:nvPr/>
          </p:nvSpPr>
          <p:spPr bwMode="auto">
            <a:xfrm>
              <a:off x="435" y="1776"/>
              <a:ext cx="323" cy="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5</a:t>
              </a:r>
              <a:r>
                <a:rPr lang="zh-CN" altLang="en-US" sz="1600">
                  <a:solidFill>
                    <a:srgbClr val="FF0000"/>
                  </a:solidFill>
                  <a:latin typeface="宋体" pitchFamily="2" charset="-122"/>
                  <a:ea typeface="宋体" pitchFamily="2" charset="-122"/>
                </a:rPr>
                <a:t>和</a:t>
              </a:r>
              <a:r>
                <a:rPr lang="en-US" altLang="zh-CN" sz="1600">
                  <a:solidFill>
                    <a:srgbClr val="FF0000"/>
                  </a:solidFill>
                  <a:latin typeface="宋体" pitchFamily="2" charset="-122"/>
                  <a:ea typeface="宋体" pitchFamily="2" charset="-122"/>
                </a:rPr>
                <a:t>6</a:t>
              </a:r>
            </a:p>
          </p:txBody>
        </p:sp>
        <p:sp>
          <p:nvSpPr>
            <p:cNvPr id="77880" name="Text Box 56"/>
            <p:cNvSpPr txBox="1">
              <a:spLocks noChangeAspect="1" noChangeArrowheads="1"/>
            </p:cNvSpPr>
            <p:nvPr/>
          </p:nvSpPr>
          <p:spPr bwMode="auto">
            <a:xfrm>
              <a:off x="386" y="2314"/>
              <a:ext cx="236"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7</a:t>
              </a:r>
            </a:p>
          </p:txBody>
        </p:sp>
        <p:sp>
          <p:nvSpPr>
            <p:cNvPr id="77881" name="Text Box 57"/>
            <p:cNvSpPr txBox="1">
              <a:spLocks noChangeAspect="1" noChangeArrowheads="1"/>
            </p:cNvSpPr>
            <p:nvPr/>
          </p:nvSpPr>
          <p:spPr bwMode="auto">
            <a:xfrm>
              <a:off x="804" y="2769"/>
              <a:ext cx="237"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8</a:t>
              </a:r>
            </a:p>
          </p:txBody>
        </p:sp>
        <p:sp>
          <p:nvSpPr>
            <p:cNvPr id="77882" name="Text Box 58"/>
            <p:cNvSpPr txBox="1">
              <a:spLocks noChangeAspect="1" noChangeArrowheads="1"/>
            </p:cNvSpPr>
            <p:nvPr/>
          </p:nvSpPr>
          <p:spPr bwMode="auto">
            <a:xfrm>
              <a:off x="1756" y="3132"/>
              <a:ext cx="236"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9</a:t>
              </a:r>
            </a:p>
          </p:txBody>
        </p:sp>
        <p:sp>
          <p:nvSpPr>
            <p:cNvPr id="77883" name="Text Box 59"/>
            <p:cNvSpPr txBox="1">
              <a:spLocks noChangeAspect="1" noChangeArrowheads="1"/>
            </p:cNvSpPr>
            <p:nvPr/>
          </p:nvSpPr>
          <p:spPr bwMode="auto">
            <a:xfrm>
              <a:off x="2548" y="3359"/>
              <a:ext cx="236"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10</a:t>
              </a:r>
            </a:p>
          </p:txBody>
        </p:sp>
        <p:sp>
          <p:nvSpPr>
            <p:cNvPr id="77884" name="Text Box 60"/>
            <p:cNvSpPr txBox="1">
              <a:spLocks noChangeAspect="1" noChangeArrowheads="1"/>
            </p:cNvSpPr>
            <p:nvPr/>
          </p:nvSpPr>
          <p:spPr bwMode="auto">
            <a:xfrm>
              <a:off x="545" y="3359"/>
              <a:ext cx="236" cy="1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11</a:t>
              </a:r>
            </a:p>
          </p:txBody>
        </p:sp>
        <p:sp>
          <p:nvSpPr>
            <p:cNvPr id="77885" name="Text Box 61"/>
            <p:cNvSpPr txBox="1">
              <a:spLocks noChangeAspect="1" noChangeArrowheads="1"/>
            </p:cNvSpPr>
            <p:nvPr/>
          </p:nvSpPr>
          <p:spPr bwMode="auto">
            <a:xfrm>
              <a:off x="661" y="3991"/>
              <a:ext cx="234" cy="1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12</a:t>
              </a:r>
            </a:p>
          </p:txBody>
        </p:sp>
        <p:sp>
          <p:nvSpPr>
            <p:cNvPr id="77886" name="Text Box 62"/>
            <p:cNvSpPr txBox="1">
              <a:spLocks noChangeAspect="1" noChangeArrowheads="1"/>
            </p:cNvSpPr>
            <p:nvPr/>
          </p:nvSpPr>
          <p:spPr bwMode="auto">
            <a:xfrm>
              <a:off x="713" y="748"/>
              <a:ext cx="1950" cy="26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r>
                <a:rPr lang="en-US" altLang="zh-CN" sz="1600">
                  <a:solidFill>
                    <a:srgbClr val="0000CC"/>
                  </a:solidFill>
                  <a:latin typeface="宋体" pitchFamily="2" charset="-122"/>
                  <a:ea typeface="宋体" pitchFamily="2" charset="-122"/>
                </a:rPr>
                <a:t> </a:t>
              </a:r>
              <a:r>
                <a:rPr lang="zh-CN" altLang="en-US" sz="1600">
                  <a:solidFill>
                    <a:srgbClr val="0000CC"/>
                  </a:solidFill>
                  <a:latin typeface="宋体" pitchFamily="2" charset="-122"/>
                  <a:ea typeface="宋体" pitchFamily="2" charset="-122"/>
                </a:rPr>
                <a:t>输入一个成绩 </a:t>
              </a:r>
              <a:r>
                <a:rPr lang="en-US" altLang="zh-CN" sz="1600">
                  <a:solidFill>
                    <a:srgbClr val="0000CC"/>
                  </a:solidFill>
                  <a:latin typeface="宋体" pitchFamily="2" charset="-122"/>
                  <a:ea typeface="宋体" pitchFamily="2" charset="-122"/>
                </a:rPr>
                <a:t>score[i]</a:t>
              </a:r>
            </a:p>
          </p:txBody>
        </p:sp>
        <p:sp>
          <p:nvSpPr>
            <p:cNvPr id="77887" name="Line 63"/>
            <p:cNvSpPr>
              <a:spLocks noChangeShapeType="1"/>
            </p:cNvSpPr>
            <p:nvPr/>
          </p:nvSpPr>
          <p:spPr bwMode="auto">
            <a:xfrm>
              <a:off x="1666" y="600"/>
              <a:ext cx="0" cy="141"/>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gr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2"/>
          <p:cNvSpPr>
            <a:spLocks noGrp="1" noChangeArrowheads="1"/>
          </p:cNvSpPr>
          <p:nvPr>
            <p:ph type="title"/>
          </p:nvPr>
        </p:nvSpPr>
        <p:spPr>
          <a:xfrm>
            <a:off x="457200" y="609600"/>
            <a:ext cx="8229600" cy="609600"/>
          </a:xfrm>
        </p:spPr>
        <p:txBody>
          <a:bodyPr/>
          <a:lstStyle/>
          <a:p>
            <a:pPr>
              <a:defRPr/>
            </a:pPr>
            <a:r>
              <a:rPr lang="zh-CN" altLang="en-US" dirty="0" smtClean="0"/>
              <a:t>白盒测试的对象</a:t>
            </a:r>
          </a:p>
        </p:txBody>
      </p:sp>
      <p:sp>
        <p:nvSpPr>
          <p:cNvPr id="402435" name="Rectangle 3"/>
          <p:cNvSpPr>
            <a:spLocks noGrp="1" noChangeArrowheads="1"/>
          </p:cNvSpPr>
          <p:nvPr>
            <p:ph type="body" idx="1"/>
          </p:nvPr>
        </p:nvSpPr>
        <p:spPr bwMode="auto">
          <a:xfrm>
            <a:off x="685800" y="1371600"/>
            <a:ext cx="8153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5000"/>
              </a:lnSpc>
            </a:pPr>
            <a:r>
              <a:rPr lang="zh-CN" altLang="en-US" dirty="0">
                <a:ea typeface="黑体" pitchFamily="49" charset="-122"/>
              </a:rPr>
              <a:t>关注的对象</a:t>
            </a:r>
            <a:endParaRPr lang="en-US" altLang="zh-CN" dirty="0">
              <a:ea typeface="黑体" pitchFamily="49" charset="-122"/>
            </a:endParaRPr>
          </a:p>
          <a:p>
            <a:pPr lvl="1">
              <a:lnSpc>
                <a:spcPct val="95000"/>
              </a:lnSpc>
            </a:pPr>
            <a:r>
              <a:rPr lang="zh-CN" altLang="en-US" dirty="0">
                <a:solidFill>
                  <a:srgbClr val="FF0000"/>
                </a:solidFill>
                <a:ea typeface="黑体" pitchFamily="49" charset="-122"/>
              </a:rPr>
              <a:t>程序结构</a:t>
            </a:r>
          </a:p>
          <a:p>
            <a:pPr lvl="1">
              <a:lnSpc>
                <a:spcPct val="95000"/>
              </a:lnSpc>
            </a:pPr>
            <a:r>
              <a:rPr lang="zh-CN" altLang="en-US" dirty="0" smtClean="0">
                <a:solidFill>
                  <a:srgbClr val="FF0000"/>
                </a:solidFill>
                <a:ea typeface="黑体" pitchFamily="49" charset="-122"/>
              </a:rPr>
              <a:t>源代码</a:t>
            </a:r>
            <a:endParaRPr lang="zh-CN" altLang="en-US" dirty="0">
              <a:solidFill>
                <a:srgbClr val="FF0000"/>
              </a:solidFill>
              <a:ea typeface="黑体" pitchFamily="49" charset="-122"/>
            </a:endParaRPr>
          </a:p>
          <a:p>
            <a:r>
              <a:rPr lang="zh-CN" altLang="en-US" dirty="0" smtClean="0">
                <a:solidFill>
                  <a:srgbClr val="FF0000"/>
                </a:solidFill>
              </a:rPr>
              <a:t>白盒测试的目的</a:t>
            </a:r>
          </a:p>
          <a:p>
            <a:pPr lvl="1">
              <a:buFont typeface="Wingdings" pitchFamily="2" charset="2"/>
              <a:buNone/>
            </a:pPr>
            <a:r>
              <a:rPr lang="zh-CN" altLang="en-US" dirty="0" smtClean="0"/>
              <a:t>	检测软件程序</a:t>
            </a:r>
            <a:r>
              <a:rPr lang="zh-CN" altLang="en-US" dirty="0" smtClean="0">
                <a:solidFill>
                  <a:srgbClr val="FF0000"/>
                </a:solidFill>
              </a:rPr>
              <a:t>内部结构</a:t>
            </a:r>
            <a:r>
              <a:rPr lang="zh-CN" altLang="en-US" dirty="0" smtClean="0"/>
              <a:t>，程序书写是否规范、是否按照项目需求规格说明正常运行。</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2435">
                                            <p:txEl>
                                              <p:pRg st="0" end="0"/>
                                            </p:txEl>
                                          </p:spTgt>
                                        </p:tgtEl>
                                        <p:attrNameLst>
                                          <p:attrName>style.visibility</p:attrName>
                                        </p:attrNameLst>
                                      </p:cBhvr>
                                      <p:to>
                                        <p:strVal val="visible"/>
                                      </p:to>
                                    </p:set>
                                    <p:animEffect transition="in" filter="blinds(horizontal)">
                                      <p:cBhvr>
                                        <p:cTn id="7" dur="500"/>
                                        <p:tgtEl>
                                          <p:spTgt spid="40243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2435">
                                            <p:txEl>
                                              <p:pRg st="2" end="2"/>
                                            </p:txEl>
                                          </p:spTgt>
                                        </p:tgtEl>
                                        <p:attrNameLst>
                                          <p:attrName>style.visibility</p:attrName>
                                        </p:attrNameLst>
                                      </p:cBhvr>
                                      <p:to>
                                        <p:strVal val="visible"/>
                                      </p:to>
                                    </p:set>
                                    <p:animEffect transition="in" filter="blinds(horizontal)">
                                      <p:cBhvr>
                                        <p:cTn id="10" dur="500"/>
                                        <p:tgtEl>
                                          <p:spTgt spid="40243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2435">
                                            <p:txEl>
                                              <p:pRg st="1" end="1"/>
                                            </p:txEl>
                                          </p:spTgt>
                                        </p:tgtEl>
                                        <p:attrNameLst>
                                          <p:attrName>style.visibility</p:attrName>
                                        </p:attrNameLst>
                                      </p:cBhvr>
                                      <p:to>
                                        <p:strVal val="visible"/>
                                      </p:to>
                                    </p:set>
                                    <p:animEffect transition="in" filter="blinds(horizontal)">
                                      <p:cBhvr>
                                        <p:cTn id="13" dur="500"/>
                                        <p:tgtEl>
                                          <p:spTgt spid="40243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2435">
                                            <p:txEl>
                                              <p:pRg st="3" end="3"/>
                                            </p:txEl>
                                          </p:spTgt>
                                        </p:tgtEl>
                                        <p:attrNameLst>
                                          <p:attrName>style.visibility</p:attrName>
                                        </p:attrNameLst>
                                      </p:cBhvr>
                                      <p:to>
                                        <p:strVal val="visible"/>
                                      </p:to>
                                    </p:set>
                                    <p:animEffect transition="in" filter="blinds(horizontal)">
                                      <p:cBhvr>
                                        <p:cTn id="18" dur="500"/>
                                        <p:tgtEl>
                                          <p:spTgt spid="402435">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02435">
                                            <p:txEl>
                                              <p:pRg st="4" end="4"/>
                                            </p:txEl>
                                          </p:spTgt>
                                        </p:tgtEl>
                                        <p:attrNameLst>
                                          <p:attrName>style.visibility</p:attrName>
                                        </p:attrNameLst>
                                      </p:cBhvr>
                                      <p:to>
                                        <p:strVal val="visible"/>
                                      </p:to>
                                    </p:set>
                                    <p:animEffect transition="in" filter="blinds(horizontal)">
                                      <p:cBhvr>
                                        <p:cTn id="21" dur="500"/>
                                        <p:tgtEl>
                                          <p:spTgt spid="402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AutoShape 2"/>
          <p:cNvSpPr>
            <a:spLocks noGrp="1" noChangeArrowheads="1"/>
          </p:cNvSpPr>
          <p:nvPr>
            <p:ph type="title"/>
          </p:nvPr>
        </p:nvSpPr>
        <p:spPr>
          <a:xfrm>
            <a:off x="5487988" y="71438"/>
            <a:ext cx="3476625" cy="765175"/>
          </a:xfrm>
        </p:spPr>
        <p:txBody>
          <a:bodyPr/>
          <a:lstStyle/>
          <a:p>
            <a:pPr>
              <a:defRPr/>
            </a:pPr>
            <a:r>
              <a:rPr lang="zh-CN" altLang="en-US" smtClean="0"/>
              <a:t>导出控制流图</a:t>
            </a:r>
          </a:p>
        </p:txBody>
      </p:sp>
      <p:grpSp>
        <p:nvGrpSpPr>
          <p:cNvPr id="78851" name="Group 3"/>
          <p:cNvGrpSpPr>
            <a:grpSpLocks/>
          </p:cNvGrpSpPr>
          <p:nvPr/>
        </p:nvGrpSpPr>
        <p:grpSpPr bwMode="auto">
          <a:xfrm>
            <a:off x="5041900" y="1268413"/>
            <a:ext cx="4067175" cy="5040312"/>
            <a:chOff x="3470" y="890"/>
            <a:chExt cx="2290" cy="2930"/>
          </a:xfrm>
        </p:grpSpPr>
        <p:sp>
          <p:nvSpPr>
            <p:cNvPr id="78913" name="Oval 4"/>
            <p:cNvSpPr>
              <a:spLocks noChangeAspect="1" noChangeArrowheads="1"/>
            </p:cNvSpPr>
            <p:nvPr/>
          </p:nvSpPr>
          <p:spPr bwMode="auto">
            <a:xfrm>
              <a:off x="4734" y="890"/>
              <a:ext cx="203" cy="194"/>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8914" name="Text Box 5"/>
            <p:cNvSpPr txBox="1">
              <a:spLocks noChangeAspect="1" noChangeArrowheads="1"/>
            </p:cNvSpPr>
            <p:nvPr/>
          </p:nvSpPr>
          <p:spPr bwMode="auto">
            <a:xfrm>
              <a:off x="4820" y="919"/>
              <a:ext cx="16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1</a:t>
              </a:r>
            </a:p>
          </p:txBody>
        </p:sp>
        <p:sp>
          <p:nvSpPr>
            <p:cNvPr id="78915" name="Oval 6"/>
            <p:cNvSpPr>
              <a:spLocks noChangeAspect="1" noChangeArrowheads="1"/>
            </p:cNvSpPr>
            <p:nvPr/>
          </p:nvSpPr>
          <p:spPr bwMode="auto">
            <a:xfrm>
              <a:off x="4740" y="1275"/>
              <a:ext cx="205" cy="196"/>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8916" name="Text Box 7"/>
            <p:cNvSpPr txBox="1">
              <a:spLocks noChangeAspect="1" noChangeArrowheads="1"/>
            </p:cNvSpPr>
            <p:nvPr/>
          </p:nvSpPr>
          <p:spPr bwMode="auto">
            <a:xfrm>
              <a:off x="4820" y="1282"/>
              <a:ext cx="16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2</a:t>
              </a:r>
            </a:p>
          </p:txBody>
        </p:sp>
        <p:sp>
          <p:nvSpPr>
            <p:cNvPr id="78917" name="Oval 8"/>
            <p:cNvSpPr>
              <a:spLocks noChangeAspect="1" noChangeArrowheads="1"/>
            </p:cNvSpPr>
            <p:nvPr/>
          </p:nvSpPr>
          <p:spPr bwMode="auto">
            <a:xfrm>
              <a:off x="4740" y="1651"/>
              <a:ext cx="205"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8918" name="Text Box 9"/>
            <p:cNvSpPr txBox="1">
              <a:spLocks noChangeAspect="1" noChangeArrowheads="1"/>
            </p:cNvSpPr>
            <p:nvPr/>
          </p:nvSpPr>
          <p:spPr bwMode="auto">
            <a:xfrm>
              <a:off x="4820" y="1659"/>
              <a:ext cx="16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3</a:t>
              </a:r>
            </a:p>
          </p:txBody>
        </p:sp>
        <p:sp>
          <p:nvSpPr>
            <p:cNvPr id="78919" name="Oval 10"/>
            <p:cNvSpPr>
              <a:spLocks noChangeAspect="1" noChangeArrowheads="1"/>
            </p:cNvSpPr>
            <p:nvPr/>
          </p:nvSpPr>
          <p:spPr bwMode="auto">
            <a:xfrm>
              <a:off x="4740" y="2037"/>
              <a:ext cx="205" cy="194"/>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8920" name="Text Box 11"/>
            <p:cNvSpPr txBox="1">
              <a:spLocks noChangeAspect="1" noChangeArrowheads="1"/>
            </p:cNvSpPr>
            <p:nvPr/>
          </p:nvSpPr>
          <p:spPr bwMode="auto">
            <a:xfrm>
              <a:off x="4820" y="2031"/>
              <a:ext cx="16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4</a:t>
              </a:r>
            </a:p>
          </p:txBody>
        </p:sp>
        <p:sp>
          <p:nvSpPr>
            <p:cNvPr id="78921" name="Oval 12"/>
            <p:cNvSpPr>
              <a:spLocks noChangeAspect="1" noChangeArrowheads="1"/>
            </p:cNvSpPr>
            <p:nvPr/>
          </p:nvSpPr>
          <p:spPr bwMode="auto">
            <a:xfrm>
              <a:off x="4740" y="2410"/>
              <a:ext cx="205" cy="194"/>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8922" name="Text Box 13"/>
            <p:cNvSpPr txBox="1">
              <a:spLocks noChangeAspect="1" noChangeArrowheads="1"/>
            </p:cNvSpPr>
            <p:nvPr/>
          </p:nvSpPr>
          <p:spPr bwMode="auto">
            <a:xfrm>
              <a:off x="4820" y="2423"/>
              <a:ext cx="16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5</a:t>
              </a:r>
            </a:p>
          </p:txBody>
        </p:sp>
        <p:sp>
          <p:nvSpPr>
            <p:cNvPr id="78923" name="Oval 14"/>
            <p:cNvSpPr>
              <a:spLocks noChangeAspect="1" noChangeArrowheads="1"/>
            </p:cNvSpPr>
            <p:nvPr/>
          </p:nvSpPr>
          <p:spPr bwMode="auto">
            <a:xfrm>
              <a:off x="5089" y="2736"/>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8924" name="Text Box 15"/>
            <p:cNvSpPr txBox="1">
              <a:spLocks noChangeAspect="1" noChangeArrowheads="1"/>
            </p:cNvSpPr>
            <p:nvPr/>
          </p:nvSpPr>
          <p:spPr bwMode="auto">
            <a:xfrm>
              <a:off x="5168" y="2744"/>
              <a:ext cx="16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6</a:t>
              </a:r>
            </a:p>
          </p:txBody>
        </p:sp>
        <p:sp>
          <p:nvSpPr>
            <p:cNvPr id="78925" name="Oval 16"/>
            <p:cNvSpPr>
              <a:spLocks noChangeAspect="1" noChangeArrowheads="1"/>
            </p:cNvSpPr>
            <p:nvPr/>
          </p:nvSpPr>
          <p:spPr bwMode="auto">
            <a:xfrm>
              <a:off x="5437" y="3077"/>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8926" name="Text Box 17"/>
            <p:cNvSpPr txBox="1">
              <a:spLocks noChangeAspect="1" noChangeArrowheads="1"/>
            </p:cNvSpPr>
            <p:nvPr/>
          </p:nvSpPr>
          <p:spPr bwMode="auto">
            <a:xfrm>
              <a:off x="5508" y="3088"/>
              <a:ext cx="16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7</a:t>
              </a:r>
            </a:p>
          </p:txBody>
        </p:sp>
        <p:sp>
          <p:nvSpPr>
            <p:cNvPr id="78927" name="Oval 18"/>
            <p:cNvSpPr>
              <a:spLocks noChangeAspect="1" noChangeArrowheads="1"/>
            </p:cNvSpPr>
            <p:nvPr/>
          </p:nvSpPr>
          <p:spPr bwMode="auto">
            <a:xfrm>
              <a:off x="4740" y="3335"/>
              <a:ext cx="205" cy="195"/>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8928" name="Text Box 19"/>
            <p:cNvSpPr txBox="1">
              <a:spLocks noChangeAspect="1" noChangeArrowheads="1"/>
            </p:cNvSpPr>
            <p:nvPr/>
          </p:nvSpPr>
          <p:spPr bwMode="auto">
            <a:xfrm>
              <a:off x="4820" y="3350"/>
              <a:ext cx="16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8</a:t>
              </a:r>
            </a:p>
          </p:txBody>
        </p:sp>
        <p:sp>
          <p:nvSpPr>
            <p:cNvPr id="78929" name="Oval 20"/>
            <p:cNvSpPr>
              <a:spLocks noChangeAspect="1" noChangeArrowheads="1"/>
            </p:cNvSpPr>
            <p:nvPr/>
          </p:nvSpPr>
          <p:spPr bwMode="auto">
            <a:xfrm>
              <a:off x="3793" y="1642"/>
              <a:ext cx="203" cy="195"/>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8930" name="Text Box 21"/>
            <p:cNvSpPr txBox="1">
              <a:spLocks noChangeAspect="1" noChangeArrowheads="1"/>
            </p:cNvSpPr>
            <p:nvPr/>
          </p:nvSpPr>
          <p:spPr bwMode="auto">
            <a:xfrm>
              <a:off x="3872" y="1641"/>
              <a:ext cx="16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9</a:t>
              </a:r>
            </a:p>
          </p:txBody>
        </p:sp>
        <p:sp>
          <p:nvSpPr>
            <p:cNvPr id="78931" name="Oval 22"/>
            <p:cNvSpPr>
              <a:spLocks noChangeAspect="1" noChangeArrowheads="1"/>
            </p:cNvSpPr>
            <p:nvPr/>
          </p:nvSpPr>
          <p:spPr bwMode="auto">
            <a:xfrm>
              <a:off x="3470" y="2111"/>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8932" name="Text Box 23"/>
            <p:cNvSpPr txBox="1">
              <a:spLocks noChangeAspect="1" noChangeArrowheads="1"/>
            </p:cNvSpPr>
            <p:nvPr/>
          </p:nvSpPr>
          <p:spPr bwMode="auto">
            <a:xfrm>
              <a:off x="3500" y="2106"/>
              <a:ext cx="51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11</a:t>
              </a:r>
            </a:p>
          </p:txBody>
        </p:sp>
        <p:sp>
          <p:nvSpPr>
            <p:cNvPr id="78933" name="Oval 24"/>
            <p:cNvSpPr>
              <a:spLocks noChangeAspect="1" noChangeArrowheads="1"/>
            </p:cNvSpPr>
            <p:nvPr/>
          </p:nvSpPr>
          <p:spPr bwMode="auto">
            <a:xfrm>
              <a:off x="4164" y="2132"/>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8934" name="Text Box 25"/>
            <p:cNvSpPr txBox="1">
              <a:spLocks noChangeAspect="1" noChangeArrowheads="1"/>
            </p:cNvSpPr>
            <p:nvPr/>
          </p:nvSpPr>
          <p:spPr bwMode="auto">
            <a:xfrm>
              <a:off x="4204" y="2138"/>
              <a:ext cx="26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10</a:t>
              </a:r>
            </a:p>
          </p:txBody>
        </p:sp>
        <p:sp>
          <p:nvSpPr>
            <p:cNvPr id="78935" name="Oval 26"/>
            <p:cNvSpPr>
              <a:spLocks noChangeAspect="1" noChangeArrowheads="1"/>
            </p:cNvSpPr>
            <p:nvPr/>
          </p:nvSpPr>
          <p:spPr bwMode="auto">
            <a:xfrm>
              <a:off x="3833" y="2543"/>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8936" name="Text Box 27"/>
            <p:cNvSpPr txBox="1">
              <a:spLocks noChangeAspect="1" noChangeArrowheads="1"/>
            </p:cNvSpPr>
            <p:nvPr/>
          </p:nvSpPr>
          <p:spPr bwMode="auto">
            <a:xfrm>
              <a:off x="3874" y="2550"/>
              <a:ext cx="16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12</a:t>
              </a:r>
            </a:p>
          </p:txBody>
        </p:sp>
        <p:sp>
          <p:nvSpPr>
            <p:cNvPr id="78937" name="Line 28"/>
            <p:cNvSpPr>
              <a:spLocks noChangeAspect="1" noChangeShapeType="1"/>
            </p:cNvSpPr>
            <p:nvPr/>
          </p:nvSpPr>
          <p:spPr bwMode="auto">
            <a:xfrm>
              <a:off x="4836" y="1087"/>
              <a:ext cx="0" cy="195"/>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38" name="Line 29"/>
            <p:cNvSpPr>
              <a:spLocks noChangeAspect="1" noChangeShapeType="1"/>
            </p:cNvSpPr>
            <p:nvPr/>
          </p:nvSpPr>
          <p:spPr bwMode="auto">
            <a:xfrm>
              <a:off x="4843" y="1466"/>
              <a:ext cx="0" cy="193"/>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39" name="Line 30"/>
            <p:cNvSpPr>
              <a:spLocks noChangeAspect="1" noChangeShapeType="1"/>
            </p:cNvSpPr>
            <p:nvPr/>
          </p:nvSpPr>
          <p:spPr bwMode="auto">
            <a:xfrm>
              <a:off x="4843" y="1847"/>
              <a:ext cx="0" cy="196"/>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40" name="Line 31"/>
            <p:cNvSpPr>
              <a:spLocks noChangeAspect="1" noChangeShapeType="1"/>
            </p:cNvSpPr>
            <p:nvPr/>
          </p:nvSpPr>
          <p:spPr bwMode="auto">
            <a:xfrm>
              <a:off x="4843" y="2231"/>
              <a:ext cx="0" cy="193"/>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41" name="Line 32"/>
            <p:cNvSpPr>
              <a:spLocks noChangeAspect="1" noChangeShapeType="1"/>
            </p:cNvSpPr>
            <p:nvPr/>
          </p:nvSpPr>
          <p:spPr bwMode="auto">
            <a:xfrm>
              <a:off x="4922" y="2566"/>
              <a:ext cx="206" cy="194"/>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42" name="Line 33"/>
            <p:cNvSpPr>
              <a:spLocks noChangeAspect="1" noChangeShapeType="1"/>
            </p:cNvSpPr>
            <p:nvPr/>
          </p:nvSpPr>
          <p:spPr bwMode="auto">
            <a:xfrm>
              <a:off x="5254" y="2918"/>
              <a:ext cx="223" cy="185"/>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43" name="Line 34"/>
            <p:cNvSpPr>
              <a:spLocks noChangeAspect="1" noChangeShapeType="1"/>
            </p:cNvSpPr>
            <p:nvPr/>
          </p:nvSpPr>
          <p:spPr bwMode="auto">
            <a:xfrm>
              <a:off x="4836" y="2608"/>
              <a:ext cx="0" cy="737"/>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44" name="Line 35"/>
            <p:cNvSpPr>
              <a:spLocks noChangeAspect="1" noChangeShapeType="1"/>
            </p:cNvSpPr>
            <p:nvPr/>
          </p:nvSpPr>
          <p:spPr bwMode="auto">
            <a:xfrm flipH="1">
              <a:off x="4915" y="2918"/>
              <a:ext cx="221" cy="438"/>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45" name="Line 36"/>
            <p:cNvSpPr>
              <a:spLocks noChangeAspect="1" noChangeShapeType="1"/>
            </p:cNvSpPr>
            <p:nvPr/>
          </p:nvSpPr>
          <p:spPr bwMode="auto">
            <a:xfrm flipH="1">
              <a:off x="4931" y="3221"/>
              <a:ext cx="497" cy="193"/>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46" name="AutoShape 37"/>
            <p:cNvSpPr>
              <a:spLocks noChangeAspect="1"/>
            </p:cNvSpPr>
            <p:nvPr/>
          </p:nvSpPr>
          <p:spPr bwMode="auto">
            <a:xfrm>
              <a:off x="4875" y="1383"/>
              <a:ext cx="885" cy="2437"/>
            </a:xfrm>
            <a:custGeom>
              <a:avLst/>
              <a:gdLst>
                <a:gd name="T0" fmla="*/ 0 w 1655"/>
                <a:gd name="T1" fmla="*/ 71 h 3557"/>
                <a:gd name="T2" fmla="*/ 1 w 1655"/>
                <a:gd name="T3" fmla="*/ 76 h 3557"/>
                <a:gd name="T4" fmla="*/ 1 w 1655"/>
                <a:gd name="T5" fmla="*/ 82 h 3557"/>
                <a:gd name="T6" fmla="*/ 2 w 1655"/>
                <a:gd name="T7" fmla="*/ 79 h 3557"/>
                <a:gd name="T8" fmla="*/ 2 w 1655"/>
                <a:gd name="T9" fmla="*/ 78 h 3557"/>
                <a:gd name="T10" fmla="*/ 3 w 1655"/>
                <a:gd name="T11" fmla="*/ 73 h 3557"/>
                <a:gd name="T12" fmla="*/ 3 w 1655"/>
                <a:gd name="T13" fmla="*/ 63 h 3557"/>
                <a:gd name="T14" fmla="*/ 3 w 1655"/>
                <a:gd name="T15" fmla="*/ 52 h 3557"/>
                <a:gd name="T16" fmla="*/ 2 w 1655"/>
                <a:gd name="T17" fmla="*/ 27 h 3557"/>
                <a:gd name="T18" fmla="*/ 2 w 1655"/>
                <a:gd name="T19" fmla="*/ 16 h 3557"/>
                <a:gd name="T20" fmla="*/ 1 w 1655"/>
                <a:gd name="T21" fmla="*/ 5 h 3557"/>
                <a:gd name="T22" fmla="*/ 1 w 1655"/>
                <a:gd name="T23" fmla="*/ 3 h 3557"/>
                <a:gd name="T24" fmla="*/ 1 w 1655"/>
                <a:gd name="T25" fmla="*/ 0 h 35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5" h="3557">
                  <a:moveTo>
                    <a:pt x="0" y="3132"/>
                  </a:moveTo>
                  <a:cubicBezTo>
                    <a:pt x="313" y="3344"/>
                    <a:pt x="627" y="3557"/>
                    <a:pt x="902" y="3492"/>
                  </a:cubicBezTo>
                  <a:cubicBezTo>
                    <a:pt x="1177" y="3427"/>
                    <a:pt x="1655" y="3204"/>
                    <a:pt x="1650" y="2742"/>
                  </a:cubicBezTo>
                  <a:cubicBezTo>
                    <a:pt x="1645" y="2280"/>
                    <a:pt x="1120" y="1177"/>
                    <a:pt x="869" y="720"/>
                  </a:cubicBezTo>
                  <a:cubicBezTo>
                    <a:pt x="618" y="263"/>
                    <a:pt x="380" y="131"/>
                    <a:pt x="143" y="0"/>
                  </a:cubicBezTo>
                </a:path>
              </a:pathLst>
            </a:custGeom>
            <a:noFill/>
            <a:ln w="25400">
              <a:solidFill>
                <a:schemeClr val="bg2"/>
              </a:solidFill>
              <a:round/>
              <a:headEnd/>
              <a:tailEnd type="triangle" w="sm" len="lg"/>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78947" name="Line 38"/>
            <p:cNvSpPr>
              <a:spLocks noChangeAspect="1" noChangeShapeType="1"/>
            </p:cNvSpPr>
            <p:nvPr/>
          </p:nvSpPr>
          <p:spPr bwMode="auto">
            <a:xfrm flipH="1">
              <a:off x="3974" y="1416"/>
              <a:ext cx="766" cy="267"/>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48" name="Line 39"/>
            <p:cNvSpPr>
              <a:spLocks noChangeAspect="1" noChangeShapeType="1"/>
            </p:cNvSpPr>
            <p:nvPr/>
          </p:nvSpPr>
          <p:spPr bwMode="auto">
            <a:xfrm flipH="1">
              <a:off x="4008" y="1741"/>
              <a:ext cx="732" cy="0"/>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49" name="Line 40"/>
            <p:cNvSpPr>
              <a:spLocks noChangeAspect="1" noChangeShapeType="1"/>
            </p:cNvSpPr>
            <p:nvPr/>
          </p:nvSpPr>
          <p:spPr bwMode="auto">
            <a:xfrm flipH="1">
              <a:off x="3619" y="1827"/>
              <a:ext cx="214" cy="308"/>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50" name="Line 41"/>
            <p:cNvSpPr>
              <a:spLocks noChangeAspect="1" noChangeShapeType="1"/>
            </p:cNvSpPr>
            <p:nvPr/>
          </p:nvSpPr>
          <p:spPr bwMode="auto">
            <a:xfrm>
              <a:off x="3960" y="1824"/>
              <a:ext cx="260" cy="320"/>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51" name="Line 42"/>
            <p:cNvSpPr>
              <a:spLocks noChangeAspect="1" noChangeShapeType="1"/>
            </p:cNvSpPr>
            <p:nvPr/>
          </p:nvSpPr>
          <p:spPr bwMode="auto">
            <a:xfrm flipH="1">
              <a:off x="3999" y="2329"/>
              <a:ext cx="212" cy="246"/>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52" name="Line 43"/>
            <p:cNvSpPr>
              <a:spLocks noChangeAspect="1" noChangeShapeType="1"/>
            </p:cNvSpPr>
            <p:nvPr/>
          </p:nvSpPr>
          <p:spPr bwMode="auto">
            <a:xfrm>
              <a:off x="3628" y="2296"/>
              <a:ext cx="221" cy="279"/>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953" name="Text Box 44"/>
            <p:cNvSpPr txBox="1">
              <a:spLocks noChangeAspect="1" noChangeArrowheads="1"/>
            </p:cNvSpPr>
            <p:nvPr/>
          </p:nvSpPr>
          <p:spPr bwMode="auto">
            <a:xfrm>
              <a:off x="4892" y="2745"/>
              <a:ext cx="26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1</a:t>
              </a:r>
              <a:endParaRPr lang="en-US" altLang="zh-CN" sz="2000">
                <a:solidFill>
                  <a:srgbClr val="FF0000"/>
                </a:solidFill>
                <a:latin typeface="宋体" pitchFamily="2" charset="-122"/>
                <a:ea typeface="宋体" pitchFamily="2" charset="-122"/>
              </a:endParaRPr>
            </a:p>
          </p:txBody>
        </p:sp>
        <p:sp>
          <p:nvSpPr>
            <p:cNvPr id="78954" name="Text Box 45"/>
            <p:cNvSpPr txBox="1">
              <a:spLocks noChangeAspect="1" noChangeArrowheads="1"/>
            </p:cNvSpPr>
            <p:nvPr/>
          </p:nvSpPr>
          <p:spPr bwMode="auto">
            <a:xfrm>
              <a:off x="5144" y="3020"/>
              <a:ext cx="2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2</a:t>
              </a:r>
              <a:endParaRPr lang="en-US" altLang="zh-CN" sz="2000">
                <a:solidFill>
                  <a:srgbClr val="FF0000"/>
                </a:solidFill>
                <a:latin typeface="宋体" pitchFamily="2" charset="-122"/>
                <a:ea typeface="宋体" pitchFamily="2" charset="-122"/>
              </a:endParaRPr>
            </a:p>
          </p:txBody>
        </p:sp>
        <p:sp>
          <p:nvSpPr>
            <p:cNvPr id="78955" name="Text Box 46"/>
            <p:cNvSpPr txBox="1">
              <a:spLocks noChangeAspect="1" noChangeArrowheads="1"/>
            </p:cNvSpPr>
            <p:nvPr/>
          </p:nvSpPr>
          <p:spPr bwMode="auto">
            <a:xfrm>
              <a:off x="5161" y="2304"/>
              <a:ext cx="2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3</a:t>
              </a:r>
              <a:endParaRPr lang="en-US" altLang="zh-CN" sz="2000">
                <a:solidFill>
                  <a:srgbClr val="FF0000"/>
                </a:solidFill>
                <a:latin typeface="宋体" pitchFamily="2" charset="-122"/>
                <a:ea typeface="宋体" pitchFamily="2" charset="-122"/>
              </a:endParaRPr>
            </a:p>
          </p:txBody>
        </p:sp>
        <p:sp>
          <p:nvSpPr>
            <p:cNvPr id="78956" name="Text Box 47"/>
            <p:cNvSpPr txBox="1">
              <a:spLocks noChangeAspect="1" noChangeArrowheads="1"/>
            </p:cNvSpPr>
            <p:nvPr/>
          </p:nvSpPr>
          <p:spPr bwMode="auto">
            <a:xfrm>
              <a:off x="4448" y="1512"/>
              <a:ext cx="262"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4</a:t>
              </a:r>
              <a:endParaRPr lang="en-US" altLang="zh-CN" sz="2000">
                <a:solidFill>
                  <a:srgbClr val="FF0000"/>
                </a:solidFill>
                <a:latin typeface="宋体" pitchFamily="2" charset="-122"/>
                <a:ea typeface="宋体" pitchFamily="2" charset="-122"/>
              </a:endParaRPr>
            </a:p>
          </p:txBody>
        </p:sp>
        <p:sp>
          <p:nvSpPr>
            <p:cNvPr id="78957" name="Text Box 48"/>
            <p:cNvSpPr txBox="1">
              <a:spLocks noChangeAspect="1" noChangeArrowheads="1"/>
            </p:cNvSpPr>
            <p:nvPr/>
          </p:nvSpPr>
          <p:spPr bwMode="auto">
            <a:xfrm>
              <a:off x="3786" y="2087"/>
              <a:ext cx="2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dirty="0">
                  <a:solidFill>
                    <a:srgbClr val="FF0000"/>
                  </a:solidFill>
                  <a:latin typeface="宋体" pitchFamily="2" charset="-122"/>
                  <a:ea typeface="宋体" pitchFamily="2" charset="-122"/>
                </a:rPr>
                <a:t>A</a:t>
              </a:r>
              <a:r>
                <a:rPr lang="en-US" altLang="zh-CN" sz="2000" baseline="-25000" dirty="0">
                  <a:solidFill>
                    <a:srgbClr val="FF0000"/>
                  </a:solidFill>
                  <a:latin typeface="宋体" pitchFamily="2" charset="-122"/>
                  <a:ea typeface="宋体" pitchFamily="2" charset="-122"/>
                </a:rPr>
                <a:t>5</a:t>
              </a:r>
              <a:endParaRPr lang="en-US" altLang="zh-CN" sz="2000" dirty="0">
                <a:solidFill>
                  <a:srgbClr val="FF0000"/>
                </a:solidFill>
                <a:latin typeface="宋体" pitchFamily="2" charset="-122"/>
                <a:ea typeface="宋体" pitchFamily="2" charset="-122"/>
              </a:endParaRPr>
            </a:p>
          </p:txBody>
        </p:sp>
        <p:sp>
          <p:nvSpPr>
            <p:cNvPr id="78958" name="Text Box 49"/>
            <p:cNvSpPr txBox="1">
              <a:spLocks noChangeAspect="1" noChangeArrowheads="1"/>
            </p:cNvSpPr>
            <p:nvPr/>
          </p:nvSpPr>
          <p:spPr bwMode="auto">
            <a:xfrm>
              <a:off x="4125" y="2877"/>
              <a:ext cx="26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6</a:t>
              </a:r>
              <a:endParaRPr lang="en-US" altLang="zh-CN" sz="2000">
                <a:solidFill>
                  <a:srgbClr val="FF0000"/>
                </a:solidFill>
                <a:latin typeface="宋体" pitchFamily="2" charset="-122"/>
                <a:ea typeface="宋体" pitchFamily="2" charset="-122"/>
              </a:endParaRPr>
            </a:p>
          </p:txBody>
        </p:sp>
      </p:grpSp>
      <p:grpSp>
        <p:nvGrpSpPr>
          <p:cNvPr id="78852" name="Group 50"/>
          <p:cNvGrpSpPr>
            <a:grpSpLocks/>
          </p:cNvGrpSpPr>
          <p:nvPr/>
        </p:nvGrpSpPr>
        <p:grpSpPr bwMode="auto">
          <a:xfrm>
            <a:off x="0" y="0"/>
            <a:ext cx="5003800" cy="6858000"/>
            <a:chOff x="0" y="0"/>
            <a:chExt cx="3152" cy="4320"/>
          </a:xfrm>
        </p:grpSpPr>
        <p:sp>
          <p:nvSpPr>
            <p:cNvPr id="78853" name="Rectangle 51"/>
            <p:cNvSpPr>
              <a:spLocks noChangeArrowheads="1"/>
            </p:cNvSpPr>
            <p:nvPr/>
          </p:nvSpPr>
          <p:spPr bwMode="auto">
            <a:xfrm>
              <a:off x="0" y="0"/>
              <a:ext cx="3152" cy="4320"/>
            </a:xfrm>
            <a:prstGeom prst="rect">
              <a:avLst/>
            </a:prstGeom>
            <a:solidFill>
              <a:srgbClr val="CCFFFF"/>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rIns="0" bIns="0" anchor="ctr"/>
            <a:lstStyle/>
            <a:p>
              <a:endParaRPr lang="zh-CN" altLang="en-US">
                <a:solidFill>
                  <a:schemeClr val="bg2"/>
                </a:solidFill>
              </a:endParaRPr>
            </a:p>
          </p:txBody>
        </p:sp>
        <p:grpSp>
          <p:nvGrpSpPr>
            <p:cNvPr id="78854" name="Group 52"/>
            <p:cNvGrpSpPr>
              <a:grpSpLocks/>
            </p:cNvGrpSpPr>
            <p:nvPr/>
          </p:nvGrpSpPr>
          <p:grpSpPr bwMode="auto">
            <a:xfrm>
              <a:off x="32" y="67"/>
              <a:ext cx="3075" cy="4180"/>
              <a:chOff x="32" y="0"/>
              <a:chExt cx="3075" cy="4180"/>
            </a:xfrm>
          </p:grpSpPr>
          <p:sp>
            <p:nvSpPr>
              <p:cNvPr id="78855" name="AutoShape 53"/>
              <p:cNvSpPr>
                <a:spLocks noChangeAspect="1" noChangeArrowheads="1"/>
              </p:cNvSpPr>
              <p:nvPr/>
            </p:nvSpPr>
            <p:spPr bwMode="auto">
              <a:xfrm>
                <a:off x="1463" y="0"/>
                <a:ext cx="404" cy="192"/>
              </a:xfrm>
              <a:prstGeom prst="flowChartAlternateProcess">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78856" name="Text Box 54"/>
              <p:cNvSpPr txBox="1">
                <a:spLocks noChangeAspect="1" noChangeArrowheads="1"/>
              </p:cNvSpPr>
              <p:nvPr/>
            </p:nvSpPr>
            <p:spPr bwMode="auto">
              <a:xfrm>
                <a:off x="1546" y="0"/>
                <a:ext cx="414"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zh-CN" altLang="en-US" sz="1600">
                    <a:solidFill>
                      <a:srgbClr val="0000CC"/>
                    </a:solidFill>
                    <a:latin typeface="宋体" pitchFamily="2" charset="-122"/>
                    <a:ea typeface="宋体" pitchFamily="2" charset="-122"/>
                  </a:rPr>
                  <a:t>开始</a:t>
                </a:r>
              </a:p>
            </p:txBody>
          </p:sp>
          <p:sp>
            <p:nvSpPr>
              <p:cNvPr id="78857" name="Text Box 55"/>
              <p:cNvSpPr txBox="1">
                <a:spLocks noChangeAspect="1" noChangeArrowheads="1"/>
              </p:cNvSpPr>
              <p:nvPr/>
            </p:nvSpPr>
            <p:spPr bwMode="auto">
              <a:xfrm>
                <a:off x="713" y="324"/>
                <a:ext cx="1950" cy="26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r>
                  <a:rPr lang="en-US" altLang="zh-CN" sz="1600">
                    <a:solidFill>
                      <a:schemeClr val="tx1"/>
                    </a:solidFill>
                    <a:latin typeface="宋体" pitchFamily="2" charset="-122"/>
                    <a:ea typeface="宋体" pitchFamily="2" charset="-122"/>
                  </a:rPr>
                  <a:t> </a:t>
                </a:r>
                <a:r>
                  <a:rPr lang="en-US" altLang="zh-CN" sz="1600">
                    <a:solidFill>
                      <a:srgbClr val="0000CC"/>
                    </a:solidFill>
                    <a:latin typeface="宋体" pitchFamily="2" charset="-122"/>
                    <a:ea typeface="宋体" pitchFamily="2" charset="-122"/>
                  </a:rPr>
                  <a:t>i=1</a:t>
                </a:r>
                <a:r>
                  <a:rPr lang="zh-CN" altLang="en-US" sz="1600">
                    <a:solidFill>
                      <a:srgbClr val="0000CC"/>
                    </a:solidFill>
                    <a:latin typeface="宋体" pitchFamily="2" charset="-122"/>
                    <a:ea typeface="宋体" pitchFamily="2" charset="-122"/>
                  </a:rPr>
                  <a:t>，</a:t>
                </a:r>
                <a:r>
                  <a:rPr lang="en-US" altLang="zh-CN" sz="1600">
                    <a:solidFill>
                      <a:srgbClr val="0000CC"/>
                    </a:solidFill>
                    <a:latin typeface="宋体" pitchFamily="2" charset="-122"/>
                    <a:ea typeface="宋体" pitchFamily="2" charset="-122"/>
                  </a:rPr>
                  <a:t>n1=n2=0</a:t>
                </a:r>
                <a:r>
                  <a:rPr lang="zh-CN" altLang="en-US" sz="1600">
                    <a:solidFill>
                      <a:srgbClr val="0000CC"/>
                    </a:solidFill>
                    <a:latin typeface="宋体" pitchFamily="2" charset="-122"/>
                    <a:ea typeface="宋体" pitchFamily="2" charset="-122"/>
                  </a:rPr>
                  <a:t>，</a:t>
                </a:r>
                <a:r>
                  <a:rPr lang="en-US" altLang="zh-CN" sz="1600">
                    <a:solidFill>
                      <a:srgbClr val="0000CC"/>
                    </a:solidFill>
                    <a:latin typeface="宋体" pitchFamily="2" charset="-122"/>
                    <a:ea typeface="宋体" pitchFamily="2" charset="-122"/>
                  </a:rPr>
                  <a:t>sum=0</a:t>
                </a:r>
              </a:p>
            </p:txBody>
          </p:sp>
          <p:sp>
            <p:nvSpPr>
              <p:cNvPr id="78858" name="AutoShape 56"/>
              <p:cNvSpPr>
                <a:spLocks noChangeAspect="1" noChangeArrowheads="1"/>
              </p:cNvSpPr>
              <p:nvPr/>
            </p:nvSpPr>
            <p:spPr bwMode="auto">
              <a:xfrm>
                <a:off x="510" y="1157"/>
                <a:ext cx="2307" cy="283"/>
              </a:xfrm>
              <a:prstGeom prst="flowChartDecision">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78859" name="Text Box 57"/>
              <p:cNvSpPr txBox="1">
                <a:spLocks noChangeAspect="1" noChangeArrowheads="1"/>
              </p:cNvSpPr>
              <p:nvPr/>
            </p:nvSpPr>
            <p:spPr bwMode="auto">
              <a:xfrm>
                <a:off x="991" y="1190"/>
                <a:ext cx="1582" cy="1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0000CC"/>
                    </a:solidFill>
                    <a:latin typeface="宋体" pitchFamily="2" charset="-122"/>
                    <a:ea typeface="宋体" pitchFamily="2" charset="-122"/>
                  </a:rPr>
                  <a:t>score[i]&lt;&gt;-1 AND n2&lt;50</a:t>
                </a:r>
              </a:p>
            </p:txBody>
          </p:sp>
          <p:sp>
            <p:nvSpPr>
              <p:cNvPr id="78860" name="Text Box 58"/>
              <p:cNvSpPr txBox="1">
                <a:spLocks noChangeAspect="1" noChangeArrowheads="1"/>
              </p:cNvSpPr>
              <p:nvPr/>
            </p:nvSpPr>
            <p:spPr bwMode="auto">
              <a:xfrm>
                <a:off x="1028" y="1587"/>
                <a:ext cx="1268" cy="16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a:r>
                  <a:rPr lang="en-US" altLang="zh-CN" sz="1600">
                    <a:solidFill>
                      <a:srgbClr val="0000CC"/>
                    </a:solidFill>
                    <a:latin typeface="宋体" pitchFamily="2" charset="-122"/>
                    <a:ea typeface="宋体" pitchFamily="2" charset="-122"/>
                  </a:rPr>
                  <a:t>n2 = n2+1</a:t>
                </a:r>
              </a:p>
            </p:txBody>
          </p:sp>
          <p:sp>
            <p:nvSpPr>
              <p:cNvPr id="78861" name="Text Box 59"/>
              <p:cNvSpPr txBox="1">
                <a:spLocks noChangeArrowheads="1"/>
              </p:cNvSpPr>
              <p:nvPr/>
            </p:nvSpPr>
            <p:spPr bwMode="auto">
              <a:xfrm>
                <a:off x="531" y="2319"/>
                <a:ext cx="2314" cy="259"/>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nchor="ctr" anchorCtr="1"/>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a:r>
                  <a:rPr lang="en-US" altLang="zh-CN" sz="1600">
                    <a:solidFill>
                      <a:srgbClr val="0000CC"/>
                    </a:solidFill>
                    <a:latin typeface="宋体" pitchFamily="2" charset="-122"/>
                    <a:ea typeface="宋体" pitchFamily="2" charset="-122"/>
                  </a:rPr>
                  <a:t>n1=n1+1</a:t>
                </a:r>
                <a:r>
                  <a:rPr lang="zh-CN" altLang="en-US" sz="1600">
                    <a:solidFill>
                      <a:srgbClr val="0000CC"/>
                    </a:solidFill>
                    <a:latin typeface="宋体" pitchFamily="2" charset="-122"/>
                    <a:ea typeface="宋体" pitchFamily="2" charset="-122"/>
                  </a:rPr>
                  <a:t>，</a:t>
                </a:r>
                <a:r>
                  <a:rPr lang="en-US" altLang="zh-CN" sz="1600">
                    <a:solidFill>
                      <a:srgbClr val="0000CC"/>
                    </a:solidFill>
                    <a:latin typeface="宋体" pitchFamily="2" charset="-122"/>
                    <a:ea typeface="宋体" pitchFamily="2" charset="-122"/>
                  </a:rPr>
                  <a:t>sum=sum+score[i]</a:t>
                </a:r>
              </a:p>
            </p:txBody>
          </p:sp>
          <p:sp>
            <p:nvSpPr>
              <p:cNvPr id="78862" name="AutoShape 60"/>
              <p:cNvSpPr>
                <a:spLocks noChangeAspect="1" noChangeArrowheads="1"/>
              </p:cNvSpPr>
              <p:nvPr/>
            </p:nvSpPr>
            <p:spPr bwMode="auto">
              <a:xfrm>
                <a:off x="532" y="1868"/>
                <a:ext cx="2308" cy="284"/>
              </a:xfrm>
              <a:prstGeom prst="flowChartDecision">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78863" name="Text Box 61"/>
              <p:cNvSpPr txBox="1">
                <a:spLocks noChangeAspect="1" noChangeArrowheads="1"/>
              </p:cNvSpPr>
              <p:nvPr/>
            </p:nvSpPr>
            <p:spPr bwMode="auto">
              <a:xfrm>
                <a:off x="713" y="1916"/>
                <a:ext cx="1905" cy="1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0000CC"/>
                    </a:solidFill>
                    <a:latin typeface="宋体" pitchFamily="2" charset="-122"/>
                    <a:ea typeface="宋体" pitchFamily="2" charset="-122"/>
                  </a:rPr>
                  <a:t>score[i]&gt;0 AND score[i]&lt;100</a:t>
                </a:r>
              </a:p>
            </p:txBody>
          </p:sp>
          <p:sp>
            <p:nvSpPr>
              <p:cNvPr id="78864" name="Text Box 62"/>
              <p:cNvSpPr txBox="1">
                <a:spLocks noChangeAspect="1" noChangeArrowheads="1"/>
              </p:cNvSpPr>
              <p:nvPr/>
            </p:nvSpPr>
            <p:spPr bwMode="auto">
              <a:xfrm>
                <a:off x="1028" y="2773"/>
                <a:ext cx="1268" cy="16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a:r>
                  <a:rPr lang="en-US" altLang="zh-CN" sz="1600">
                    <a:solidFill>
                      <a:srgbClr val="0000CC"/>
                    </a:solidFill>
                    <a:latin typeface="宋体" pitchFamily="2" charset="-122"/>
                    <a:ea typeface="宋体" pitchFamily="2" charset="-122"/>
                  </a:rPr>
                  <a:t>i = i + 1</a:t>
                </a:r>
              </a:p>
            </p:txBody>
          </p:sp>
          <p:sp>
            <p:nvSpPr>
              <p:cNvPr id="78865" name="AutoShape 63"/>
              <p:cNvSpPr>
                <a:spLocks noChangeAspect="1" noChangeArrowheads="1"/>
              </p:cNvSpPr>
              <p:nvPr/>
            </p:nvSpPr>
            <p:spPr bwMode="auto">
              <a:xfrm>
                <a:off x="1082" y="3303"/>
                <a:ext cx="1153" cy="203"/>
              </a:xfrm>
              <a:prstGeom prst="flowChartDecision">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78866" name="Text Box 64"/>
              <p:cNvSpPr txBox="1">
                <a:spLocks noChangeAspect="1" noChangeArrowheads="1"/>
              </p:cNvSpPr>
              <p:nvPr/>
            </p:nvSpPr>
            <p:spPr bwMode="auto">
              <a:xfrm>
                <a:off x="1374" y="3314"/>
                <a:ext cx="577" cy="1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a:r>
                  <a:rPr lang="en-US" altLang="zh-CN" sz="1600">
                    <a:solidFill>
                      <a:schemeClr val="bg2"/>
                    </a:solidFill>
                    <a:latin typeface="宋体" pitchFamily="2" charset="-122"/>
                    <a:ea typeface="宋体" pitchFamily="2" charset="-122"/>
                  </a:rPr>
                  <a:t>n1&gt;0</a:t>
                </a:r>
              </a:p>
            </p:txBody>
          </p:sp>
          <p:sp>
            <p:nvSpPr>
              <p:cNvPr id="78867" name="Text Box 65"/>
              <p:cNvSpPr txBox="1">
                <a:spLocks noChangeAspect="1" noChangeArrowheads="1"/>
              </p:cNvSpPr>
              <p:nvPr/>
            </p:nvSpPr>
            <p:spPr bwMode="auto">
              <a:xfrm>
                <a:off x="1864" y="3574"/>
                <a:ext cx="1154" cy="16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a:r>
                  <a:rPr lang="en-US" altLang="zh-CN" sz="1600">
                    <a:solidFill>
                      <a:srgbClr val="0000CC"/>
                    </a:solidFill>
                    <a:latin typeface="宋体" pitchFamily="2" charset="-122"/>
                    <a:ea typeface="宋体" pitchFamily="2" charset="-122"/>
                  </a:rPr>
                  <a:t>average=sum/n1</a:t>
                </a:r>
              </a:p>
            </p:txBody>
          </p:sp>
          <p:sp>
            <p:nvSpPr>
              <p:cNvPr id="78868" name="Text Box 66"/>
              <p:cNvSpPr txBox="1">
                <a:spLocks noChangeAspect="1" noChangeArrowheads="1"/>
              </p:cNvSpPr>
              <p:nvPr/>
            </p:nvSpPr>
            <p:spPr bwMode="auto">
              <a:xfrm>
                <a:off x="301" y="3574"/>
                <a:ext cx="1152" cy="16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ctr"/>
                <a:r>
                  <a:rPr lang="en-US" altLang="zh-CN" sz="1600">
                    <a:solidFill>
                      <a:srgbClr val="0000CC"/>
                    </a:solidFill>
                    <a:latin typeface="宋体" pitchFamily="2" charset="-122"/>
                    <a:ea typeface="宋体" pitchFamily="2" charset="-122"/>
                  </a:rPr>
                  <a:t>average = –1</a:t>
                </a:r>
                <a:r>
                  <a:rPr lang="en-US" altLang="zh-CN" sz="1600">
                    <a:solidFill>
                      <a:schemeClr val="tx1"/>
                    </a:solidFill>
                    <a:latin typeface="宋体" pitchFamily="2" charset="-122"/>
                    <a:ea typeface="宋体" pitchFamily="2" charset="-122"/>
                  </a:rPr>
                  <a:t> </a:t>
                </a:r>
              </a:p>
            </p:txBody>
          </p:sp>
          <p:sp>
            <p:nvSpPr>
              <p:cNvPr id="78869" name="Text Box 67"/>
              <p:cNvSpPr txBox="1">
                <a:spLocks noChangeAspect="1" noChangeArrowheads="1"/>
              </p:cNvSpPr>
              <p:nvPr/>
            </p:nvSpPr>
            <p:spPr bwMode="auto">
              <a:xfrm>
                <a:off x="985" y="3957"/>
                <a:ext cx="1406" cy="22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zh-CN" altLang="en-US" sz="1600">
                    <a:solidFill>
                      <a:srgbClr val="0000CC"/>
                    </a:solidFill>
                    <a:latin typeface="宋体" pitchFamily="2" charset="-122"/>
                    <a:ea typeface="宋体" pitchFamily="2" charset="-122"/>
                  </a:rPr>
                  <a:t>输出</a:t>
                </a:r>
                <a:r>
                  <a:rPr lang="en-US" altLang="zh-CN" sz="1600">
                    <a:solidFill>
                      <a:srgbClr val="0000CC"/>
                    </a:solidFill>
                    <a:latin typeface="宋体" pitchFamily="2" charset="-122"/>
                    <a:ea typeface="宋体" pitchFamily="2" charset="-122"/>
                  </a:rPr>
                  <a:t>n1, sum</a:t>
                </a:r>
                <a:r>
                  <a:rPr lang="zh-CN" altLang="en-US" sz="1600">
                    <a:solidFill>
                      <a:srgbClr val="0000CC"/>
                    </a:solidFill>
                    <a:latin typeface="宋体" pitchFamily="2" charset="-122"/>
                    <a:ea typeface="宋体" pitchFamily="2" charset="-122"/>
                  </a:rPr>
                  <a:t>和</a:t>
                </a:r>
                <a:r>
                  <a:rPr lang="en-US" altLang="zh-CN" sz="1600">
                    <a:solidFill>
                      <a:srgbClr val="0000CC"/>
                    </a:solidFill>
                    <a:latin typeface="宋体" pitchFamily="2" charset="-122"/>
                    <a:ea typeface="宋体" pitchFamily="2" charset="-122"/>
                  </a:rPr>
                  <a:t>average</a:t>
                </a:r>
              </a:p>
            </p:txBody>
          </p:sp>
          <p:sp>
            <p:nvSpPr>
              <p:cNvPr id="78870" name="Line 68"/>
              <p:cNvSpPr>
                <a:spLocks noChangeShapeType="1"/>
              </p:cNvSpPr>
              <p:nvPr/>
            </p:nvSpPr>
            <p:spPr bwMode="auto">
              <a:xfrm>
                <a:off x="1666" y="192"/>
                <a:ext cx="0" cy="141"/>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71" name="Line 69"/>
              <p:cNvSpPr>
                <a:spLocks noChangeAspect="1" noChangeShapeType="1"/>
              </p:cNvSpPr>
              <p:nvPr/>
            </p:nvSpPr>
            <p:spPr bwMode="auto">
              <a:xfrm>
                <a:off x="1666" y="1003"/>
                <a:ext cx="0" cy="162"/>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72" name="Line 70"/>
              <p:cNvSpPr>
                <a:spLocks noChangeAspect="1" noChangeShapeType="1"/>
              </p:cNvSpPr>
              <p:nvPr/>
            </p:nvSpPr>
            <p:spPr bwMode="auto">
              <a:xfrm>
                <a:off x="1666" y="1437"/>
                <a:ext cx="0" cy="153"/>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73" name="Line 71"/>
              <p:cNvSpPr>
                <a:spLocks noChangeAspect="1" noChangeShapeType="1"/>
              </p:cNvSpPr>
              <p:nvPr/>
            </p:nvSpPr>
            <p:spPr bwMode="auto">
              <a:xfrm>
                <a:off x="1666" y="1744"/>
                <a:ext cx="0" cy="121"/>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74" name="Line 72"/>
              <p:cNvSpPr>
                <a:spLocks noChangeShapeType="1"/>
              </p:cNvSpPr>
              <p:nvPr/>
            </p:nvSpPr>
            <p:spPr bwMode="auto">
              <a:xfrm>
                <a:off x="1666" y="2152"/>
                <a:ext cx="0" cy="182"/>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75" name="Line 73"/>
              <p:cNvSpPr>
                <a:spLocks noChangeShapeType="1"/>
              </p:cNvSpPr>
              <p:nvPr/>
            </p:nvSpPr>
            <p:spPr bwMode="auto">
              <a:xfrm>
                <a:off x="1666" y="2590"/>
                <a:ext cx="0" cy="184"/>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76" name="Line 74"/>
              <p:cNvSpPr>
                <a:spLocks noChangeAspect="1" noChangeShapeType="1"/>
              </p:cNvSpPr>
              <p:nvPr/>
            </p:nvSpPr>
            <p:spPr bwMode="auto">
              <a:xfrm>
                <a:off x="1666" y="2944"/>
                <a:ext cx="0" cy="121"/>
              </a:xfrm>
              <a:prstGeom prst="line">
                <a:avLst/>
              </a:prstGeom>
              <a:noFill/>
              <a:ln w="9525">
                <a:solidFill>
                  <a:schemeClr val="bg2"/>
                </a:solidFill>
                <a:round/>
                <a:headEnd/>
                <a:tailEnd type="non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77" name="Line 75"/>
              <p:cNvSpPr>
                <a:spLocks noChangeAspect="1" noChangeShapeType="1"/>
              </p:cNvSpPr>
              <p:nvPr/>
            </p:nvSpPr>
            <p:spPr bwMode="auto">
              <a:xfrm>
                <a:off x="1666" y="3067"/>
                <a:ext cx="1439"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78" name="Line 76"/>
              <p:cNvSpPr>
                <a:spLocks noChangeAspect="1" noChangeShapeType="1"/>
              </p:cNvSpPr>
              <p:nvPr/>
            </p:nvSpPr>
            <p:spPr bwMode="auto">
              <a:xfrm>
                <a:off x="3097" y="646"/>
                <a:ext cx="0" cy="243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79" name="Line 77"/>
              <p:cNvSpPr>
                <a:spLocks noChangeAspect="1" noChangeShapeType="1"/>
              </p:cNvSpPr>
              <p:nvPr/>
            </p:nvSpPr>
            <p:spPr bwMode="auto">
              <a:xfrm>
                <a:off x="1666" y="646"/>
                <a:ext cx="1441" cy="0"/>
              </a:xfrm>
              <a:prstGeom prst="line">
                <a:avLst/>
              </a:prstGeom>
              <a:noFill/>
              <a:ln w="12700">
                <a:solidFill>
                  <a:schemeClr val="bg2"/>
                </a:solidFill>
                <a:round/>
                <a:headEnd type="triangle" w="sm" len="sm"/>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80" name="Line 78"/>
              <p:cNvSpPr>
                <a:spLocks noChangeAspect="1" noChangeShapeType="1"/>
              </p:cNvSpPr>
              <p:nvPr/>
            </p:nvSpPr>
            <p:spPr bwMode="auto">
              <a:xfrm>
                <a:off x="248" y="2012"/>
                <a:ext cx="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81" name="Line 79"/>
              <p:cNvSpPr>
                <a:spLocks noChangeAspect="1" noChangeShapeType="1"/>
              </p:cNvSpPr>
              <p:nvPr/>
            </p:nvSpPr>
            <p:spPr bwMode="auto">
              <a:xfrm>
                <a:off x="245" y="2012"/>
                <a:ext cx="0" cy="654"/>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82" name="Line 80"/>
              <p:cNvSpPr>
                <a:spLocks noChangeAspect="1" noChangeShapeType="1"/>
              </p:cNvSpPr>
              <p:nvPr/>
            </p:nvSpPr>
            <p:spPr bwMode="auto">
              <a:xfrm>
                <a:off x="245" y="2661"/>
                <a:ext cx="1419" cy="0"/>
              </a:xfrm>
              <a:prstGeom prst="line">
                <a:avLst/>
              </a:prstGeom>
              <a:noFill/>
              <a:ln w="12700">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83" name="Line 81"/>
              <p:cNvSpPr>
                <a:spLocks noChangeAspect="1" noChangeShapeType="1"/>
              </p:cNvSpPr>
              <p:nvPr/>
            </p:nvSpPr>
            <p:spPr bwMode="auto">
              <a:xfrm>
                <a:off x="32" y="1303"/>
                <a:ext cx="477" cy="1"/>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84" name="Line 82"/>
              <p:cNvSpPr>
                <a:spLocks noChangeAspect="1" noChangeShapeType="1"/>
              </p:cNvSpPr>
              <p:nvPr/>
            </p:nvSpPr>
            <p:spPr bwMode="auto">
              <a:xfrm>
                <a:off x="32" y="1299"/>
                <a:ext cx="0" cy="1902"/>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85" name="Line 83"/>
              <p:cNvSpPr>
                <a:spLocks noChangeAspect="1" noChangeShapeType="1"/>
              </p:cNvSpPr>
              <p:nvPr/>
            </p:nvSpPr>
            <p:spPr bwMode="auto">
              <a:xfrm>
                <a:off x="32" y="3183"/>
                <a:ext cx="1637" cy="0"/>
              </a:xfrm>
              <a:prstGeom prst="line">
                <a:avLst/>
              </a:prstGeom>
              <a:noFill/>
              <a:ln w="12700">
                <a:solidFill>
                  <a:schemeClr val="bg2"/>
                </a:solidFill>
                <a:round/>
                <a:headEnd/>
                <a:tailEnd type="non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86" name="Line 84"/>
              <p:cNvSpPr>
                <a:spLocks noChangeAspect="1" noChangeShapeType="1"/>
              </p:cNvSpPr>
              <p:nvPr/>
            </p:nvSpPr>
            <p:spPr bwMode="auto">
              <a:xfrm>
                <a:off x="1666" y="3183"/>
                <a:ext cx="0" cy="121"/>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87" name="Line 85"/>
              <p:cNvSpPr>
                <a:spLocks noChangeAspect="1" noChangeShapeType="1"/>
              </p:cNvSpPr>
              <p:nvPr/>
            </p:nvSpPr>
            <p:spPr bwMode="auto">
              <a:xfrm>
                <a:off x="911" y="3402"/>
                <a:ext cx="173"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88" name="Line 86"/>
              <p:cNvSpPr>
                <a:spLocks noChangeAspect="1" noChangeShapeType="1"/>
              </p:cNvSpPr>
              <p:nvPr/>
            </p:nvSpPr>
            <p:spPr bwMode="auto">
              <a:xfrm>
                <a:off x="916" y="3847"/>
                <a:ext cx="151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89" name="Line 87"/>
              <p:cNvSpPr>
                <a:spLocks noChangeAspect="1" noChangeShapeType="1"/>
              </p:cNvSpPr>
              <p:nvPr/>
            </p:nvSpPr>
            <p:spPr bwMode="auto">
              <a:xfrm>
                <a:off x="2235" y="3402"/>
                <a:ext cx="173"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90" name="Line 88"/>
              <p:cNvSpPr>
                <a:spLocks noChangeAspect="1" noChangeShapeType="1"/>
              </p:cNvSpPr>
              <p:nvPr/>
            </p:nvSpPr>
            <p:spPr bwMode="auto">
              <a:xfrm>
                <a:off x="903" y="3402"/>
                <a:ext cx="0" cy="162"/>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91" name="Line 89"/>
              <p:cNvSpPr>
                <a:spLocks noChangeAspect="1" noChangeShapeType="1"/>
              </p:cNvSpPr>
              <p:nvPr/>
            </p:nvSpPr>
            <p:spPr bwMode="auto">
              <a:xfrm>
                <a:off x="2398" y="3402"/>
                <a:ext cx="0" cy="162"/>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92" name="Line 90"/>
              <p:cNvSpPr>
                <a:spLocks noChangeAspect="1" noChangeShapeType="1"/>
              </p:cNvSpPr>
              <p:nvPr/>
            </p:nvSpPr>
            <p:spPr bwMode="auto">
              <a:xfrm>
                <a:off x="916" y="3736"/>
                <a:ext cx="0" cy="122"/>
              </a:xfrm>
              <a:prstGeom prst="line">
                <a:avLst/>
              </a:prstGeom>
              <a:noFill/>
              <a:ln w="9525">
                <a:solidFill>
                  <a:schemeClr val="bg2"/>
                </a:solidFill>
                <a:round/>
                <a:headEnd/>
                <a:tailEnd type="non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93" name="Line 91"/>
              <p:cNvSpPr>
                <a:spLocks noChangeAspect="1" noChangeShapeType="1"/>
              </p:cNvSpPr>
              <p:nvPr/>
            </p:nvSpPr>
            <p:spPr bwMode="auto">
              <a:xfrm>
                <a:off x="2426" y="3736"/>
                <a:ext cx="0" cy="122"/>
              </a:xfrm>
              <a:prstGeom prst="line">
                <a:avLst/>
              </a:prstGeom>
              <a:noFill/>
              <a:ln w="9525">
                <a:solidFill>
                  <a:schemeClr val="bg2"/>
                </a:solidFill>
                <a:round/>
                <a:headEnd/>
                <a:tailEnd type="non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94" name="Line 92"/>
              <p:cNvSpPr>
                <a:spLocks noChangeAspect="1" noChangeShapeType="1"/>
              </p:cNvSpPr>
              <p:nvPr/>
            </p:nvSpPr>
            <p:spPr bwMode="auto">
              <a:xfrm>
                <a:off x="1666" y="3852"/>
                <a:ext cx="0" cy="121"/>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8895" name="Text Box 93"/>
              <p:cNvSpPr txBox="1">
                <a:spLocks noChangeAspect="1" noChangeArrowheads="1"/>
              </p:cNvSpPr>
              <p:nvPr/>
            </p:nvSpPr>
            <p:spPr bwMode="auto">
              <a:xfrm>
                <a:off x="279" y="1129"/>
                <a:ext cx="234"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chemeClr val="bg2"/>
                    </a:solidFill>
                    <a:latin typeface="宋体" pitchFamily="2" charset="-122"/>
                    <a:ea typeface="宋体" pitchFamily="2" charset="-122"/>
                  </a:rPr>
                  <a:t>F</a:t>
                </a:r>
              </a:p>
            </p:txBody>
          </p:sp>
          <p:sp>
            <p:nvSpPr>
              <p:cNvPr id="78896" name="Text Box 94"/>
              <p:cNvSpPr txBox="1">
                <a:spLocks noChangeAspect="1" noChangeArrowheads="1"/>
              </p:cNvSpPr>
              <p:nvPr/>
            </p:nvSpPr>
            <p:spPr bwMode="auto">
              <a:xfrm>
                <a:off x="972" y="3223"/>
                <a:ext cx="234"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chemeClr val="bg2"/>
                    </a:solidFill>
                    <a:latin typeface="宋体" pitchFamily="2" charset="-122"/>
                    <a:ea typeface="宋体" pitchFamily="2" charset="-122"/>
                  </a:rPr>
                  <a:t>F</a:t>
                </a:r>
              </a:p>
            </p:txBody>
          </p:sp>
          <p:sp>
            <p:nvSpPr>
              <p:cNvPr id="78897" name="Text Box 95"/>
              <p:cNvSpPr txBox="1">
                <a:spLocks noChangeAspect="1" noChangeArrowheads="1"/>
              </p:cNvSpPr>
              <p:nvPr/>
            </p:nvSpPr>
            <p:spPr bwMode="auto">
              <a:xfrm>
                <a:off x="260" y="1821"/>
                <a:ext cx="236"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chemeClr val="bg2"/>
                    </a:solidFill>
                    <a:latin typeface="宋体" pitchFamily="2" charset="-122"/>
                    <a:ea typeface="宋体" pitchFamily="2" charset="-122"/>
                  </a:rPr>
                  <a:t>F</a:t>
                </a:r>
              </a:p>
            </p:txBody>
          </p:sp>
          <p:sp>
            <p:nvSpPr>
              <p:cNvPr id="78898" name="Text Box 96"/>
              <p:cNvSpPr txBox="1">
                <a:spLocks noChangeAspect="1" noChangeArrowheads="1"/>
              </p:cNvSpPr>
              <p:nvPr/>
            </p:nvSpPr>
            <p:spPr bwMode="auto">
              <a:xfrm>
                <a:off x="1797" y="1414"/>
                <a:ext cx="233"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chemeClr val="bg2"/>
                    </a:solidFill>
                    <a:latin typeface="宋体" pitchFamily="2" charset="-122"/>
                    <a:ea typeface="宋体" pitchFamily="2" charset="-122"/>
                  </a:rPr>
                  <a:t>T</a:t>
                </a:r>
              </a:p>
            </p:txBody>
          </p:sp>
          <p:sp>
            <p:nvSpPr>
              <p:cNvPr id="78899" name="Text Box 97"/>
              <p:cNvSpPr txBox="1">
                <a:spLocks noChangeAspect="1" noChangeArrowheads="1"/>
              </p:cNvSpPr>
              <p:nvPr/>
            </p:nvSpPr>
            <p:spPr bwMode="auto">
              <a:xfrm>
                <a:off x="1755" y="2168"/>
                <a:ext cx="234"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chemeClr val="bg2"/>
                    </a:solidFill>
                    <a:latin typeface="宋体" pitchFamily="2" charset="-122"/>
                    <a:ea typeface="宋体" pitchFamily="2" charset="-122"/>
                  </a:rPr>
                  <a:t>T</a:t>
                </a:r>
              </a:p>
            </p:txBody>
          </p:sp>
          <p:sp>
            <p:nvSpPr>
              <p:cNvPr id="78900" name="Text Box 98"/>
              <p:cNvSpPr txBox="1">
                <a:spLocks noChangeAspect="1" noChangeArrowheads="1"/>
              </p:cNvSpPr>
              <p:nvPr/>
            </p:nvSpPr>
            <p:spPr bwMode="auto">
              <a:xfrm>
                <a:off x="2246" y="3223"/>
                <a:ext cx="236" cy="1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chemeClr val="bg2"/>
                    </a:solidFill>
                    <a:latin typeface="宋体" pitchFamily="2" charset="-122"/>
                    <a:ea typeface="宋体" pitchFamily="2" charset="-122"/>
                  </a:rPr>
                  <a:t>T</a:t>
                </a:r>
              </a:p>
            </p:txBody>
          </p:sp>
          <p:sp>
            <p:nvSpPr>
              <p:cNvPr id="78901" name="Text Box 99"/>
              <p:cNvSpPr txBox="1">
                <a:spLocks noChangeAspect="1" noChangeArrowheads="1"/>
              </p:cNvSpPr>
              <p:nvPr/>
            </p:nvSpPr>
            <p:spPr bwMode="auto">
              <a:xfrm>
                <a:off x="521" y="357"/>
                <a:ext cx="272" cy="1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1</a:t>
                </a:r>
              </a:p>
            </p:txBody>
          </p:sp>
          <p:sp>
            <p:nvSpPr>
              <p:cNvPr id="78902" name="Text Box 100"/>
              <p:cNvSpPr txBox="1">
                <a:spLocks noChangeAspect="1" noChangeArrowheads="1"/>
              </p:cNvSpPr>
              <p:nvPr/>
            </p:nvSpPr>
            <p:spPr bwMode="auto">
              <a:xfrm>
                <a:off x="441" y="1052"/>
                <a:ext cx="493" cy="1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2</a:t>
                </a:r>
                <a:r>
                  <a:rPr lang="zh-CN" altLang="en-US" sz="1600">
                    <a:solidFill>
                      <a:srgbClr val="FF0000"/>
                    </a:solidFill>
                    <a:latin typeface="宋体" pitchFamily="2" charset="-122"/>
                    <a:ea typeface="宋体" pitchFamily="2" charset="-122"/>
                  </a:rPr>
                  <a:t>和</a:t>
                </a:r>
                <a:r>
                  <a:rPr lang="en-US" altLang="zh-CN" sz="1600">
                    <a:solidFill>
                      <a:srgbClr val="FF0000"/>
                    </a:solidFill>
                    <a:latin typeface="宋体" pitchFamily="2" charset="-122"/>
                    <a:ea typeface="宋体" pitchFamily="2" charset="-122"/>
                  </a:rPr>
                  <a:t>3</a:t>
                </a:r>
              </a:p>
            </p:txBody>
          </p:sp>
          <p:sp>
            <p:nvSpPr>
              <p:cNvPr id="78903" name="Text Box 101"/>
              <p:cNvSpPr txBox="1">
                <a:spLocks noChangeAspect="1" noChangeArrowheads="1"/>
              </p:cNvSpPr>
              <p:nvPr/>
            </p:nvSpPr>
            <p:spPr bwMode="auto">
              <a:xfrm>
                <a:off x="713" y="1545"/>
                <a:ext cx="235"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4</a:t>
                </a:r>
              </a:p>
            </p:txBody>
          </p:sp>
          <p:sp>
            <p:nvSpPr>
              <p:cNvPr id="78904" name="Text Box 102"/>
              <p:cNvSpPr txBox="1">
                <a:spLocks noChangeArrowheads="1"/>
              </p:cNvSpPr>
              <p:nvPr/>
            </p:nvSpPr>
            <p:spPr bwMode="auto">
              <a:xfrm>
                <a:off x="435" y="1776"/>
                <a:ext cx="323" cy="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5</a:t>
                </a:r>
                <a:r>
                  <a:rPr lang="zh-CN" altLang="en-US" sz="1600">
                    <a:solidFill>
                      <a:srgbClr val="FF0000"/>
                    </a:solidFill>
                    <a:latin typeface="宋体" pitchFamily="2" charset="-122"/>
                    <a:ea typeface="宋体" pitchFamily="2" charset="-122"/>
                  </a:rPr>
                  <a:t>和</a:t>
                </a:r>
                <a:r>
                  <a:rPr lang="en-US" altLang="zh-CN" sz="1600">
                    <a:solidFill>
                      <a:srgbClr val="FF0000"/>
                    </a:solidFill>
                    <a:latin typeface="宋体" pitchFamily="2" charset="-122"/>
                    <a:ea typeface="宋体" pitchFamily="2" charset="-122"/>
                  </a:rPr>
                  <a:t>6</a:t>
                </a:r>
              </a:p>
            </p:txBody>
          </p:sp>
          <p:sp>
            <p:nvSpPr>
              <p:cNvPr id="78905" name="Text Box 103"/>
              <p:cNvSpPr txBox="1">
                <a:spLocks noChangeAspect="1" noChangeArrowheads="1"/>
              </p:cNvSpPr>
              <p:nvPr/>
            </p:nvSpPr>
            <p:spPr bwMode="auto">
              <a:xfrm>
                <a:off x="386" y="2314"/>
                <a:ext cx="236"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7</a:t>
                </a:r>
              </a:p>
            </p:txBody>
          </p:sp>
          <p:sp>
            <p:nvSpPr>
              <p:cNvPr id="78906" name="Text Box 104"/>
              <p:cNvSpPr txBox="1">
                <a:spLocks noChangeAspect="1" noChangeArrowheads="1"/>
              </p:cNvSpPr>
              <p:nvPr/>
            </p:nvSpPr>
            <p:spPr bwMode="auto">
              <a:xfrm>
                <a:off x="804" y="2769"/>
                <a:ext cx="237"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8</a:t>
                </a:r>
              </a:p>
            </p:txBody>
          </p:sp>
          <p:sp>
            <p:nvSpPr>
              <p:cNvPr id="78907" name="Text Box 105"/>
              <p:cNvSpPr txBox="1">
                <a:spLocks noChangeAspect="1" noChangeArrowheads="1"/>
              </p:cNvSpPr>
              <p:nvPr/>
            </p:nvSpPr>
            <p:spPr bwMode="auto">
              <a:xfrm>
                <a:off x="1756" y="3132"/>
                <a:ext cx="236" cy="1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9</a:t>
                </a:r>
              </a:p>
            </p:txBody>
          </p:sp>
          <p:sp>
            <p:nvSpPr>
              <p:cNvPr id="78908" name="Text Box 106"/>
              <p:cNvSpPr txBox="1">
                <a:spLocks noChangeAspect="1" noChangeArrowheads="1"/>
              </p:cNvSpPr>
              <p:nvPr/>
            </p:nvSpPr>
            <p:spPr bwMode="auto">
              <a:xfrm>
                <a:off x="2548" y="3359"/>
                <a:ext cx="236" cy="14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10</a:t>
                </a:r>
              </a:p>
            </p:txBody>
          </p:sp>
          <p:sp>
            <p:nvSpPr>
              <p:cNvPr id="78909" name="Text Box 107"/>
              <p:cNvSpPr txBox="1">
                <a:spLocks noChangeAspect="1" noChangeArrowheads="1"/>
              </p:cNvSpPr>
              <p:nvPr/>
            </p:nvSpPr>
            <p:spPr bwMode="auto">
              <a:xfrm>
                <a:off x="545" y="3359"/>
                <a:ext cx="236" cy="1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11</a:t>
                </a:r>
              </a:p>
            </p:txBody>
          </p:sp>
          <p:sp>
            <p:nvSpPr>
              <p:cNvPr id="78910" name="Text Box 108"/>
              <p:cNvSpPr txBox="1">
                <a:spLocks noChangeAspect="1" noChangeArrowheads="1"/>
              </p:cNvSpPr>
              <p:nvPr/>
            </p:nvSpPr>
            <p:spPr bwMode="auto">
              <a:xfrm>
                <a:off x="661" y="3991"/>
                <a:ext cx="234" cy="1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1600">
                    <a:solidFill>
                      <a:srgbClr val="FF0000"/>
                    </a:solidFill>
                    <a:latin typeface="宋体" pitchFamily="2" charset="-122"/>
                    <a:ea typeface="宋体" pitchFamily="2" charset="-122"/>
                  </a:rPr>
                  <a:t>12</a:t>
                </a:r>
              </a:p>
            </p:txBody>
          </p:sp>
          <p:sp>
            <p:nvSpPr>
              <p:cNvPr id="78911" name="Text Box 109"/>
              <p:cNvSpPr txBox="1">
                <a:spLocks noChangeAspect="1" noChangeArrowheads="1"/>
              </p:cNvSpPr>
              <p:nvPr/>
            </p:nvSpPr>
            <p:spPr bwMode="auto">
              <a:xfrm>
                <a:off x="713" y="748"/>
                <a:ext cx="1950" cy="26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r>
                  <a:rPr lang="en-US" altLang="zh-CN" sz="1600">
                    <a:solidFill>
                      <a:srgbClr val="0000CC"/>
                    </a:solidFill>
                    <a:latin typeface="宋体" pitchFamily="2" charset="-122"/>
                    <a:ea typeface="宋体" pitchFamily="2" charset="-122"/>
                  </a:rPr>
                  <a:t> </a:t>
                </a:r>
                <a:r>
                  <a:rPr lang="zh-CN" altLang="en-US" sz="1600">
                    <a:solidFill>
                      <a:srgbClr val="0000CC"/>
                    </a:solidFill>
                    <a:latin typeface="宋体" pitchFamily="2" charset="-122"/>
                    <a:ea typeface="宋体" pitchFamily="2" charset="-122"/>
                  </a:rPr>
                  <a:t>输入一个成绩 </a:t>
                </a:r>
                <a:r>
                  <a:rPr lang="en-US" altLang="zh-CN" sz="1600">
                    <a:solidFill>
                      <a:srgbClr val="0000CC"/>
                    </a:solidFill>
                    <a:latin typeface="宋体" pitchFamily="2" charset="-122"/>
                    <a:ea typeface="宋体" pitchFamily="2" charset="-122"/>
                  </a:rPr>
                  <a:t>score[i]</a:t>
                </a:r>
              </a:p>
            </p:txBody>
          </p:sp>
          <p:sp>
            <p:nvSpPr>
              <p:cNvPr id="78912" name="Line 110"/>
              <p:cNvSpPr>
                <a:spLocks noChangeShapeType="1"/>
              </p:cNvSpPr>
              <p:nvPr/>
            </p:nvSpPr>
            <p:spPr bwMode="auto">
              <a:xfrm>
                <a:off x="1666" y="600"/>
                <a:ext cx="0" cy="141"/>
              </a:xfrm>
              <a:prstGeom prst="line">
                <a:avLst/>
              </a:prstGeom>
              <a:noFill/>
              <a:ln w="9525">
                <a:solidFill>
                  <a:schemeClr val="bg2"/>
                </a:solidFill>
                <a:round/>
                <a:headEnd/>
                <a:tailEnd type="triangle" w="sm" len="sm"/>
              </a:ln>
              <a:extLst>
                <a:ext uri="{909E8E84-426E-40DD-AFC4-6F175D3DCCD1}">
                  <a14:hiddenFill xmlns:a14="http://schemas.microsoft.com/office/drawing/2010/main">
                    <a:noFill/>
                  </a14:hiddenFill>
                </a:ext>
              </a:extLst>
            </p:spPr>
            <p:txBody>
              <a:bodyPr lIns="0" tIns="0" rIns="0" bIns="0"/>
              <a:lstStyle/>
              <a:p>
                <a:endParaRPr lang="zh-CN" altLang="en-US"/>
              </a:p>
            </p:txBody>
          </p:sp>
        </p:grpSp>
      </p:gr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AutoShape 2"/>
          <p:cNvSpPr>
            <a:spLocks noGrp="1" noChangeArrowheads="1"/>
          </p:cNvSpPr>
          <p:nvPr>
            <p:ph type="title"/>
          </p:nvPr>
        </p:nvSpPr>
        <p:spPr>
          <a:xfrm>
            <a:off x="457200" y="609600"/>
            <a:ext cx="8229600" cy="609600"/>
          </a:xfrm>
        </p:spPr>
        <p:txBody>
          <a:bodyPr/>
          <a:lstStyle/>
          <a:p>
            <a:pPr>
              <a:defRPr/>
            </a:pPr>
            <a:r>
              <a:rPr lang="zh-CN" altLang="en-US" smtClean="0"/>
              <a:t>确定环路复杂性度量</a:t>
            </a:r>
          </a:p>
        </p:txBody>
      </p:sp>
      <p:sp>
        <p:nvSpPr>
          <p:cNvPr id="447491" name="Rectangle 3"/>
          <p:cNvSpPr>
            <a:spLocks noGrp="1" noChangeArrowheads="1"/>
          </p:cNvSpPr>
          <p:nvPr>
            <p:ph idx="1"/>
          </p:nvPr>
        </p:nvSpPr>
        <p:spPr bwMode="auto">
          <a:xfrm>
            <a:off x="485775" y="1438275"/>
            <a:ext cx="4737100" cy="503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2600" dirty="0" smtClean="0"/>
              <a:t>方法</a:t>
            </a:r>
            <a:r>
              <a:rPr lang="en-US" altLang="zh-CN" sz="2600" dirty="0" smtClean="0"/>
              <a:t>1:</a:t>
            </a:r>
            <a:r>
              <a:rPr lang="zh-CN" altLang="en-US" sz="2600" dirty="0"/>
              <a:t>直观观察法</a:t>
            </a:r>
            <a:endParaRPr lang="en-US" altLang="zh-CN" sz="2600" dirty="0" smtClean="0"/>
          </a:p>
          <a:p>
            <a:pPr>
              <a:buFont typeface="Wingdings" pitchFamily="2" charset="2"/>
              <a:buNone/>
            </a:pPr>
            <a:r>
              <a:rPr lang="en-US" altLang="zh-CN" sz="2600" dirty="0" smtClean="0"/>
              <a:t>	V(G)= 6 (</a:t>
            </a:r>
            <a:r>
              <a:rPr lang="zh-CN" altLang="en-US" sz="2600" dirty="0" smtClean="0"/>
              <a:t>个区域</a:t>
            </a:r>
            <a:r>
              <a:rPr lang="en-US" altLang="zh-CN" sz="2600" dirty="0" smtClean="0"/>
              <a:t>)</a:t>
            </a:r>
            <a:endParaRPr lang="zh-CN" altLang="en-US" sz="2600" dirty="0" smtClean="0"/>
          </a:p>
          <a:p>
            <a:r>
              <a:rPr lang="zh-CN" altLang="en-US" sz="2600" dirty="0" smtClean="0"/>
              <a:t>方法</a:t>
            </a:r>
            <a:r>
              <a:rPr lang="en-US" altLang="zh-CN" sz="2600" dirty="0" smtClean="0"/>
              <a:t>2:</a:t>
            </a:r>
            <a:r>
              <a:rPr lang="zh-CN" altLang="en-US" sz="2600" dirty="0"/>
              <a:t>公式计算法</a:t>
            </a:r>
            <a:r>
              <a:rPr lang="en-US" altLang="zh-CN" sz="2600" dirty="0" smtClean="0"/>
              <a:t/>
            </a:r>
            <a:br>
              <a:rPr lang="en-US" altLang="zh-CN" sz="2600" dirty="0" smtClean="0"/>
            </a:br>
            <a:r>
              <a:rPr lang="en-US" altLang="zh-CN" sz="2600" dirty="0" smtClean="0"/>
              <a:t>V(G)=</a:t>
            </a:r>
            <a:r>
              <a:rPr lang="zh-CN" altLang="en-US" sz="2800" dirty="0"/>
              <a:t>边数</a:t>
            </a:r>
            <a:r>
              <a:rPr lang="en-US" altLang="zh-CN" sz="2600" dirty="0" smtClean="0">
                <a:latin typeface="微软雅黑" pitchFamily="34" charset="-122"/>
              </a:rPr>
              <a:t>–</a:t>
            </a:r>
            <a:r>
              <a:rPr lang="zh-CN" altLang="en-US" sz="2800" dirty="0"/>
              <a:t>结点数</a:t>
            </a:r>
            <a:r>
              <a:rPr lang="en-US" altLang="zh-CN" sz="2600" dirty="0" smtClean="0"/>
              <a:t>+2</a:t>
            </a:r>
          </a:p>
          <a:p>
            <a:pPr marL="0" indent="0">
              <a:buNone/>
            </a:pPr>
            <a:r>
              <a:rPr lang="en-US" altLang="zh-CN" sz="2600" dirty="0"/>
              <a:t> </a:t>
            </a:r>
            <a:r>
              <a:rPr lang="en-US" altLang="zh-CN" sz="2600" dirty="0" smtClean="0"/>
              <a:t>            =16</a:t>
            </a:r>
            <a:r>
              <a:rPr lang="en-US" altLang="zh-CN" sz="2600" dirty="0" smtClean="0">
                <a:latin typeface="微软雅黑" pitchFamily="34" charset="-122"/>
              </a:rPr>
              <a:t>–</a:t>
            </a:r>
            <a:r>
              <a:rPr lang="en-US" altLang="zh-CN" sz="2600" dirty="0" smtClean="0"/>
              <a:t>12+2=6</a:t>
            </a:r>
          </a:p>
          <a:p>
            <a:r>
              <a:rPr lang="zh-CN" altLang="en-US" sz="2600" dirty="0" smtClean="0"/>
              <a:t>方法</a:t>
            </a:r>
            <a:r>
              <a:rPr lang="en-US" altLang="zh-CN" sz="2600" dirty="0" smtClean="0"/>
              <a:t>3:</a:t>
            </a:r>
            <a:r>
              <a:rPr lang="zh-CN" altLang="en-US" sz="2600" dirty="0"/>
              <a:t>判定节点法</a:t>
            </a:r>
            <a:endParaRPr lang="en-US" altLang="zh-CN" sz="2600" dirty="0" smtClean="0"/>
          </a:p>
          <a:p>
            <a:pPr marL="457200" lvl="1" indent="0">
              <a:buNone/>
            </a:pPr>
            <a:r>
              <a:rPr lang="en-US" altLang="zh-CN" sz="2400" dirty="0" smtClean="0"/>
              <a:t>V(G)=</a:t>
            </a:r>
            <a:r>
              <a:rPr lang="zh-CN" altLang="en-US" sz="2400" dirty="0"/>
              <a:t>判定结点的个数</a:t>
            </a:r>
            <a:r>
              <a:rPr lang="en-US" altLang="zh-CN" sz="2400" dirty="0" smtClean="0"/>
              <a:t>+1</a:t>
            </a:r>
          </a:p>
          <a:p>
            <a:pPr marL="457200" lvl="1" indent="0">
              <a:buNone/>
            </a:pPr>
            <a:r>
              <a:rPr lang="en-US" altLang="zh-CN" sz="2400" dirty="0"/>
              <a:t> </a:t>
            </a:r>
            <a:r>
              <a:rPr lang="en-US" altLang="zh-CN" sz="2400" dirty="0" smtClean="0"/>
              <a:t>       =5+1=6</a:t>
            </a:r>
          </a:p>
          <a:p>
            <a:pPr marL="457200" lvl="1" indent="0">
              <a:buNone/>
            </a:pPr>
            <a:r>
              <a:rPr lang="zh-CN" altLang="en-US" dirty="0" smtClean="0"/>
              <a:t>在控制流图中，结点</a:t>
            </a:r>
            <a:r>
              <a:rPr lang="en-US" altLang="zh-CN" dirty="0" smtClean="0"/>
              <a:t>2</a:t>
            </a:r>
            <a:r>
              <a:rPr lang="zh-CN" altLang="en-US" dirty="0" smtClean="0"/>
              <a:t>、</a:t>
            </a:r>
            <a:r>
              <a:rPr lang="en-US" altLang="zh-CN" dirty="0" smtClean="0"/>
              <a:t>3</a:t>
            </a:r>
            <a:r>
              <a:rPr lang="zh-CN" altLang="en-US" dirty="0" smtClean="0"/>
              <a:t>、</a:t>
            </a:r>
            <a:r>
              <a:rPr lang="en-US" altLang="zh-CN" dirty="0" smtClean="0"/>
              <a:t>5</a:t>
            </a:r>
            <a:r>
              <a:rPr lang="zh-CN" altLang="en-US" dirty="0" smtClean="0"/>
              <a:t>、</a:t>
            </a:r>
            <a:r>
              <a:rPr lang="en-US" altLang="zh-CN" dirty="0" smtClean="0"/>
              <a:t>6</a:t>
            </a:r>
            <a:r>
              <a:rPr lang="zh-CN" altLang="en-US" dirty="0" smtClean="0"/>
              <a:t>、</a:t>
            </a:r>
            <a:r>
              <a:rPr lang="en-US" altLang="zh-CN" dirty="0" smtClean="0"/>
              <a:t>9</a:t>
            </a:r>
            <a:r>
              <a:rPr lang="zh-CN" altLang="en-US" dirty="0" smtClean="0"/>
              <a:t>是判定结点。</a:t>
            </a:r>
          </a:p>
        </p:txBody>
      </p:sp>
      <p:grpSp>
        <p:nvGrpSpPr>
          <p:cNvPr id="79876" name="Group 3"/>
          <p:cNvGrpSpPr>
            <a:grpSpLocks/>
          </p:cNvGrpSpPr>
          <p:nvPr/>
        </p:nvGrpSpPr>
        <p:grpSpPr bwMode="auto">
          <a:xfrm>
            <a:off x="5041900" y="1268413"/>
            <a:ext cx="4067175" cy="5040312"/>
            <a:chOff x="3470" y="890"/>
            <a:chExt cx="2290" cy="2930"/>
          </a:xfrm>
        </p:grpSpPr>
        <p:sp>
          <p:nvSpPr>
            <p:cNvPr id="79877" name="Oval 4"/>
            <p:cNvSpPr>
              <a:spLocks noChangeAspect="1" noChangeArrowheads="1"/>
            </p:cNvSpPr>
            <p:nvPr/>
          </p:nvSpPr>
          <p:spPr bwMode="auto">
            <a:xfrm>
              <a:off x="4734" y="890"/>
              <a:ext cx="203" cy="194"/>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9878" name="Text Box 5"/>
            <p:cNvSpPr txBox="1">
              <a:spLocks noChangeAspect="1" noChangeArrowheads="1"/>
            </p:cNvSpPr>
            <p:nvPr/>
          </p:nvSpPr>
          <p:spPr bwMode="auto">
            <a:xfrm>
              <a:off x="4820" y="919"/>
              <a:ext cx="16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1</a:t>
              </a:r>
            </a:p>
          </p:txBody>
        </p:sp>
        <p:sp>
          <p:nvSpPr>
            <p:cNvPr id="79879" name="Oval 6"/>
            <p:cNvSpPr>
              <a:spLocks noChangeAspect="1" noChangeArrowheads="1"/>
            </p:cNvSpPr>
            <p:nvPr/>
          </p:nvSpPr>
          <p:spPr bwMode="auto">
            <a:xfrm>
              <a:off x="4740" y="1275"/>
              <a:ext cx="205" cy="196"/>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9880" name="Text Box 7"/>
            <p:cNvSpPr txBox="1">
              <a:spLocks noChangeAspect="1" noChangeArrowheads="1"/>
            </p:cNvSpPr>
            <p:nvPr/>
          </p:nvSpPr>
          <p:spPr bwMode="auto">
            <a:xfrm>
              <a:off x="4820" y="1282"/>
              <a:ext cx="16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2</a:t>
              </a:r>
            </a:p>
          </p:txBody>
        </p:sp>
        <p:sp>
          <p:nvSpPr>
            <p:cNvPr id="79881" name="Oval 8"/>
            <p:cNvSpPr>
              <a:spLocks noChangeAspect="1" noChangeArrowheads="1"/>
            </p:cNvSpPr>
            <p:nvPr/>
          </p:nvSpPr>
          <p:spPr bwMode="auto">
            <a:xfrm>
              <a:off x="4740" y="1651"/>
              <a:ext cx="205"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9882" name="Text Box 9"/>
            <p:cNvSpPr txBox="1">
              <a:spLocks noChangeAspect="1" noChangeArrowheads="1"/>
            </p:cNvSpPr>
            <p:nvPr/>
          </p:nvSpPr>
          <p:spPr bwMode="auto">
            <a:xfrm>
              <a:off x="4820" y="1659"/>
              <a:ext cx="16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3</a:t>
              </a:r>
            </a:p>
          </p:txBody>
        </p:sp>
        <p:sp>
          <p:nvSpPr>
            <p:cNvPr id="79883" name="Oval 10"/>
            <p:cNvSpPr>
              <a:spLocks noChangeAspect="1" noChangeArrowheads="1"/>
            </p:cNvSpPr>
            <p:nvPr/>
          </p:nvSpPr>
          <p:spPr bwMode="auto">
            <a:xfrm>
              <a:off x="4740" y="2037"/>
              <a:ext cx="205" cy="194"/>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9884" name="Text Box 11"/>
            <p:cNvSpPr txBox="1">
              <a:spLocks noChangeAspect="1" noChangeArrowheads="1"/>
            </p:cNvSpPr>
            <p:nvPr/>
          </p:nvSpPr>
          <p:spPr bwMode="auto">
            <a:xfrm>
              <a:off x="4820" y="2031"/>
              <a:ext cx="16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4</a:t>
              </a:r>
            </a:p>
          </p:txBody>
        </p:sp>
        <p:sp>
          <p:nvSpPr>
            <p:cNvPr id="79885" name="Oval 12"/>
            <p:cNvSpPr>
              <a:spLocks noChangeAspect="1" noChangeArrowheads="1"/>
            </p:cNvSpPr>
            <p:nvPr/>
          </p:nvSpPr>
          <p:spPr bwMode="auto">
            <a:xfrm>
              <a:off x="4740" y="2410"/>
              <a:ext cx="205" cy="194"/>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9886" name="Text Box 13"/>
            <p:cNvSpPr txBox="1">
              <a:spLocks noChangeAspect="1" noChangeArrowheads="1"/>
            </p:cNvSpPr>
            <p:nvPr/>
          </p:nvSpPr>
          <p:spPr bwMode="auto">
            <a:xfrm>
              <a:off x="4820" y="2423"/>
              <a:ext cx="16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5</a:t>
              </a:r>
            </a:p>
          </p:txBody>
        </p:sp>
        <p:sp>
          <p:nvSpPr>
            <p:cNvPr id="79887" name="Oval 14"/>
            <p:cNvSpPr>
              <a:spLocks noChangeAspect="1" noChangeArrowheads="1"/>
            </p:cNvSpPr>
            <p:nvPr/>
          </p:nvSpPr>
          <p:spPr bwMode="auto">
            <a:xfrm>
              <a:off x="5089" y="2736"/>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9888" name="Text Box 15"/>
            <p:cNvSpPr txBox="1">
              <a:spLocks noChangeAspect="1" noChangeArrowheads="1"/>
            </p:cNvSpPr>
            <p:nvPr/>
          </p:nvSpPr>
          <p:spPr bwMode="auto">
            <a:xfrm>
              <a:off x="5168" y="2744"/>
              <a:ext cx="16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6</a:t>
              </a:r>
            </a:p>
          </p:txBody>
        </p:sp>
        <p:sp>
          <p:nvSpPr>
            <p:cNvPr id="79889" name="Oval 16"/>
            <p:cNvSpPr>
              <a:spLocks noChangeAspect="1" noChangeArrowheads="1"/>
            </p:cNvSpPr>
            <p:nvPr/>
          </p:nvSpPr>
          <p:spPr bwMode="auto">
            <a:xfrm>
              <a:off x="5437" y="3077"/>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9890" name="Text Box 17"/>
            <p:cNvSpPr txBox="1">
              <a:spLocks noChangeAspect="1" noChangeArrowheads="1"/>
            </p:cNvSpPr>
            <p:nvPr/>
          </p:nvSpPr>
          <p:spPr bwMode="auto">
            <a:xfrm>
              <a:off x="5508" y="3088"/>
              <a:ext cx="16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7</a:t>
              </a:r>
            </a:p>
          </p:txBody>
        </p:sp>
        <p:sp>
          <p:nvSpPr>
            <p:cNvPr id="79891" name="Oval 18"/>
            <p:cNvSpPr>
              <a:spLocks noChangeAspect="1" noChangeArrowheads="1"/>
            </p:cNvSpPr>
            <p:nvPr/>
          </p:nvSpPr>
          <p:spPr bwMode="auto">
            <a:xfrm>
              <a:off x="4740" y="3335"/>
              <a:ext cx="205" cy="195"/>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9892" name="Text Box 19"/>
            <p:cNvSpPr txBox="1">
              <a:spLocks noChangeAspect="1" noChangeArrowheads="1"/>
            </p:cNvSpPr>
            <p:nvPr/>
          </p:nvSpPr>
          <p:spPr bwMode="auto">
            <a:xfrm>
              <a:off x="4820" y="3350"/>
              <a:ext cx="16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8</a:t>
              </a:r>
            </a:p>
          </p:txBody>
        </p:sp>
        <p:sp>
          <p:nvSpPr>
            <p:cNvPr id="79893" name="Oval 20"/>
            <p:cNvSpPr>
              <a:spLocks noChangeAspect="1" noChangeArrowheads="1"/>
            </p:cNvSpPr>
            <p:nvPr/>
          </p:nvSpPr>
          <p:spPr bwMode="auto">
            <a:xfrm>
              <a:off x="3793" y="1642"/>
              <a:ext cx="203" cy="195"/>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9894" name="Text Box 21"/>
            <p:cNvSpPr txBox="1">
              <a:spLocks noChangeAspect="1" noChangeArrowheads="1"/>
            </p:cNvSpPr>
            <p:nvPr/>
          </p:nvSpPr>
          <p:spPr bwMode="auto">
            <a:xfrm>
              <a:off x="3872" y="1641"/>
              <a:ext cx="16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9</a:t>
              </a:r>
            </a:p>
          </p:txBody>
        </p:sp>
        <p:sp>
          <p:nvSpPr>
            <p:cNvPr id="79895" name="Oval 22"/>
            <p:cNvSpPr>
              <a:spLocks noChangeAspect="1" noChangeArrowheads="1"/>
            </p:cNvSpPr>
            <p:nvPr/>
          </p:nvSpPr>
          <p:spPr bwMode="auto">
            <a:xfrm>
              <a:off x="3470" y="2111"/>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9896" name="Text Box 23"/>
            <p:cNvSpPr txBox="1">
              <a:spLocks noChangeAspect="1" noChangeArrowheads="1"/>
            </p:cNvSpPr>
            <p:nvPr/>
          </p:nvSpPr>
          <p:spPr bwMode="auto">
            <a:xfrm>
              <a:off x="3500" y="2106"/>
              <a:ext cx="51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11</a:t>
              </a:r>
            </a:p>
          </p:txBody>
        </p:sp>
        <p:sp>
          <p:nvSpPr>
            <p:cNvPr id="79897" name="Oval 24"/>
            <p:cNvSpPr>
              <a:spLocks noChangeAspect="1" noChangeArrowheads="1"/>
            </p:cNvSpPr>
            <p:nvPr/>
          </p:nvSpPr>
          <p:spPr bwMode="auto">
            <a:xfrm>
              <a:off x="4164" y="2132"/>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9898" name="Text Box 25"/>
            <p:cNvSpPr txBox="1">
              <a:spLocks noChangeAspect="1" noChangeArrowheads="1"/>
            </p:cNvSpPr>
            <p:nvPr/>
          </p:nvSpPr>
          <p:spPr bwMode="auto">
            <a:xfrm>
              <a:off x="4204" y="2138"/>
              <a:ext cx="26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10</a:t>
              </a:r>
            </a:p>
          </p:txBody>
        </p:sp>
        <p:sp>
          <p:nvSpPr>
            <p:cNvPr id="79899" name="Oval 26"/>
            <p:cNvSpPr>
              <a:spLocks noChangeAspect="1" noChangeArrowheads="1"/>
            </p:cNvSpPr>
            <p:nvPr/>
          </p:nvSpPr>
          <p:spPr bwMode="auto">
            <a:xfrm>
              <a:off x="3833" y="2543"/>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79900" name="Text Box 27"/>
            <p:cNvSpPr txBox="1">
              <a:spLocks noChangeAspect="1" noChangeArrowheads="1"/>
            </p:cNvSpPr>
            <p:nvPr/>
          </p:nvSpPr>
          <p:spPr bwMode="auto">
            <a:xfrm>
              <a:off x="3874" y="2550"/>
              <a:ext cx="16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12</a:t>
              </a:r>
            </a:p>
          </p:txBody>
        </p:sp>
        <p:sp>
          <p:nvSpPr>
            <p:cNvPr id="79901" name="Line 28"/>
            <p:cNvSpPr>
              <a:spLocks noChangeAspect="1" noChangeShapeType="1"/>
            </p:cNvSpPr>
            <p:nvPr/>
          </p:nvSpPr>
          <p:spPr bwMode="auto">
            <a:xfrm>
              <a:off x="4836" y="1087"/>
              <a:ext cx="0" cy="195"/>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02" name="Line 29"/>
            <p:cNvSpPr>
              <a:spLocks noChangeAspect="1" noChangeShapeType="1"/>
            </p:cNvSpPr>
            <p:nvPr/>
          </p:nvSpPr>
          <p:spPr bwMode="auto">
            <a:xfrm>
              <a:off x="4843" y="1466"/>
              <a:ext cx="0" cy="193"/>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03" name="Line 30"/>
            <p:cNvSpPr>
              <a:spLocks noChangeAspect="1" noChangeShapeType="1"/>
            </p:cNvSpPr>
            <p:nvPr/>
          </p:nvSpPr>
          <p:spPr bwMode="auto">
            <a:xfrm>
              <a:off x="4843" y="1847"/>
              <a:ext cx="0" cy="196"/>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04" name="Line 31"/>
            <p:cNvSpPr>
              <a:spLocks noChangeAspect="1" noChangeShapeType="1"/>
            </p:cNvSpPr>
            <p:nvPr/>
          </p:nvSpPr>
          <p:spPr bwMode="auto">
            <a:xfrm>
              <a:off x="4843" y="2231"/>
              <a:ext cx="0" cy="193"/>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05" name="Line 32"/>
            <p:cNvSpPr>
              <a:spLocks noChangeAspect="1" noChangeShapeType="1"/>
            </p:cNvSpPr>
            <p:nvPr/>
          </p:nvSpPr>
          <p:spPr bwMode="auto">
            <a:xfrm>
              <a:off x="4922" y="2566"/>
              <a:ext cx="206" cy="194"/>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06" name="Line 33"/>
            <p:cNvSpPr>
              <a:spLocks noChangeAspect="1" noChangeShapeType="1"/>
            </p:cNvSpPr>
            <p:nvPr/>
          </p:nvSpPr>
          <p:spPr bwMode="auto">
            <a:xfrm>
              <a:off x="5254" y="2918"/>
              <a:ext cx="223" cy="185"/>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07" name="Line 34"/>
            <p:cNvSpPr>
              <a:spLocks noChangeAspect="1" noChangeShapeType="1"/>
            </p:cNvSpPr>
            <p:nvPr/>
          </p:nvSpPr>
          <p:spPr bwMode="auto">
            <a:xfrm>
              <a:off x="4836" y="2608"/>
              <a:ext cx="0" cy="737"/>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08" name="Line 35"/>
            <p:cNvSpPr>
              <a:spLocks noChangeAspect="1" noChangeShapeType="1"/>
            </p:cNvSpPr>
            <p:nvPr/>
          </p:nvSpPr>
          <p:spPr bwMode="auto">
            <a:xfrm flipH="1">
              <a:off x="4915" y="2918"/>
              <a:ext cx="221" cy="438"/>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09" name="Line 36"/>
            <p:cNvSpPr>
              <a:spLocks noChangeAspect="1" noChangeShapeType="1"/>
            </p:cNvSpPr>
            <p:nvPr/>
          </p:nvSpPr>
          <p:spPr bwMode="auto">
            <a:xfrm flipH="1">
              <a:off x="4931" y="3221"/>
              <a:ext cx="497" cy="193"/>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10" name="AutoShape 37"/>
            <p:cNvSpPr>
              <a:spLocks noChangeAspect="1"/>
            </p:cNvSpPr>
            <p:nvPr/>
          </p:nvSpPr>
          <p:spPr bwMode="auto">
            <a:xfrm>
              <a:off x="4875" y="1383"/>
              <a:ext cx="885" cy="2437"/>
            </a:xfrm>
            <a:custGeom>
              <a:avLst/>
              <a:gdLst>
                <a:gd name="T0" fmla="*/ 0 w 1655"/>
                <a:gd name="T1" fmla="*/ 71 h 3557"/>
                <a:gd name="T2" fmla="*/ 1 w 1655"/>
                <a:gd name="T3" fmla="*/ 76 h 3557"/>
                <a:gd name="T4" fmla="*/ 1 w 1655"/>
                <a:gd name="T5" fmla="*/ 82 h 3557"/>
                <a:gd name="T6" fmla="*/ 2 w 1655"/>
                <a:gd name="T7" fmla="*/ 79 h 3557"/>
                <a:gd name="T8" fmla="*/ 2 w 1655"/>
                <a:gd name="T9" fmla="*/ 78 h 3557"/>
                <a:gd name="T10" fmla="*/ 3 w 1655"/>
                <a:gd name="T11" fmla="*/ 73 h 3557"/>
                <a:gd name="T12" fmla="*/ 3 w 1655"/>
                <a:gd name="T13" fmla="*/ 63 h 3557"/>
                <a:gd name="T14" fmla="*/ 3 w 1655"/>
                <a:gd name="T15" fmla="*/ 52 h 3557"/>
                <a:gd name="T16" fmla="*/ 2 w 1655"/>
                <a:gd name="T17" fmla="*/ 27 h 3557"/>
                <a:gd name="T18" fmla="*/ 2 w 1655"/>
                <a:gd name="T19" fmla="*/ 16 h 3557"/>
                <a:gd name="T20" fmla="*/ 1 w 1655"/>
                <a:gd name="T21" fmla="*/ 5 h 3557"/>
                <a:gd name="T22" fmla="*/ 1 w 1655"/>
                <a:gd name="T23" fmla="*/ 3 h 3557"/>
                <a:gd name="T24" fmla="*/ 1 w 1655"/>
                <a:gd name="T25" fmla="*/ 0 h 35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5" h="3557">
                  <a:moveTo>
                    <a:pt x="0" y="3132"/>
                  </a:moveTo>
                  <a:cubicBezTo>
                    <a:pt x="313" y="3344"/>
                    <a:pt x="627" y="3557"/>
                    <a:pt x="902" y="3492"/>
                  </a:cubicBezTo>
                  <a:cubicBezTo>
                    <a:pt x="1177" y="3427"/>
                    <a:pt x="1655" y="3204"/>
                    <a:pt x="1650" y="2742"/>
                  </a:cubicBezTo>
                  <a:cubicBezTo>
                    <a:pt x="1645" y="2280"/>
                    <a:pt x="1120" y="1177"/>
                    <a:pt x="869" y="720"/>
                  </a:cubicBezTo>
                  <a:cubicBezTo>
                    <a:pt x="618" y="263"/>
                    <a:pt x="380" y="131"/>
                    <a:pt x="143" y="0"/>
                  </a:cubicBezTo>
                </a:path>
              </a:pathLst>
            </a:custGeom>
            <a:noFill/>
            <a:ln w="25400">
              <a:solidFill>
                <a:schemeClr val="bg2"/>
              </a:solidFill>
              <a:round/>
              <a:headEnd/>
              <a:tailEnd type="triangle" w="sm" len="lg"/>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79911" name="Line 38"/>
            <p:cNvSpPr>
              <a:spLocks noChangeAspect="1" noChangeShapeType="1"/>
            </p:cNvSpPr>
            <p:nvPr/>
          </p:nvSpPr>
          <p:spPr bwMode="auto">
            <a:xfrm flipH="1">
              <a:off x="3974" y="1416"/>
              <a:ext cx="766" cy="267"/>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12" name="Line 39"/>
            <p:cNvSpPr>
              <a:spLocks noChangeAspect="1" noChangeShapeType="1"/>
            </p:cNvSpPr>
            <p:nvPr/>
          </p:nvSpPr>
          <p:spPr bwMode="auto">
            <a:xfrm flipH="1">
              <a:off x="4008" y="1741"/>
              <a:ext cx="732" cy="0"/>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13" name="Line 40"/>
            <p:cNvSpPr>
              <a:spLocks noChangeAspect="1" noChangeShapeType="1"/>
            </p:cNvSpPr>
            <p:nvPr/>
          </p:nvSpPr>
          <p:spPr bwMode="auto">
            <a:xfrm flipH="1">
              <a:off x="3619" y="1827"/>
              <a:ext cx="214" cy="308"/>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14" name="Line 41"/>
            <p:cNvSpPr>
              <a:spLocks noChangeAspect="1" noChangeShapeType="1"/>
            </p:cNvSpPr>
            <p:nvPr/>
          </p:nvSpPr>
          <p:spPr bwMode="auto">
            <a:xfrm>
              <a:off x="3960" y="1824"/>
              <a:ext cx="260" cy="320"/>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15" name="Line 42"/>
            <p:cNvSpPr>
              <a:spLocks noChangeAspect="1" noChangeShapeType="1"/>
            </p:cNvSpPr>
            <p:nvPr/>
          </p:nvSpPr>
          <p:spPr bwMode="auto">
            <a:xfrm flipH="1">
              <a:off x="3999" y="2329"/>
              <a:ext cx="212" cy="246"/>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16" name="Line 43"/>
            <p:cNvSpPr>
              <a:spLocks noChangeAspect="1" noChangeShapeType="1"/>
            </p:cNvSpPr>
            <p:nvPr/>
          </p:nvSpPr>
          <p:spPr bwMode="auto">
            <a:xfrm>
              <a:off x="3628" y="2296"/>
              <a:ext cx="221" cy="279"/>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79917" name="Text Box 44"/>
            <p:cNvSpPr txBox="1">
              <a:spLocks noChangeAspect="1" noChangeArrowheads="1"/>
            </p:cNvSpPr>
            <p:nvPr/>
          </p:nvSpPr>
          <p:spPr bwMode="auto">
            <a:xfrm>
              <a:off x="4892" y="2745"/>
              <a:ext cx="26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1</a:t>
              </a:r>
              <a:endParaRPr lang="en-US" altLang="zh-CN" sz="2000">
                <a:solidFill>
                  <a:srgbClr val="FF0000"/>
                </a:solidFill>
                <a:latin typeface="宋体" pitchFamily="2" charset="-122"/>
                <a:ea typeface="宋体" pitchFamily="2" charset="-122"/>
              </a:endParaRPr>
            </a:p>
          </p:txBody>
        </p:sp>
        <p:sp>
          <p:nvSpPr>
            <p:cNvPr id="79918" name="Text Box 45"/>
            <p:cNvSpPr txBox="1">
              <a:spLocks noChangeAspect="1" noChangeArrowheads="1"/>
            </p:cNvSpPr>
            <p:nvPr/>
          </p:nvSpPr>
          <p:spPr bwMode="auto">
            <a:xfrm>
              <a:off x="5144" y="3020"/>
              <a:ext cx="2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2</a:t>
              </a:r>
              <a:endParaRPr lang="en-US" altLang="zh-CN" sz="2000">
                <a:solidFill>
                  <a:srgbClr val="FF0000"/>
                </a:solidFill>
                <a:latin typeface="宋体" pitchFamily="2" charset="-122"/>
                <a:ea typeface="宋体" pitchFamily="2" charset="-122"/>
              </a:endParaRPr>
            </a:p>
          </p:txBody>
        </p:sp>
        <p:sp>
          <p:nvSpPr>
            <p:cNvPr id="79919" name="Text Box 46"/>
            <p:cNvSpPr txBox="1">
              <a:spLocks noChangeAspect="1" noChangeArrowheads="1"/>
            </p:cNvSpPr>
            <p:nvPr/>
          </p:nvSpPr>
          <p:spPr bwMode="auto">
            <a:xfrm>
              <a:off x="5161" y="2304"/>
              <a:ext cx="2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3</a:t>
              </a:r>
              <a:endParaRPr lang="en-US" altLang="zh-CN" sz="2000">
                <a:solidFill>
                  <a:srgbClr val="FF0000"/>
                </a:solidFill>
                <a:latin typeface="宋体" pitchFamily="2" charset="-122"/>
                <a:ea typeface="宋体" pitchFamily="2" charset="-122"/>
              </a:endParaRPr>
            </a:p>
          </p:txBody>
        </p:sp>
        <p:sp>
          <p:nvSpPr>
            <p:cNvPr id="79920" name="Text Box 47"/>
            <p:cNvSpPr txBox="1">
              <a:spLocks noChangeAspect="1" noChangeArrowheads="1"/>
            </p:cNvSpPr>
            <p:nvPr/>
          </p:nvSpPr>
          <p:spPr bwMode="auto">
            <a:xfrm>
              <a:off x="4448" y="1512"/>
              <a:ext cx="262"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4</a:t>
              </a:r>
              <a:endParaRPr lang="en-US" altLang="zh-CN" sz="2000">
                <a:solidFill>
                  <a:srgbClr val="FF0000"/>
                </a:solidFill>
                <a:latin typeface="宋体" pitchFamily="2" charset="-122"/>
                <a:ea typeface="宋体" pitchFamily="2" charset="-122"/>
              </a:endParaRPr>
            </a:p>
          </p:txBody>
        </p:sp>
        <p:sp>
          <p:nvSpPr>
            <p:cNvPr id="79921" name="Text Box 48"/>
            <p:cNvSpPr txBox="1">
              <a:spLocks noChangeAspect="1" noChangeArrowheads="1"/>
            </p:cNvSpPr>
            <p:nvPr/>
          </p:nvSpPr>
          <p:spPr bwMode="auto">
            <a:xfrm>
              <a:off x="3786" y="2087"/>
              <a:ext cx="2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5</a:t>
              </a:r>
              <a:endParaRPr lang="en-US" altLang="zh-CN" sz="2000">
                <a:solidFill>
                  <a:srgbClr val="FF0000"/>
                </a:solidFill>
                <a:latin typeface="宋体" pitchFamily="2" charset="-122"/>
                <a:ea typeface="宋体" pitchFamily="2" charset="-122"/>
              </a:endParaRPr>
            </a:p>
          </p:txBody>
        </p:sp>
        <p:sp>
          <p:nvSpPr>
            <p:cNvPr id="79922" name="Text Box 49"/>
            <p:cNvSpPr txBox="1">
              <a:spLocks noChangeAspect="1" noChangeArrowheads="1"/>
            </p:cNvSpPr>
            <p:nvPr/>
          </p:nvSpPr>
          <p:spPr bwMode="auto">
            <a:xfrm>
              <a:off x="4125" y="2877"/>
              <a:ext cx="26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6</a:t>
              </a:r>
              <a:endParaRPr lang="en-US" altLang="zh-CN" sz="2000">
                <a:solidFill>
                  <a:srgbClr val="FF0000"/>
                </a:solidFill>
                <a:latin typeface="宋体" pitchFamily="2" charset="-122"/>
                <a:ea typeface="宋体" pitchFamily="2" charset="-122"/>
              </a:endParaRPr>
            </a:p>
          </p:txBody>
        </p:sp>
      </p:grpSp>
      <p:pic>
        <p:nvPicPr>
          <p:cNvPr id="2" name="图片 1"/>
          <p:cNvPicPr>
            <a:picLocks noChangeAspect="1"/>
          </p:cNvPicPr>
          <p:nvPr/>
        </p:nvPicPr>
        <p:blipFill>
          <a:blip r:embed="rId3"/>
          <a:stretch>
            <a:fillRect/>
          </a:stretch>
        </p:blipFill>
        <p:spPr>
          <a:xfrm>
            <a:off x="5031566" y="1268413"/>
            <a:ext cx="4188512" cy="501967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7491">
                                            <p:txEl>
                                              <p:pRg st="2" end="2"/>
                                            </p:txEl>
                                          </p:spTgt>
                                        </p:tgtEl>
                                        <p:attrNameLst>
                                          <p:attrName>style.visibility</p:attrName>
                                        </p:attrNameLst>
                                      </p:cBhvr>
                                      <p:to>
                                        <p:strVal val="visible"/>
                                      </p:to>
                                    </p:set>
                                    <p:animEffect transition="in" filter="blinds(horizontal)">
                                      <p:cBhvr>
                                        <p:cTn id="7" dur="500"/>
                                        <p:tgtEl>
                                          <p:spTgt spid="4474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7491">
                                            <p:txEl>
                                              <p:pRg st="3" end="3"/>
                                            </p:txEl>
                                          </p:spTgt>
                                        </p:tgtEl>
                                        <p:attrNameLst>
                                          <p:attrName>style.visibility</p:attrName>
                                        </p:attrNameLst>
                                      </p:cBhvr>
                                      <p:to>
                                        <p:strVal val="visible"/>
                                      </p:to>
                                    </p:set>
                                    <p:animEffect transition="in" filter="blinds(horizontal)">
                                      <p:cBhvr>
                                        <p:cTn id="12" dur="500"/>
                                        <p:tgtEl>
                                          <p:spTgt spid="44749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47491">
                                            <p:txEl>
                                              <p:pRg st="4" end="4"/>
                                            </p:txEl>
                                          </p:spTgt>
                                        </p:tgtEl>
                                        <p:attrNameLst>
                                          <p:attrName>style.visibility</p:attrName>
                                        </p:attrNameLst>
                                      </p:cBhvr>
                                      <p:to>
                                        <p:strVal val="visible"/>
                                      </p:to>
                                    </p:set>
                                    <p:animEffect transition="in" filter="blinds(horizontal)">
                                      <p:cBhvr>
                                        <p:cTn id="17" dur="500"/>
                                        <p:tgtEl>
                                          <p:spTgt spid="447491">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47491">
                                            <p:txEl>
                                              <p:pRg st="5" end="5"/>
                                            </p:txEl>
                                          </p:spTgt>
                                        </p:tgtEl>
                                        <p:attrNameLst>
                                          <p:attrName>style.visibility</p:attrName>
                                        </p:attrNameLst>
                                      </p:cBhvr>
                                      <p:to>
                                        <p:strVal val="visible"/>
                                      </p:to>
                                    </p:set>
                                    <p:animEffect transition="in" filter="blinds(horizontal)">
                                      <p:cBhvr>
                                        <p:cTn id="20" dur="500"/>
                                        <p:tgtEl>
                                          <p:spTgt spid="44749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47491">
                                            <p:txEl>
                                              <p:pRg st="6" end="6"/>
                                            </p:txEl>
                                          </p:spTgt>
                                        </p:tgtEl>
                                        <p:attrNameLst>
                                          <p:attrName>style.visibility</p:attrName>
                                        </p:attrNameLst>
                                      </p:cBhvr>
                                      <p:to>
                                        <p:strVal val="visible"/>
                                      </p:to>
                                    </p:set>
                                    <p:animEffect transition="in" filter="blinds(horizontal)">
                                      <p:cBhvr>
                                        <p:cTn id="25" dur="500"/>
                                        <p:tgtEl>
                                          <p:spTgt spid="44749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47491">
                                            <p:txEl>
                                              <p:pRg st="7" end="7"/>
                                            </p:txEl>
                                          </p:spTgt>
                                        </p:tgtEl>
                                        <p:attrNameLst>
                                          <p:attrName>style.visibility</p:attrName>
                                        </p:attrNameLst>
                                      </p:cBhvr>
                                      <p:to>
                                        <p:strVal val="visible"/>
                                      </p:to>
                                    </p:set>
                                    <p:animEffect transition="in" filter="blinds(horizontal)">
                                      <p:cBhvr>
                                        <p:cTn id="30" dur="500"/>
                                        <p:tgtEl>
                                          <p:spTgt spid="447491">
                                            <p:txEl>
                                              <p:pRg st="7" end="7"/>
                                            </p:txEl>
                                          </p:spTgt>
                                        </p:tgtEl>
                                      </p:cBhvr>
                                    </p:animEffec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AutoShape 2"/>
          <p:cNvSpPr>
            <a:spLocks noGrp="1" noChangeArrowheads="1"/>
          </p:cNvSpPr>
          <p:nvPr>
            <p:ph type="title"/>
          </p:nvPr>
        </p:nvSpPr>
        <p:spPr>
          <a:xfrm>
            <a:off x="457200" y="609600"/>
            <a:ext cx="8229600" cy="609600"/>
          </a:xfrm>
        </p:spPr>
        <p:txBody>
          <a:bodyPr/>
          <a:lstStyle/>
          <a:p>
            <a:pPr>
              <a:defRPr/>
            </a:pPr>
            <a:r>
              <a:rPr lang="zh-CN" altLang="en-US" sz="3400" smtClean="0">
                <a:latin typeface="宋体" pitchFamily="2" charset="-122"/>
              </a:rPr>
              <a:t>确定基本路径集合</a:t>
            </a:r>
          </a:p>
        </p:txBody>
      </p:sp>
      <p:sp>
        <p:nvSpPr>
          <p:cNvPr id="81923" name="Rectangle 3"/>
          <p:cNvSpPr>
            <a:spLocks noGrp="1" noChangeArrowheads="1"/>
          </p:cNvSpPr>
          <p:nvPr>
            <p:ph idx="1"/>
          </p:nvPr>
        </p:nvSpPr>
        <p:spPr bwMode="auto">
          <a:xfrm>
            <a:off x="445199" y="1416352"/>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en-US" dirty="0" smtClean="0"/>
              <a:t>确定基本路径集合</a:t>
            </a:r>
            <a:r>
              <a:rPr lang="en-US" altLang="zh-CN" dirty="0" smtClean="0"/>
              <a:t>(</a:t>
            </a:r>
            <a:r>
              <a:rPr lang="zh-CN" altLang="en-US" dirty="0" smtClean="0"/>
              <a:t>即独立路径集合</a:t>
            </a:r>
            <a:r>
              <a:rPr lang="en-US" altLang="zh-CN" dirty="0" smtClean="0"/>
              <a:t>)</a:t>
            </a:r>
            <a:r>
              <a:rPr lang="zh-CN" altLang="en-US" dirty="0" smtClean="0"/>
              <a:t>。于是</a:t>
            </a:r>
            <a:r>
              <a:rPr lang="zh-CN" altLang="en-US" dirty="0" smtClean="0">
                <a:solidFill>
                  <a:srgbClr val="FF0000"/>
                </a:solidFill>
              </a:rPr>
              <a:t>可确定</a:t>
            </a:r>
            <a:r>
              <a:rPr lang="en-US" altLang="zh-CN" dirty="0" smtClean="0">
                <a:solidFill>
                  <a:srgbClr val="FF0000"/>
                </a:solidFill>
              </a:rPr>
              <a:t>6</a:t>
            </a:r>
            <a:r>
              <a:rPr lang="zh-CN" altLang="en-US" dirty="0" smtClean="0">
                <a:solidFill>
                  <a:srgbClr val="FF0000"/>
                </a:solidFill>
              </a:rPr>
              <a:t>条独立的路径</a:t>
            </a:r>
            <a:r>
              <a:rPr lang="zh-CN" altLang="en-US" dirty="0" smtClean="0"/>
              <a:t>：</a:t>
            </a:r>
          </a:p>
          <a:p>
            <a:r>
              <a:rPr lang="zh-CN" altLang="en-US" dirty="0" smtClean="0"/>
              <a:t>路径</a:t>
            </a:r>
            <a:r>
              <a:rPr lang="en-US" altLang="zh-CN" dirty="0" smtClean="0"/>
              <a:t>1</a:t>
            </a:r>
            <a:r>
              <a:rPr lang="zh-CN" altLang="en-US" dirty="0" smtClean="0"/>
              <a:t>：</a:t>
            </a:r>
            <a:r>
              <a:rPr lang="en-US" altLang="zh-CN" dirty="0" smtClean="0"/>
              <a:t>1-2-9-10-12</a:t>
            </a:r>
          </a:p>
          <a:p>
            <a:r>
              <a:rPr lang="zh-CN" altLang="en-US" dirty="0" smtClean="0"/>
              <a:t>路径</a:t>
            </a:r>
            <a:r>
              <a:rPr lang="en-US" altLang="zh-CN" dirty="0" smtClean="0"/>
              <a:t>2</a:t>
            </a:r>
            <a:r>
              <a:rPr lang="zh-CN" altLang="en-US" dirty="0" smtClean="0"/>
              <a:t>：</a:t>
            </a:r>
            <a:r>
              <a:rPr lang="en-US" altLang="zh-CN" dirty="0" smtClean="0"/>
              <a:t>1-2-</a:t>
            </a:r>
            <a:r>
              <a:rPr lang="en-US" altLang="zh-CN" b="1" dirty="0" smtClean="0">
                <a:solidFill>
                  <a:srgbClr val="FF0000"/>
                </a:solidFill>
              </a:rPr>
              <a:t>9-11</a:t>
            </a:r>
            <a:r>
              <a:rPr lang="en-US" altLang="zh-CN" dirty="0" smtClean="0"/>
              <a:t>-12</a:t>
            </a:r>
          </a:p>
          <a:p>
            <a:r>
              <a:rPr lang="zh-CN" altLang="en-US" dirty="0" smtClean="0"/>
              <a:t>路径</a:t>
            </a:r>
            <a:r>
              <a:rPr lang="en-US" altLang="zh-CN" dirty="0" smtClean="0"/>
              <a:t>3</a:t>
            </a:r>
            <a:r>
              <a:rPr lang="zh-CN" altLang="en-US" dirty="0" smtClean="0"/>
              <a:t>：</a:t>
            </a:r>
            <a:r>
              <a:rPr lang="en-US" altLang="zh-CN" dirty="0" smtClean="0"/>
              <a:t>1-</a:t>
            </a:r>
            <a:r>
              <a:rPr lang="en-US" altLang="zh-CN" b="1" dirty="0" smtClean="0">
                <a:solidFill>
                  <a:srgbClr val="FF0000"/>
                </a:solidFill>
              </a:rPr>
              <a:t>2-3</a:t>
            </a:r>
            <a:r>
              <a:rPr lang="en-US" altLang="zh-CN" dirty="0" smtClean="0"/>
              <a:t>-9-10-12</a:t>
            </a:r>
          </a:p>
          <a:p>
            <a:r>
              <a:rPr lang="zh-CN" altLang="en-US" dirty="0" smtClean="0"/>
              <a:t>路径</a:t>
            </a:r>
            <a:r>
              <a:rPr lang="en-US" altLang="zh-CN" dirty="0" smtClean="0"/>
              <a:t>4</a:t>
            </a:r>
            <a:r>
              <a:rPr lang="zh-CN" altLang="en-US" dirty="0" smtClean="0"/>
              <a:t>：</a:t>
            </a:r>
            <a:r>
              <a:rPr lang="en-US" altLang="zh-CN" dirty="0" smtClean="0"/>
              <a:t>1-2-</a:t>
            </a:r>
            <a:r>
              <a:rPr lang="en-US" altLang="zh-CN" b="1" dirty="0" smtClean="0">
                <a:solidFill>
                  <a:srgbClr val="FF0000"/>
                </a:solidFill>
              </a:rPr>
              <a:t>3-4</a:t>
            </a:r>
            <a:r>
              <a:rPr lang="en-US" altLang="zh-CN" dirty="0" smtClean="0"/>
              <a:t>-5-8-2</a:t>
            </a:r>
            <a:r>
              <a:rPr lang="en-US" altLang="zh-CN" dirty="0" smtClean="0">
                <a:latin typeface="微软雅黑" pitchFamily="34" charset="-122"/>
              </a:rPr>
              <a:t>…</a:t>
            </a:r>
            <a:endParaRPr lang="en-US" altLang="zh-CN" dirty="0" smtClean="0"/>
          </a:p>
          <a:p>
            <a:r>
              <a:rPr lang="zh-CN" altLang="en-US" dirty="0" smtClean="0"/>
              <a:t>路径</a:t>
            </a:r>
            <a:r>
              <a:rPr lang="en-US" altLang="zh-CN" dirty="0" smtClean="0"/>
              <a:t>5</a:t>
            </a:r>
            <a:r>
              <a:rPr lang="zh-CN" altLang="en-US" dirty="0" smtClean="0"/>
              <a:t>：</a:t>
            </a:r>
            <a:r>
              <a:rPr lang="en-US" altLang="zh-CN" dirty="0" smtClean="0"/>
              <a:t>1-2-3-4-</a:t>
            </a:r>
            <a:r>
              <a:rPr lang="en-US" altLang="zh-CN" b="1" dirty="0" smtClean="0">
                <a:solidFill>
                  <a:srgbClr val="FF0000"/>
                </a:solidFill>
              </a:rPr>
              <a:t>5-6</a:t>
            </a:r>
            <a:r>
              <a:rPr lang="en-US" altLang="zh-CN" dirty="0" smtClean="0"/>
              <a:t>-8-2</a:t>
            </a:r>
            <a:r>
              <a:rPr lang="en-US" altLang="zh-CN" dirty="0" smtClean="0">
                <a:latin typeface="微软雅黑" pitchFamily="34" charset="-122"/>
              </a:rPr>
              <a:t>…</a:t>
            </a:r>
            <a:endParaRPr lang="en-US" altLang="zh-CN" dirty="0" smtClean="0"/>
          </a:p>
          <a:p>
            <a:r>
              <a:rPr lang="zh-CN" altLang="en-US" dirty="0" smtClean="0"/>
              <a:t>路径</a:t>
            </a:r>
            <a:r>
              <a:rPr lang="en-US" altLang="zh-CN" dirty="0" smtClean="0"/>
              <a:t>6</a:t>
            </a:r>
            <a:r>
              <a:rPr lang="zh-CN" altLang="en-US" dirty="0" smtClean="0"/>
              <a:t>：</a:t>
            </a:r>
            <a:r>
              <a:rPr lang="en-US" altLang="zh-CN" dirty="0" smtClean="0"/>
              <a:t>1-2-3-4-5-</a:t>
            </a:r>
            <a:r>
              <a:rPr lang="en-US" altLang="zh-CN" b="1" dirty="0" smtClean="0">
                <a:solidFill>
                  <a:srgbClr val="FF0000"/>
                </a:solidFill>
              </a:rPr>
              <a:t>6-7</a:t>
            </a:r>
            <a:r>
              <a:rPr lang="en-US" altLang="zh-CN" dirty="0" smtClean="0"/>
              <a:t>-8-2</a:t>
            </a:r>
            <a:r>
              <a:rPr lang="en-US" altLang="zh-CN" dirty="0" smtClean="0">
                <a:latin typeface="微软雅黑" pitchFamily="34" charset="-122"/>
              </a:rPr>
              <a:t>…</a:t>
            </a:r>
            <a:endParaRPr lang="en-US" altLang="zh-CN" dirty="0" smtClean="0"/>
          </a:p>
        </p:txBody>
      </p:sp>
      <p:grpSp>
        <p:nvGrpSpPr>
          <p:cNvPr id="81924" name="Group 3"/>
          <p:cNvGrpSpPr>
            <a:grpSpLocks/>
          </p:cNvGrpSpPr>
          <p:nvPr/>
        </p:nvGrpSpPr>
        <p:grpSpPr bwMode="auto">
          <a:xfrm>
            <a:off x="5307013" y="1973263"/>
            <a:ext cx="3802062" cy="4335462"/>
            <a:chOff x="3470" y="890"/>
            <a:chExt cx="2290" cy="2930"/>
          </a:xfrm>
        </p:grpSpPr>
        <p:sp>
          <p:nvSpPr>
            <p:cNvPr id="81925" name="Oval 4"/>
            <p:cNvSpPr>
              <a:spLocks noChangeAspect="1" noChangeArrowheads="1"/>
            </p:cNvSpPr>
            <p:nvPr/>
          </p:nvSpPr>
          <p:spPr bwMode="auto">
            <a:xfrm>
              <a:off x="4734" y="890"/>
              <a:ext cx="203" cy="194"/>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81926" name="Text Box 5"/>
            <p:cNvSpPr txBox="1">
              <a:spLocks noChangeAspect="1" noChangeArrowheads="1"/>
            </p:cNvSpPr>
            <p:nvPr/>
          </p:nvSpPr>
          <p:spPr bwMode="auto">
            <a:xfrm>
              <a:off x="4820" y="919"/>
              <a:ext cx="16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1</a:t>
              </a:r>
            </a:p>
          </p:txBody>
        </p:sp>
        <p:sp>
          <p:nvSpPr>
            <p:cNvPr id="81927" name="Oval 6"/>
            <p:cNvSpPr>
              <a:spLocks noChangeAspect="1" noChangeArrowheads="1"/>
            </p:cNvSpPr>
            <p:nvPr/>
          </p:nvSpPr>
          <p:spPr bwMode="auto">
            <a:xfrm>
              <a:off x="4740" y="1275"/>
              <a:ext cx="205" cy="196"/>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81928" name="Text Box 7"/>
            <p:cNvSpPr txBox="1">
              <a:spLocks noChangeAspect="1" noChangeArrowheads="1"/>
            </p:cNvSpPr>
            <p:nvPr/>
          </p:nvSpPr>
          <p:spPr bwMode="auto">
            <a:xfrm>
              <a:off x="4820" y="1282"/>
              <a:ext cx="16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2</a:t>
              </a:r>
            </a:p>
          </p:txBody>
        </p:sp>
        <p:sp>
          <p:nvSpPr>
            <p:cNvPr id="81929" name="Oval 8"/>
            <p:cNvSpPr>
              <a:spLocks noChangeAspect="1" noChangeArrowheads="1"/>
            </p:cNvSpPr>
            <p:nvPr/>
          </p:nvSpPr>
          <p:spPr bwMode="auto">
            <a:xfrm>
              <a:off x="4740" y="1651"/>
              <a:ext cx="205"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81930" name="Text Box 9"/>
            <p:cNvSpPr txBox="1">
              <a:spLocks noChangeAspect="1" noChangeArrowheads="1"/>
            </p:cNvSpPr>
            <p:nvPr/>
          </p:nvSpPr>
          <p:spPr bwMode="auto">
            <a:xfrm>
              <a:off x="4820" y="1659"/>
              <a:ext cx="16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3</a:t>
              </a:r>
            </a:p>
          </p:txBody>
        </p:sp>
        <p:sp>
          <p:nvSpPr>
            <p:cNvPr id="81931" name="Oval 10"/>
            <p:cNvSpPr>
              <a:spLocks noChangeAspect="1" noChangeArrowheads="1"/>
            </p:cNvSpPr>
            <p:nvPr/>
          </p:nvSpPr>
          <p:spPr bwMode="auto">
            <a:xfrm>
              <a:off x="4740" y="2037"/>
              <a:ext cx="205" cy="194"/>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81932" name="Text Box 11"/>
            <p:cNvSpPr txBox="1">
              <a:spLocks noChangeAspect="1" noChangeArrowheads="1"/>
            </p:cNvSpPr>
            <p:nvPr/>
          </p:nvSpPr>
          <p:spPr bwMode="auto">
            <a:xfrm>
              <a:off x="4820" y="2031"/>
              <a:ext cx="16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4</a:t>
              </a:r>
            </a:p>
          </p:txBody>
        </p:sp>
        <p:sp>
          <p:nvSpPr>
            <p:cNvPr id="81933" name="Oval 12"/>
            <p:cNvSpPr>
              <a:spLocks noChangeAspect="1" noChangeArrowheads="1"/>
            </p:cNvSpPr>
            <p:nvPr/>
          </p:nvSpPr>
          <p:spPr bwMode="auto">
            <a:xfrm>
              <a:off x="4740" y="2410"/>
              <a:ext cx="205" cy="194"/>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81934" name="Text Box 13"/>
            <p:cNvSpPr txBox="1">
              <a:spLocks noChangeAspect="1" noChangeArrowheads="1"/>
            </p:cNvSpPr>
            <p:nvPr/>
          </p:nvSpPr>
          <p:spPr bwMode="auto">
            <a:xfrm>
              <a:off x="4820" y="2423"/>
              <a:ext cx="16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5</a:t>
              </a:r>
            </a:p>
          </p:txBody>
        </p:sp>
        <p:sp>
          <p:nvSpPr>
            <p:cNvPr id="81935" name="Oval 14"/>
            <p:cNvSpPr>
              <a:spLocks noChangeAspect="1" noChangeArrowheads="1"/>
            </p:cNvSpPr>
            <p:nvPr/>
          </p:nvSpPr>
          <p:spPr bwMode="auto">
            <a:xfrm>
              <a:off x="5089" y="2736"/>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81936" name="Text Box 15"/>
            <p:cNvSpPr txBox="1">
              <a:spLocks noChangeAspect="1" noChangeArrowheads="1"/>
            </p:cNvSpPr>
            <p:nvPr/>
          </p:nvSpPr>
          <p:spPr bwMode="auto">
            <a:xfrm>
              <a:off x="5168" y="2744"/>
              <a:ext cx="16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6</a:t>
              </a:r>
            </a:p>
          </p:txBody>
        </p:sp>
        <p:sp>
          <p:nvSpPr>
            <p:cNvPr id="81937" name="Oval 16"/>
            <p:cNvSpPr>
              <a:spLocks noChangeAspect="1" noChangeArrowheads="1"/>
            </p:cNvSpPr>
            <p:nvPr/>
          </p:nvSpPr>
          <p:spPr bwMode="auto">
            <a:xfrm>
              <a:off x="5437" y="3077"/>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81938" name="Text Box 17"/>
            <p:cNvSpPr txBox="1">
              <a:spLocks noChangeAspect="1" noChangeArrowheads="1"/>
            </p:cNvSpPr>
            <p:nvPr/>
          </p:nvSpPr>
          <p:spPr bwMode="auto">
            <a:xfrm>
              <a:off x="5508" y="3088"/>
              <a:ext cx="165"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7</a:t>
              </a:r>
            </a:p>
          </p:txBody>
        </p:sp>
        <p:sp>
          <p:nvSpPr>
            <p:cNvPr id="81939" name="Oval 18"/>
            <p:cNvSpPr>
              <a:spLocks noChangeAspect="1" noChangeArrowheads="1"/>
            </p:cNvSpPr>
            <p:nvPr/>
          </p:nvSpPr>
          <p:spPr bwMode="auto">
            <a:xfrm>
              <a:off x="4740" y="3335"/>
              <a:ext cx="205" cy="195"/>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81940" name="Text Box 19"/>
            <p:cNvSpPr txBox="1">
              <a:spLocks noChangeAspect="1" noChangeArrowheads="1"/>
            </p:cNvSpPr>
            <p:nvPr/>
          </p:nvSpPr>
          <p:spPr bwMode="auto">
            <a:xfrm>
              <a:off x="4820" y="3350"/>
              <a:ext cx="16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8</a:t>
              </a:r>
            </a:p>
          </p:txBody>
        </p:sp>
        <p:sp>
          <p:nvSpPr>
            <p:cNvPr id="81941" name="Oval 20"/>
            <p:cNvSpPr>
              <a:spLocks noChangeAspect="1" noChangeArrowheads="1"/>
            </p:cNvSpPr>
            <p:nvPr/>
          </p:nvSpPr>
          <p:spPr bwMode="auto">
            <a:xfrm>
              <a:off x="3793" y="1642"/>
              <a:ext cx="203" cy="195"/>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81942" name="Text Box 21"/>
            <p:cNvSpPr txBox="1">
              <a:spLocks noChangeAspect="1" noChangeArrowheads="1"/>
            </p:cNvSpPr>
            <p:nvPr/>
          </p:nvSpPr>
          <p:spPr bwMode="auto">
            <a:xfrm>
              <a:off x="3872" y="1641"/>
              <a:ext cx="16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9</a:t>
              </a:r>
            </a:p>
          </p:txBody>
        </p:sp>
        <p:sp>
          <p:nvSpPr>
            <p:cNvPr id="81943" name="Oval 22"/>
            <p:cNvSpPr>
              <a:spLocks noChangeAspect="1" noChangeArrowheads="1"/>
            </p:cNvSpPr>
            <p:nvPr/>
          </p:nvSpPr>
          <p:spPr bwMode="auto">
            <a:xfrm>
              <a:off x="3470" y="2111"/>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81944" name="Text Box 23"/>
            <p:cNvSpPr txBox="1">
              <a:spLocks noChangeAspect="1" noChangeArrowheads="1"/>
            </p:cNvSpPr>
            <p:nvPr/>
          </p:nvSpPr>
          <p:spPr bwMode="auto">
            <a:xfrm>
              <a:off x="3500" y="2106"/>
              <a:ext cx="51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11</a:t>
              </a:r>
            </a:p>
          </p:txBody>
        </p:sp>
        <p:sp>
          <p:nvSpPr>
            <p:cNvPr id="81945" name="Oval 24"/>
            <p:cNvSpPr>
              <a:spLocks noChangeAspect="1" noChangeArrowheads="1"/>
            </p:cNvSpPr>
            <p:nvPr/>
          </p:nvSpPr>
          <p:spPr bwMode="auto">
            <a:xfrm>
              <a:off x="4164" y="2132"/>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81946" name="Text Box 25"/>
            <p:cNvSpPr txBox="1">
              <a:spLocks noChangeAspect="1" noChangeArrowheads="1"/>
            </p:cNvSpPr>
            <p:nvPr/>
          </p:nvSpPr>
          <p:spPr bwMode="auto">
            <a:xfrm>
              <a:off x="4204" y="2138"/>
              <a:ext cx="264"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10</a:t>
              </a:r>
            </a:p>
          </p:txBody>
        </p:sp>
        <p:sp>
          <p:nvSpPr>
            <p:cNvPr id="81947" name="Oval 26"/>
            <p:cNvSpPr>
              <a:spLocks noChangeAspect="1" noChangeArrowheads="1"/>
            </p:cNvSpPr>
            <p:nvPr/>
          </p:nvSpPr>
          <p:spPr bwMode="auto">
            <a:xfrm>
              <a:off x="3833" y="2543"/>
              <a:ext cx="203" cy="193"/>
            </a:xfrm>
            <a:prstGeom prst="ellipse">
              <a:avLst/>
            </a:pr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solidFill>
                  <a:schemeClr val="bg2"/>
                </a:solidFill>
              </a:endParaRPr>
            </a:p>
          </p:txBody>
        </p:sp>
        <p:sp>
          <p:nvSpPr>
            <p:cNvPr id="81948" name="Text Box 27"/>
            <p:cNvSpPr txBox="1">
              <a:spLocks noChangeAspect="1" noChangeArrowheads="1"/>
            </p:cNvSpPr>
            <p:nvPr/>
          </p:nvSpPr>
          <p:spPr bwMode="auto">
            <a:xfrm>
              <a:off x="3874" y="2550"/>
              <a:ext cx="16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chemeClr val="bg2"/>
                  </a:solidFill>
                  <a:latin typeface="宋体" pitchFamily="2" charset="-122"/>
                  <a:ea typeface="宋体" pitchFamily="2" charset="-122"/>
                </a:rPr>
                <a:t>12</a:t>
              </a:r>
            </a:p>
          </p:txBody>
        </p:sp>
        <p:sp>
          <p:nvSpPr>
            <p:cNvPr id="81949" name="Line 28"/>
            <p:cNvSpPr>
              <a:spLocks noChangeAspect="1" noChangeShapeType="1"/>
            </p:cNvSpPr>
            <p:nvPr/>
          </p:nvSpPr>
          <p:spPr bwMode="auto">
            <a:xfrm>
              <a:off x="4836" y="1087"/>
              <a:ext cx="0" cy="195"/>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50" name="Line 29"/>
            <p:cNvSpPr>
              <a:spLocks noChangeAspect="1" noChangeShapeType="1"/>
            </p:cNvSpPr>
            <p:nvPr/>
          </p:nvSpPr>
          <p:spPr bwMode="auto">
            <a:xfrm>
              <a:off x="4843" y="1466"/>
              <a:ext cx="0" cy="193"/>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51" name="Line 30"/>
            <p:cNvSpPr>
              <a:spLocks noChangeAspect="1" noChangeShapeType="1"/>
            </p:cNvSpPr>
            <p:nvPr/>
          </p:nvSpPr>
          <p:spPr bwMode="auto">
            <a:xfrm>
              <a:off x="4843" y="1847"/>
              <a:ext cx="0" cy="196"/>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52" name="Line 31"/>
            <p:cNvSpPr>
              <a:spLocks noChangeAspect="1" noChangeShapeType="1"/>
            </p:cNvSpPr>
            <p:nvPr/>
          </p:nvSpPr>
          <p:spPr bwMode="auto">
            <a:xfrm>
              <a:off x="4843" y="2231"/>
              <a:ext cx="0" cy="193"/>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53" name="Line 32"/>
            <p:cNvSpPr>
              <a:spLocks noChangeAspect="1" noChangeShapeType="1"/>
            </p:cNvSpPr>
            <p:nvPr/>
          </p:nvSpPr>
          <p:spPr bwMode="auto">
            <a:xfrm>
              <a:off x="4922" y="2566"/>
              <a:ext cx="206" cy="194"/>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54" name="Line 33"/>
            <p:cNvSpPr>
              <a:spLocks noChangeAspect="1" noChangeShapeType="1"/>
            </p:cNvSpPr>
            <p:nvPr/>
          </p:nvSpPr>
          <p:spPr bwMode="auto">
            <a:xfrm>
              <a:off x="5254" y="2918"/>
              <a:ext cx="223" cy="185"/>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55" name="Line 34"/>
            <p:cNvSpPr>
              <a:spLocks noChangeAspect="1" noChangeShapeType="1"/>
            </p:cNvSpPr>
            <p:nvPr/>
          </p:nvSpPr>
          <p:spPr bwMode="auto">
            <a:xfrm>
              <a:off x="4836" y="2608"/>
              <a:ext cx="0" cy="737"/>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56" name="Line 35"/>
            <p:cNvSpPr>
              <a:spLocks noChangeAspect="1" noChangeShapeType="1"/>
            </p:cNvSpPr>
            <p:nvPr/>
          </p:nvSpPr>
          <p:spPr bwMode="auto">
            <a:xfrm flipH="1">
              <a:off x="4915" y="2918"/>
              <a:ext cx="221" cy="438"/>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57" name="Line 36"/>
            <p:cNvSpPr>
              <a:spLocks noChangeAspect="1" noChangeShapeType="1"/>
            </p:cNvSpPr>
            <p:nvPr/>
          </p:nvSpPr>
          <p:spPr bwMode="auto">
            <a:xfrm flipH="1">
              <a:off x="4931" y="3221"/>
              <a:ext cx="497" cy="193"/>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58" name="AutoShape 37"/>
            <p:cNvSpPr>
              <a:spLocks noChangeAspect="1"/>
            </p:cNvSpPr>
            <p:nvPr/>
          </p:nvSpPr>
          <p:spPr bwMode="auto">
            <a:xfrm>
              <a:off x="4875" y="1383"/>
              <a:ext cx="885" cy="2437"/>
            </a:xfrm>
            <a:custGeom>
              <a:avLst/>
              <a:gdLst>
                <a:gd name="T0" fmla="*/ 0 w 1655"/>
                <a:gd name="T1" fmla="*/ 71 h 3557"/>
                <a:gd name="T2" fmla="*/ 1 w 1655"/>
                <a:gd name="T3" fmla="*/ 76 h 3557"/>
                <a:gd name="T4" fmla="*/ 1 w 1655"/>
                <a:gd name="T5" fmla="*/ 82 h 3557"/>
                <a:gd name="T6" fmla="*/ 2 w 1655"/>
                <a:gd name="T7" fmla="*/ 79 h 3557"/>
                <a:gd name="T8" fmla="*/ 2 w 1655"/>
                <a:gd name="T9" fmla="*/ 78 h 3557"/>
                <a:gd name="T10" fmla="*/ 3 w 1655"/>
                <a:gd name="T11" fmla="*/ 73 h 3557"/>
                <a:gd name="T12" fmla="*/ 3 w 1655"/>
                <a:gd name="T13" fmla="*/ 63 h 3557"/>
                <a:gd name="T14" fmla="*/ 3 w 1655"/>
                <a:gd name="T15" fmla="*/ 52 h 3557"/>
                <a:gd name="T16" fmla="*/ 2 w 1655"/>
                <a:gd name="T17" fmla="*/ 27 h 3557"/>
                <a:gd name="T18" fmla="*/ 2 w 1655"/>
                <a:gd name="T19" fmla="*/ 16 h 3557"/>
                <a:gd name="T20" fmla="*/ 1 w 1655"/>
                <a:gd name="T21" fmla="*/ 5 h 3557"/>
                <a:gd name="T22" fmla="*/ 1 w 1655"/>
                <a:gd name="T23" fmla="*/ 3 h 3557"/>
                <a:gd name="T24" fmla="*/ 1 w 1655"/>
                <a:gd name="T25" fmla="*/ 0 h 35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5" h="3557">
                  <a:moveTo>
                    <a:pt x="0" y="3132"/>
                  </a:moveTo>
                  <a:cubicBezTo>
                    <a:pt x="313" y="3344"/>
                    <a:pt x="627" y="3557"/>
                    <a:pt x="902" y="3492"/>
                  </a:cubicBezTo>
                  <a:cubicBezTo>
                    <a:pt x="1177" y="3427"/>
                    <a:pt x="1655" y="3204"/>
                    <a:pt x="1650" y="2742"/>
                  </a:cubicBezTo>
                  <a:cubicBezTo>
                    <a:pt x="1645" y="2280"/>
                    <a:pt x="1120" y="1177"/>
                    <a:pt x="869" y="720"/>
                  </a:cubicBezTo>
                  <a:cubicBezTo>
                    <a:pt x="618" y="263"/>
                    <a:pt x="380" y="131"/>
                    <a:pt x="143" y="0"/>
                  </a:cubicBezTo>
                </a:path>
              </a:pathLst>
            </a:custGeom>
            <a:noFill/>
            <a:ln w="25400">
              <a:solidFill>
                <a:schemeClr val="bg2"/>
              </a:solidFill>
              <a:round/>
              <a:headEnd/>
              <a:tailEnd type="triangle" w="sm" len="lg"/>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81959" name="Line 38"/>
            <p:cNvSpPr>
              <a:spLocks noChangeAspect="1" noChangeShapeType="1"/>
            </p:cNvSpPr>
            <p:nvPr/>
          </p:nvSpPr>
          <p:spPr bwMode="auto">
            <a:xfrm flipH="1">
              <a:off x="3974" y="1416"/>
              <a:ext cx="766" cy="267"/>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60" name="Line 39"/>
            <p:cNvSpPr>
              <a:spLocks noChangeAspect="1" noChangeShapeType="1"/>
            </p:cNvSpPr>
            <p:nvPr/>
          </p:nvSpPr>
          <p:spPr bwMode="auto">
            <a:xfrm flipH="1">
              <a:off x="4008" y="1741"/>
              <a:ext cx="732" cy="0"/>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61" name="Line 40"/>
            <p:cNvSpPr>
              <a:spLocks noChangeAspect="1" noChangeShapeType="1"/>
            </p:cNvSpPr>
            <p:nvPr/>
          </p:nvSpPr>
          <p:spPr bwMode="auto">
            <a:xfrm flipH="1">
              <a:off x="3619" y="1827"/>
              <a:ext cx="214" cy="308"/>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62" name="Line 41"/>
            <p:cNvSpPr>
              <a:spLocks noChangeAspect="1" noChangeShapeType="1"/>
            </p:cNvSpPr>
            <p:nvPr/>
          </p:nvSpPr>
          <p:spPr bwMode="auto">
            <a:xfrm>
              <a:off x="3960" y="1824"/>
              <a:ext cx="260" cy="320"/>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63" name="Line 42"/>
            <p:cNvSpPr>
              <a:spLocks noChangeAspect="1" noChangeShapeType="1"/>
            </p:cNvSpPr>
            <p:nvPr/>
          </p:nvSpPr>
          <p:spPr bwMode="auto">
            <a:xfrm flipH="1">
              <a:off x="3999" y="2329"/>
              <a:ext cx="212" cy="246"/>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64" name="Line 43"/>
            <p:cNvSpPr>
              <a:spLocks noChangeAspect="1" noChangeShapeType="1"/>
            </p:cNvSpPr>
            <p:nvPr/>
          </p:nvSpPr>
          <p:spPr bwMode="auto">
            <a:xfrm>
              <a:off x="3628" y="2296"/>
              <a:ext cx="221" cy="279"/>
            </a:xfrm>
            <a:prstGeom prst="line">
              <a:avLst/>
            </a:prstGeom>
            <a:noFill/>
            <a:ln w="25400">
              <a:solidFill>
                <a:schemeClr val="bg2"/>
              </a:solidFill>
              <a:round/>
              <a:headEnd/>
              <a:tailEnd type="triangle" w="sm" len="lg"/>
            </a:ln>
            <a:extLst>
              <a:ext uri="{909E8E84-426E-40DD-AFC4-6F175D3DCCD1}">
                <a14:hiddenFill xmlns:a14="http://schemas.microsoft.com/office/drawing/2010/main">
                  <a:noFill/>
                </a14:hiddenFill>
              </a:ext>
            </a:extLst>
          </p:spPr>
          <p:txBody>
            <a:bodyPr lIns="0" tIns="0" rIns="0" bIns="0"/>
            <a:lstStyle/>
            <a:p>
              <a:endParaRPr lang="zh-CN" altLang="en-US"/>
            </a:p>
          </p:txBody>
        </p:sp>
        <p:sp>
          <p:nvSpPr>
            <p:cNvPr id="81965" name="Text Box 44"/>
            <p:cNvSpPr txBox="1">
              <a:spLocks noChangeAspect="1" noChangeArrowheads="1"/>
            </p:cNvSpPr>
            <p:nvPr/>
          </p:nvSpPr>
          <p:spPr bwMode="auto">
            <a:xfrm>
              <a:off x="4892" y="2745"/>
              <a:ext cx="260"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1</a:t>
              </a:r>
              <a:endParaRPr lang="en-US" altLang="zh-CN" sz="2000">
                <a:solidFill>
                  <a:srgbClr val="FF0000"/>
                </a:solidFill>
                <a:latin typeface="宋体" pitchFamily="2" charset="-122"/>
                <a:ea typeface="宋体" pitchFamily="2" charset="-122"/>
              </a:endParaRPr>
            </a:p>
          </p:txBody>
        </p:sp>
        <p:sp>
          <p:nvSpPr>
            <p:cNvPr id="81966" name="Text Box 45"/>
            <p:cNvSpPr txBox="1">
              <a:spLocks noChangeAspect="1" noChangeArrowheads="1"/>
            </p:cNvSpPr>
            <p:nvPr/>
          </p:nvSpPr>
          <p:spPr bwMode="auto">
            <a:xfrm>
              <a:off x="5144" y="3020"/>
              <a:ext cx="26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2</a:t>
              </a:r>
              <a:endParaRPr lang="en-US" altLang="zh-CN" sz="2000">
                <a:solidFill>
                  <a:srgbClr val="FF0000"/>
                </a:solidFill>
                <a:latin typeface="宋体" pitchFamily="2" charset="-122"/>
                <a:ea typeface="宋体" pitchFamily="2" charset="-122"/>
              </a:endParaRPr>
            </a:p>
          </p:txBody>
        </p:sp>
        <p:sp>
          <p:nvSpPr>
            <p:cNvPr id="81967" name="Text Box 46"/>
            <p:cNvSpPr txBox="1">
              <a:spLocks noChangeAspect="1" noChangeArrowheads="1"/>
            </p:cNvSpPr>
            <p:nvPr/>
          </p:nvSpPr>
          <p:spPr bwMode="auto">
            <a:xfrm>
              <a:off x="5161" y="2304"/>
              <a:ext cx="26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3</a:t>
              </a:r>
              <a:endParaRPr lang="en-US" altLang="zh-CN" sz="2000">
                <a:solidFill>
                  <a:srgbClr val="FF0000"/>
                </a:solidFill>
                <a:latin typeface="宋体" pitchFamily="2" charset="-122"/>
                <a:ea typeface="宋体" pitchFamily="2" charset="-122"/>
              </a:endParaRPr>
            </a:p>
          </p:txBody>
        </p:sp>
        <p:sp>
          <p:nvSpPr>
            <p:cNvPr id="81968" name="Text Box 47"/>
            <p:cNvSpPr txBox="1">
              <a:spLocks noChangeAspect="1" noChangeArrowheads="1"/>
            </p:cNvSpPr>
            <p:nvPr/>
          </p:nvSpPr>
          <p:spPr bwMode="auto">
            <a:xfrm>
              <a:off x="4448" y="1512"/>
              <a:ext cx="262"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4</a:t>
              </a:r>
              <a:endParaRPr lang="en-US" altLang="zh-CN" sz="2000">
                <a:solidFill>
                  <a:srgbClr val="FF0000"/>
                </a:solidFill>
                <a:latin typeface="宋体" pitchFamily="2" charset="-122"/>
                <a:ea typeface="宋体" pitchFamily="2" charset="-122"/>
              </a:endParaRPr>
            </a:p>
          </p:txBody>
        </p:sp>
        <p:sp>
          <p:nvSpPr>
            <p:cNvPr id="81969" name="Text Box 48"/>
            <p:cNvSpPr txBox="1">
              <a:spLocks noChangeAspect="1" noChangeArrowheads="1"/>
            </p:cNvSpPr>
            <p:nvPr/>
          </p:nvSpPr>
          <p:spPr bwMode="auto">
            <a:xfrm>
              <a:off x="3786" y="2087"/>
              <a:ext cx="2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5</a:t>
              </a:r>
              <a:endParaRPr lang="en-US" altLang="zh-CN" sz="2000">
                <a:solidFill>
                  <a:srgbClr val="FF0000"/>
                </a:solidFill>
                <a:latin typeface="宋体" pitchFamily="2" charset="-122"/>
                <a:ea typeface="宋体" pitchFamily="2" charset="-122"/>
              </a:endParaRPr>
            </a:p>
          </p:txBody>
        </p:sp>
        <p:sp>
          <p:nvSpPr>
            <p:cNvPr id="81970" name="Text Box 49"/>
            <p:cNvSpPr txBox="1">
              <a:spLocks noChangeAspect="1" noChangeArrowheads="1"/>
            </p:cNvSpPr>
            <p:nvPr/>
          </p:nvSpPr>
          <p:spPr bwMode="auto">
            <a:xfrm>
              <a:off x="4125" y="2877"/>
              <a:ext cx="26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algn="just"/>
              <a:r>
                <a:rPr lang="en-US" altLang="zh-CN" sz="2000">
                  <a:solidFill>
                    <a:srgbClr val="FF0000"/>
                  </a:solidFill>
                  <a:latin typeface="宋体" pitchFamily="2" charset="-122"/>
                  <a:ea typeface="宋体" pitchFamily="2" charset="-122"/>
                </a:rPr>
                <a:t>A</a:t>
              </a:r>
              <a:r>
                <a:rPr lang="en-US" altLang="zh-CN" sz="2000" baseline="-25000">
                  <a:solidFill>
                    <a:srgbClr val="FF0000"/>
                  </a:solidFill>
                  <a:latin typeface="宋体" pitchFamily="2" charset="-122"/>
                  <a:ea typeface="宋体" pitchFamily="2" charset="-122"/>
                </a:rPr>
                <a:t>6</a:t>
              </a:r>
              <a:endParaRPr lang="en-US" altLang="zh-CN" sz="2000">
                <a:solidFill>
                  <a:srgbClr val="FF0000"/>
                </a:solidFill>
                <a:latin typeface="宋体" pitchFamily="2" charset="-122"/>
                <a:ea typeface="宋体" pitchFamily="2"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 calcmode="lin" valueType="num">
                                      <p:cBhvr additive="base">
                                        <p:cTn id="7"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anim calcmode="lin" valueType="num">
                                      <p:cBhvr additive="base">
                                        <p:cTn id="13"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anim calcmode="lin" valueType="num">
                                      <p:cBhvr additive="base">
                                        <p:cTn id="19"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23">
                                            <p:txEl>
                                              <p:pRg st="4" end="4"/>
                                            </p:txEl>
                                          </p:spTgt>
                                        </p:tgtEl>
                                        <p:attrNameLst>
                                          <p:attrName>style.visibility</p:attrName>
                                        </p:attrNameLst>
                                      </p:cBhvr>
                                      <p:to>
                                        <p:strVal val="visible"/>
                                      </p:to>
                                    </p:set>
                                    <p:anim calcmode="lin" valueType="num">
                                      <p:cBhvr additive="base">
                                        <p:cTn id="25"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23">
                                            <p:txEl>
                                              <p:pRg st="5" end="5"/>
                                            </p:txEl>
                                          </p:spTgt>
                                        </p:tgtEl>
                                        <p:attrNameLst>
                                          <p:attrName>style.visibility</p:attrName>
                                        </p:attrNameLst>
                                      </p:cBhvr>
                                      <p:to>
                                        <p:strVal val="visible"/>
                                      </p:to>
                                    </p:set>
                                    <p:anim calcmode="lin" valueType="num">
                                      <p:cBhvr additive="base">
                                        <p:cTn id="31" dur="5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23">
                                            <p:txEl>
                                              <p:pRg st="6" end="6"/>
                                            </p:txEl>
                                          </p:spTgt>
                                        </p:tgtEl>
                                        <p:attrNameLst>
                                          <p:attrName>style.visibility</p:attrName>
                                        </p:attrNameLst>
                                      </p:cBhvr>
                                      <p:to>
                                        <p:strVal val="visible"/>
                                      </p:to>
                                    </p:set>
                                    <p:anim calcmode="lin" valueType="num">
                                      <p:cBhvr additive="base">
                                        <p:cTn id="37" dur="5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bwMode="auto">
          <a:xfrm>
            <a:off x="34925" y="1341438"/>
            <a:ext cx="4105275"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zh-CN" altLang="en-US" sz="3000" dirty="0" smtClean="0">
                <a:solidFill>
                  <a:srgbClr val="FF0000"/>
                </a:solidFill>
              </a:rPr>
              <a:t>路径</a:t>
            </a:r>
            <a:r>
              <a:rPr lang="en-US" altLang="zh-CN" sz="3000" dirty="0" smtClean="0">
                <a:solidFill>
                  <a:srgbClr val="FF0000"/>
                </a:solidFill>
              </a:rPr>
              <a:t>1(1-2-9-10-12)</a:t>
            </a:r>
            <a:r>
              <a:rPr lang="zh-CN" altLang="en-US" sz="3000" dirty="0" smtClean="0"/>
              <a:t>的测试用例：</a:t>
            </a:r>
          </a:p>
          <a:p>
            <a:pPr>
              <a:lnSpc>
                <a:spcPct val="110000"/>
              </a:lnSpc>
              <a:buFont typeface="Wingdings" pitchFamily="2" charset="2"/>
              <a:buNone/>
            </a:pPr>
            <a:r>
              <a:rPr lang="en-US" altLang="zh-CN" sz="2600" dirty="0" smtClean="0"/>
              <a:t>score[</a:t>
            </a:r>
            <a:r>
              <a:rPr lang="en-US" altLang="zh-CN" sz="2600" dirty="0" err="1" smtClean="0"/>
              <a:t>i</a:t>
            </a:r>
            <a:r>
              <a:rPr lang="en-US" altLang="zh-CN" sz="2600" dirty="0" smtClean="0"/>
              <a:t>]=</a:t>
            </a:r>
            <a:r>
              <a:rPr lang="en-US" altLang="zh-CN" sz="2600" dirty="0" smtClean="0">
                <a:latin typeface="微软雅黑" pitchFamily="34" charset="-122"/>
              </a:rPr>
              <a:t>–</a:t>
            </a:r>
            <a:r>
              <a:rPr lang="en-US" altLang="zh-CN" sz="2600" dirty="0" smtClean="0"/>
              <a:t>1, 2≤i≤50</a:t>
            </a:r>
            <a:r>
              <a:rPr lang="zh-CN" altLang="en-US" sz="2600" dirty="0" smtClean="0"/>
              <a:t>；</a:t>
            </a:r>
          </a:p>
          <a:p>
            <a:pPr>
              <a:lnSpc>
                <a:spcPct val="110000"/>
              </a:lnSpc>
              <a:buFont typeface="Wingdings" pitchFamily="2" charset="2"/>
              <a:buNone/>
            </a:pPr>
            <a:r>
              <a:rPr lang="en-US" altLang="zh-CN" sz="2600" dirty="0" smtClean="0"/>
              <a:t>score[k]=</a:t>
            </a:r>
            <a:r>
              <a:rPr lang="zh-CN" altLang="en-US" sz="2600" dirty="0" smtClean="0"/>
              <a:t>有效分数值，当</a:t>
            </a:r>
            <a:r>
              <a:rPr lang="en-US" altLang="zh-CN" sz="2600" dirty="0" smtClean="0"/>
              <a:t>k &lt; </a:t>
            </a:r>
            <a:r>
              <a:rPr lang="en-US" altLang="zh-CN" sz="2600" dirty="0" err="1" smtClean="0"/>
              <a:t>i</a:t>
            </a:r>
            <a:r>
              <a:rPr lang="en-US" altLang="zh-CN" sz="2600" dirty="0" smtClean="0"/>
              <a:t> </a:t>
            </a:r>
            <a:r>
              <a:rPr lang="zh-CN" altLang="en-US" sz="2600" dirty="0" smtClean="0"/>
              <a:t>；</a:t>
            </a:r>
          </a:p>
          <a:p>
            <a:pPr>
              <a:lnSpc>
                <a:spcPct val="110000"/>
              </a:lnSpc>
              <a:buFont typeface="Wingdings" pitchFamily="2" charset="2"/>
              <a:buNone/>
            </a:pPr>
            <a:r>
              <a:rPr lang="zh-CN" altLang="en-US" sz="2400" dirty="0" smtClean="0"/>
              <a:t> 	</a:t>
            </a:r>
            <a:r>
              <a:rPr lang="zh-CN" altLang="en-US" sz="2400" dirty="0" smtClean="0">
                <a:solidFill>
                  <a:srgbClr val="FF0000"/>
                </a:solidFill>
              </a:rPr>
              <a:t>期望结果</a:t>
            </a:r>
            <a:r>
              <a:rPr lang="zh-CN" altLang="en-US" sz="2400" dirty="0" smtClean="0"/>
              <a:t>：根据输入的有效分数算出正确的分数个数</a:t>
            </a:r>
            <a:r>
              <a:rPr lang="en-US" altLang="zh-CN" sz="2400" dirty="0" smtClean="0"/>
              <a:t>n1</a:t>
            </a:r>
            <a:r>
              <a:rPr lang="zh-CN" altLang="en-US" sz="2400" dirty="0" smtClean="0"/>
              <a:t>、总分</a:t>
            </a:r>
            <a:r>
              <a:rPr lang="en-US" altLang="zh-CN" sz="2400" dirty="0" smtClean="0"/>
              <a:t>sum</a:t>
            </a:r>
            <a:r>
              <a:rPr lang="zh-CN" altLang="en-US" sz="2400" dirty="0" smtClean="0"/>
              <a:t>和平均分</a:t>
            </a:r>
            <a:r>
              <a:rPr lang="en-US" altLang="zh-CN" sz="2400" dirty="0" smtClean="0"/>
              <a:t>average</a:t>
            </a:r>
            <a:r>
              <a:rPr lang="zh-CN" altLang="en-US" dirty="0" smtClean="0"/>
              <a:t>。</a:t>
            </a:r>
          </a:p>
        </p:txBody>
      </p:sp>
      <p:sp>
        <p:nvSpPr>
          <p:cNvPr id="82947" name="Rectangle 3"/>
          <p:cNvSpPr>
            <a:spLocks noChangeArrowheads="1"/>
          </p:cNvSpPr>
          <p:nvPr/>
        </p:nvSpPr>
        <p:spPr bwMode="auto">
          <a:xfrm>
            <a:off x="179388" y="44450"/>
            <a:ext cx="8640762" cy="9366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buClr>
                <a:srgbClr val="FF0000"/>
              </a:buClr>
              <a:buSzPct val="75000"/>
              <a:buFont typeface="Wingdings" pitchFamily="2" charset="2"/>
              <a:buChar char="n"/>
            </a:pPr>
            <a:r>
              <a:rPr lang="zh-CN" altLang="en-US" sz="2600" dirty="0">
                <a:solidFill>
                  <a:schemeClr val="bg2"/>
                </a:solidFill>
                <a:ea typeface="微软雅黑" pitchFamily="34" charset="-122"/>
              </a:rPr>
              <a:t>为每一条独立路径各设计一组测试用例，确保测试基本路径集中的每一条路径的执行。</a:t>
            </a:r>
          </a:p>
        </p:txBody>
      </p:sp>
      <p:grpSp>
        <p:nvGrpSpPr>
          <p:cNvPr id="82948" name="Group 4"/>
          <p:cNvGrpSpPr>
            <a:grpSpLocks/>
          </p:cNvGrpSpPr>
          <p:nvPr/>
        </p:nvGrpSpPr>
        <p:grpSpPr bwMode="auto">
          <a:xfrm>
            <a:off x="4191000" y="765175"/>
            <a:ext cx="4959350" cy="6092825"/>
            <a:chOff x="0" y="0"/>
            <a:chExt cx="3152" cy="4320"/>
          </a:xfrm>
        </p:grpSpPr>
        <p:sp>
          <p:nvSpPr>
            <p:cNvPr id="131" name="Rectangle 5"/>
            <p:cNvSpPr>
              <a:spLocks noChangeArrowheads="1"/>
            </p:cNvSpPr>
            <p:nvPr/>
          </p:nvSpPr>
          <p:spPr bwMode="auto">
            <a:xfrm>
              <a:off x="0" y="0"/>
              <a:ext cx="3152" cy="4320"/>
            </a:xfrm>
            <a:prstGeom prst="rect">
              <a:avLst/>
            </a:prstGeom>
            <a:solidFill>
              <a:srgbClr val="CC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rIns="0" bIns="0" anchor="ctr"/>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grpSp>
          <p:nvGrpSpPr>
            <p:cNvPr id="82950" name="Group 6"/>
            <p:cNvGrpSpPr>
              <a:grpSpLocks/>
            </p:cNvGrpSpPr>
            <p:nvPr/>
          </p:nvGrpSpPr>
          <p:grpSpPr bwMode="auto">
            <a:xfrm>
              <a:off x="32" y="67"/>
              <a:ext cx="3075" cy="4180"/>
              <a:chOff x="32" y="0"/>
              <a:chExt cx="3075" cy="4180"/>
            </a:xfrm>
          </p:grpSpPr>
          <p:sp>
            <p:nvSpPr>
              <p:cNvPr id="133" name="AutoShape 7"/>
              <p:cNvSpPr>
                <a:spLocks noChangeAspect="1" noChangeArrowheads="1"/>
              </p:cNvSpPr>
              <p:nvPr/>
            </p:nvSpPr>
            <p:spPr bwMode="auto">
              <a:xfrm>
                <a:off x="1463" y="5"/>
                <a:ext cx="404" cy="188"/>
              </a:xfrm>
              <a:prstGeom prst="flowChartAlternateProcess">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34" name="Text Box 8"/>
              <p:cNvSpPr txBox="1">
                <a:spLocks noChangeAspect="1" noChangeArrowheads="1"/>
              </p:cNvSpPr>
              <p:nvPr/>
            </p:nvSpPr>
            <p:spPr bwMode="auto">
              <a:xfrm>
                <a:off x="1546" y="5"/>
                <a:ext cx="41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zh-CN" altLang="en-US" sz="1600" kern="0" smtClean="0">
                    <a:solidFill>
                      <a:srgbClr val="0000CC"/>
                    </a:solidFill>
                    <a:latin typeface="宋体" pitchFamily="2" charset="-122"/>
                  </a:rPr>
                  <a:t>开始</a:t>
                </a:r>
              </a:p>
            </p:txBody>
          </p:sp>
          <p:sp>
            <p:nvSpPr>
              <p:cNvPr id="135" name="Text Box 9"/>
              <p:cNvSpPr txBox="1">
                <a:spLocks noChangeAspect="1" noChangeArrowheads="1"/>
              </p:cNvSpPr>
              <p:nvPr/>
            </p:nvSpPr>
            <p:spPr bwMode="auto">
              <a:xfrm>
                <a:off x="713" y="327"/>
                <a:ext cx="1941" cy="2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 </a:t>
                </a:r>
                <a:r>
                  <a:rPr lang="en-US" altLang="zh-CN" sz="1600" kern="0" smtClean="0">
                    <a:solidFill>
                      <a:srgbClr val="0000CC"/>
                    </a:solidFill>
                    <a:latin typeface="宋体" pitchFamily="2" charset="-122"/>
                  </a:rPr>
                  <a:t>i=1</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n1=n2=0</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sum=0</a:t>
                </a:r>
              </a:p>
            </p:txBody>
          </p:sp>
          <p:sp>
            <p:nvSpPr>
              <p:cNvPr id="136" name="AutoShape 10"/>
              <p:cNvSpPr>
                <a:spLocks noChangeAspect="1" noChangeArrowheads="1"/>
              </p:cNvSpPr>
              <p:nvPr/>
            </p:nvSpPr>
            <p:spPr bwMode="auto">
              <a:xfrm>
                <a:off x="519" y="1160"/>
                <a:ext cx="2298" cy="286"/>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37" name="Text Box 11"/>
              <p:cNvSpPr txBox="1">
                <a:spLocks noChangeAspect="1" noChangeArrowheads="1"/>
              </p:cNvSpPr>
              <p:nvPr/>
            </p:nvSpPr>
            <p:spPr bwMode="auto">
              <a:xfrm>
                <a:off x="991" y="1190"/>
                <a:ext cx="158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dirty="0" smtClean="0">
                    <a:solidFill>
                      <a:srgbClr val="FF0000"/>
                    </a:solidFill>
                    <a:latin typeface="宋体" pitchFamily="2" charset="-122"/>
                  </a:rPr>
                  <a:t>score[</a:t>
                </a:r>
                <a:r>
                  <a:rPr lang="en-US" altLang="zh-CN" sz="1600" kern="0" dirty="0" err="1" smtClean="0">
                    <a:solidFill>
                      <a:srgbClr val="FF0000"/>
                    </a:solidFill>
                    <a:latin typeface="宋体" pitchFamily="2" charset="-122"/>
                  </a:rPr>
                  <a:t>i</a:t>
                </a:r>
                <a:r>
                  <a:rPr lang="en-US" altLang="zh-CN" sz="1600" kern="0" dirty="0" smtClean="0">
                    <a:solidFill>
                      <a:srgbClr val="FF0000"/>
                    </a:solidFill>
                    <a:latin typeface="宋体" pitchFamily="2" charset="-122"/>
                  </a:rPr>
                  <a:t>]&lt;&gt;-1 </a:t>
                </a:r>
                <a:r>
                  <a:rPr lang="en-US" altLang="zh-CN" sz="1600" kern="0" dirty="0" smtClean="0">
                    <a:solidFill>
                      <a:srgbClr val="0000CC"/>
                    </a:solidFill>
                    <a:latin typeface="宋体" pitchFamily="2" charset="-122"/>
                  </a:rPr>
                  <a:t>AND n2&lt;50</a:t>
                </a:r>
              </a:p>
            </p:txBody>
          </p:sp>
          <p:sp>
            <p:nvSpPr>
              <p:cNvPr id="138" name="Text Box 12"/>
              <p:cNvSpPr txBox="1">
                <a:spLocks noChangeAspect="1" noChangeArrowheads="1"/>
              </p:cNvSpPr>
              <p:nvPr/>
            </p:nvSpPr>
            <p:spPr bwMode="auto">
              <a:xfrm>
                <a:off x="1028" y="1589"/>
                <a:ext cx="1259" cy="161"/>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n2 = n2+1</a:t>
                </a:r>
              </a:p>
            </p:txBody>
          </p:sp>
          <p:sp>
            <p:nvSpPr>
              <p:cNvPr id="139" name="Text Box 13"/>
              <p:cNvSpPr txBox="1">
                <a:spLocks noChangeArrowheads="1"/>
              </p:cNvSpPr>
              <p:nvPr/>
            </p:nvSpPr>
            <p:spPr bwMode="auto">
              <a:xfrm>
                <a:off x="531" y="2319"/>
                <a:ext cx="2314" cy="259"/>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n1=n1+1</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sum=sum+score[i]</a:t>
                </a:r>
              </a:p>
            </p:txBody>
          </p:sp>
          <p:sp>
            <p:nvSpPr>
              <p:cNvPr id="140" name="AutoShape 14"/>
              <p:cNvSpPr>
                <a:spLocks noChangeAspect="1" noChangeArrowheads="1"/>
              </p:cNvSpPr>
              <p:nvPr/>
            </p:nvSpPr>
            <p:spPr bwMode="auto">
              <a:xfrm>
                <a:off x="532" y="1868"/>
                <a:ext cx="2300" cy="285"/>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1" name="Text Box 15"/>
              <p:cNvSpPr txBox="1">
                <a:spLocks noChangeAspect="1" noChangeArrowheads="1"/>
              </p:cNvSpPr>
              <p:nvPr/>
            </p:nvSpPr>
            <p:spPr bwMode="auto">
              <a:xfrm>
                <a:off x="713" y="1916"/>
                <a:ext cx="189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0000CC"/>
                    </a:solidFill>
                    <a:latin typeface="宋体" pitchFamily="2" charset="-122"/>
                  </a:rPr>
                  <a:t>score[i]&gt;0 AND score[i]&lt;100</a:t>
                </a:r>
              </a:p>
            </p:txBody>
          </p:sp>
          <p:sp>
            <p:nvSpPr>
              <p:cNvPr id="142" name="Text Box 16"/>
              <p:cNvSpPr txBox="1">
                <a:spLocks noChangeAspect="1" noChangeArrowheads="1"/>
              </p:cNvSpPr>
              <p:nvPr/>
            </p:nvSpPr>
            <p:spPr bwMode="auto">
              <a:xfrm>
                <a:off x="1028" y="2773"/>
                <a:ext cx="1259" cy="162"/>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i = i + 1</a:t>
                </a:r>
              </a:p>
            </p:txBody>
          </p:sp>
          <p:sp>
            <p:nvSpPr>
              <p:cNvPr id="143" name="AutoShape 17"/>
              <p:cNvSpPr>
                <a:spLocks noChangeAspect="1" noChangeArrowheads="1"/>
              </p:cNvSpPr>
              <p:nvPr/>
            </p:nvSpPr>
            <p:spPr bwMode="auto">
              <a:xfrm>
                <a:off x="1082" y="3303"/>
                <a:ext cx="1153" cy="203"/>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4" name="Text Box 18"/>
              <p:cNvSpPr txBox="1">
                <a:spLocks noChangeAspect="1" noChangeArrowheads="1"/>
              </p:cNvSpPr>
              <p:nvPr/>
            </p:nvSpPr>
            <p:spPr bwMode="auto">
              <a:xfrm>
                <a:off x="1374" y="3314"/>
                <a:ext cx="57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dirty="0" smtClean="0">
                    <a:solidFill>
                      <a:srgbClr val="00B050"/>
                    </a:solidFill>
                    <a:latin typeface="宋体" pitchFamily="2" charset="-122"/>
                  </a:rPr>
                  <a:t>n1&gt;0</a:t>
                </a:r>
              </a:p>
            </p:txBody>
          </p:sp>
          <p:sp>
            <p:nvSpPr>
              <p:cNvPr id="145" name="Text Box 19"/>
              <p:cNvSpPr txBox="1">
                <a:spLocks noChangeAspect="1" noChangeArrowheads="1"/>
              </p:cNvSpPr>
              <p:nvPr/>
            </p:nvSpPr>
            <p:spPr bwMode="auto">
              <a:xfrm>
                <a:off x="1864" y="3574"/>
                <a:ext cx="1154" cy="1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average=sum/n1</a:t>
                </a:r>
              </a:p>
            </p:txBody>
          </p:sp>
          <p:sp>
            <p:nvSpPr>
              <p:cNvPr id="146" name="Text Box 20"/>
              <p:cNvSpPr txBox="1">
                <a:spLocks noChangeAspect="1" noChangeArrowheads="1"/>
              </p:cNvSpPr>
              <p:nvPr/>
            </p:nvSpPr>
            <p:spPr bwMode="auto">
              <a:xfrm>
                <a:off x="307" y="3574"/>
                <a:ext cx="1146" cy="1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average = –1</a:t>
                </a:r>
                <a:r>
                  <a:rPr lang="en-US" altLang="zh-CN" sz="1600" b="0" kern="0" smtClean="0">
                    <a:solidFill>
                      <a:sysClr val="windowText" lastClr="000000"/>
                    </a:solidFill>
                    <a:latin typeface="宋体" pitchFamily="2" charset="-122"/>
                  </a:rPr>
                  <a:t> </a:t>
                </a:r>
              </a:p>
            </p:txBody>
          </p:sp>
          <p:sp>
            <p:nvSpPr>
              <p:cNvPr id="147" name="Text Box 21"/>
              <p:cNvSpPr txBox="1">
                <a:spLocks noChangeAspect="1" noChangeArrowheads="1"/>
              </p:cNvSpPr>
              <p:nvPr/>
            </p:nvSpPr>
            <p:spPr bwMode="auto">
              <a:xfrm>
                <a:off x="985" y="3957"/>
                <a:ext cx="1406" cy="223"/>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zh-CN" altLang="en-US" sz="1600" kern="0" smtClean="0">
                    <a:solidFill>
                      <a:srgbClr val="0000CC"/>
                    </a:solidFill>
                    <a:latin typeface="宋体" pitchFamily="2" charset="-122"/>
                  </a:rPr>
                  <a:t>输出</a:t>
                </a:r>
                <a:r>
                  <a:rPr lang="en-US" altLang="zh-CN" sz="1600" kern="0" smtClean="0">
                    <a:solidFill>
                      <a:srgbClr val="0000CC"/>
                    </a:solidFill>
                    <a:latin typeface="宋体" pitchFamily="2" charset="-122"/>
                  </a:rPr>
                  <a:t>n1, sum</a:t>
                </a:r>
                <a:r>
                  <a:rPr lang="zh-CN" altLang="en-US" sz="1600" kern="0" smtClean="0">
                    <a:solidFill>
                      <a:srgbClr val="0000CC"/>
                    </a:solidFill>
                    <a:latin typeface="宋体" pitchFamily="2" charset="-122"/>
                  </a:rPr>
                  <a:t>和</a:t>
                </a:r>
                <a:r>
                  <a:rPr lang="en-US" altLang="zh-CN" sz="1600" kern="0" smtClean="0">
                    <a:solidFill>
                      <a:srgbClr val="0000CC"/>
                    </a:solidFill>
                    <a:latin typeface="宋体" pitchFamily="2" charset="-122"/>
                  </a:rPr>
                  <a:t>average</a:t>
                </a:r>
              </a:p>
            </p:txBody>
          </p:sp>
          <p:sp>
            <p:nvSpPr>
              <p:cNvPr id="148" name="Line 22"/>
              <p:cNvSpPr>
                <a:spLocks noChangeShapeType="1"/>
              </p:cNvSpPr>
              <p:nvPr/>
            </p:nvSpPr>
            <p:spPr bwMode="auto">
              <a:xfrm>
                <a:off x="1666" y="193"/>
                <a:ext cx="0" cy="14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9" name="Line 23"/>
              <p:cNvSpPr>
                <a:spLocks noChangeAspect="1" noChangeShapeType="1"/>
              </p:cNvSpPr>
              <p:nvPr/>
            </p:nvSpPr>
            <p:spPr bwMode="auto">
              <a:xfrm>
                <a:off x="1666" y="1003"/>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0" name="Line 24"/>
              <p:cNvSpPr>
                <a:spLocks noChangeAspect="1" noChangeShapeType="1"/>
              </p:cNvSpPr>
              <p:nvPr/>
            </p:nvSpPr>
            <p:spPr bwMode="auto">
              <a:xfrm>
                <a:off x="1666" y="1437"/>
                <a:ext cx="0" cy="15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1" name="Line 25"/>
              <p:cNvSpPr>
                <a:spLocks noChangeAspect="1" noChangeShapeType="1"/>
              </p:cNvSpPr>
              <p:nvPr/>
            </p:nvSpPr>
            <p:spPr bwMode="auto">
              <a:xfrm>
                <a:off x="1666" y="1744"/>
                <a:ext cx="0" cy="12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2" name="Line 26"/>
              <p:cNvSpPr>
                <a:spLocks noChangeShapeType="1"/>
              </p:cNvSpPr>
              <p:nvPr/>
            </p:nvSpPr>
            <p:spPr bwMode="auto">
              <a:xfrm>
                <a:off x="1666" y="2153"/>
                <a:ext cx="0" cy="181"/>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3" name="Line 27"/>
              <p:cNvSpPr>
                <a:spLocks noChangeShapeType="1"/>
              </p:cNvSpPr>
              <p:nvPr/>
            </p:nvSpPr>
            <p:spPr bwMode="auto">
              <a:xfrm>
                <a:off x="1666" y="2592"/>
                <a:ext cx="0" cy="18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4" name="Line 28"/>
              <p:cNvSpPr>
                <a:spLocks noChangeAspect="1" noChangeShapeType="1"/>
              </p:cNvSpPr>
              <p:nvPr/>
            </p:nvSpPr>
            <p:spPr bwMode="auto">
              <a:xfrm>
                <a:off x="1666" y="2944"/>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5" name="Line 29"/>
              <p:cNvSpPr>
                <a:spLocks noChangeAspect="1" noChangeShapeType="1"/>
              </p:cNvSpPr>
              <p:nvPr/>
            </p:nvSpPr>
            <p:spPr bwMode="auto">
              <a:xfrm>
                <a:off x="1666" y="3067"/>
                <a:ext cx="1439"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6" name="Line 30"/>
              <p:cNvSpPr>
                <a:spLocks noChangeAspect="1" noChangeShapeType="1"/>
              </p:cNvSpPr>
              <p:nvPr/>
            </p:nvSpPr>
            <p:spPr bwMode="auto">
              <a:xfrm>
                <a:off x="3097" y="649"/>
                <a:ext cx="0" cy="2427"/>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7" name="Line 31"/>
              <p:cNvSpPr>
                <a:spLocks noChangeAspect="1" noChangeShapeType="1"/>
              </p:cNvSpPr>
              <p:nvPr/>
            </p:nvSpPr>
            <p:spPr bwMode="auto">
              <a:xfrm>
                <a:off x="1666" y="649"/>
                <a:ext cx="1441" cy="0"/>
              </a:xfrm>
              <a:prstGeom prst="line">
                <a:avLst/>
              </a:prstGeom>
              <a:noFill/>
              <a:ln w="12700">
                <a:solidFill>
                  <a:sysClr val="windowText" lastClr="000000"/>
                </a:solidFill>
                <a:round/>
                <a:headEnd type="triangle" w="sm" len="sm"/>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8" name="Line 32"/>
              <p:cNvSpPr>
                <a:spLocks noChangeAspect="1" noChangeShapeType="1"/>
              </p:cNvSpPr>
              <p:nvPr/>
            </p:nvSpPr>
            <p:spPr bwMode="auto">
              <a:xfrm>
                <a:off x="248" y="2012"/>
                <a:ext cx="287"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9" name="Line 33"/>
              <p:cNvSpPr>
                <a:spLocks noChangeAspect="1" noChangeShapeType="1"/>
              </p:cNvSpPr>
              <p:nvPr/>
            </p:nvSpPr>
            <p:spPr bwMode="auto">
              <a:xfrm>
                <a:off x="245" y="2012"/>
                <a:ext cx="0" cy="654"/>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0" name="Line 34"/>
              <p:cNvSpPr>
                <a:spLocks noChangeAspect="1" noChangeShapeType="1"/>
              </p:cNvSpPr>
              <p:nvPr/>
            </p:nvSpPr>
            <p:spPr bwMode="auto">
              <a:xfrm>
                <a:off x="245" y="2661"/>
                <a:ext cx="1419" cy="0"/>
              </a:xfrm>
              <a:prstGeom prst="line">
                <a:avLst/>
              </a:prstGeom>
              <a:noFill/>
              <a:ln w="12700">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1" name="Line 35"/>
              <p:cNvSpPr>
                <a:spLocks noChangeAspect="1" noChangeShapeType="1"/>
              </p:cNvSpPr>
              <p:nvPr/>
            </p:nvSpPr>
            <p:spPr bwMode="auto">
              <a:xfrm>
                <a:off x="32" y="1303"/>
                <a:ext cx="477" cy="1"/>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2" name="Line 36"/>
              <p:cNvSpPr>
                <a:spLocks noChangeAspect="1" noChangeShapeType="1"/>
              </p:cNvSpPr>
              <p:nvPr/>
            </p:nvSpPr>
            <p:spPr bwMode="auto">
              <a:xfrm>
                <a:off x="32" y="1299"/>
                <a:ext cx="0" cy="190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3" name="Line 37"/>
              <p:cNvSpPr>
                <a:spLocks noChangeAspect="1" noChangeShapeType="1"/>
              </p:cNvSpPr>
              <p:nvPr/>
            </p:nvSpPr>
            <p:spPr bwMode="auto">
              <a:xfrm>
                <a:off x="32" y="3183"/>
                <a:ext cx="1637" cy="0"/>
              </a:xfrm>
              <a:prstGeom prst="line">
                <a:avLst/>
              </a:prstGeom>
              <a:noFill/>
              <a:ln w="12700">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4" name="Line 38"/>
              <p:cNvSpPr>
                <a:spLocks noChangeAspect="1" noChangeShapeType="1"/>
              </p:cNvSpPr>
              <p:nvPr/>
            </p:nvSpPr>
            <p:spPr bwMode="auto">
              <a:xfrm>
                <a:off x="1666" y="3183"/>
                <a:ext cx="0" cy="125"/>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5" name="Line 39"/>
              <p:cNvSpPr>
                <a:spLocks noChangeAspect="1" noChangeShapeType="1"/>
              </p:cNvSpPr>
              <p:nvPr/>
            </p:nvSpPr>
            <p:spPr bwMode="auto">
              <a:xfrm>
                <a:off x="911" y="3402"/>
                <a:ext cx="173"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6" name="Line 40"/>
              <p:cNvSpPr>
                <a:spLocks noChangeAspect="1" noChangeShapeType="1"/>
              </p:cNvSpPr>
              <p:nvPr/>
            </p:nvSpPr>
            <p:spPr bwMode="auto">
              <a:xfrm>
                <a:off x="916" y="3847"/>
                <a:ext cx="1506"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7" name="Line 41"/>
              <p:cNvSpPr>
                <a:spLocks noChangeAspect="1" noChangeShapeType="1"/>
              </p:cNvSpPr>
              <p:nvPr/>
            </p:nvSpPr>
            <p:spPr bwMode="auto">
              <a:xfrm>
                <a:off x="2235" y="3402"/>
                <a:ext cx="173"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8" name="Line 42"/>
              <p:cNvSpPr>
                <a:spLocks noChangeAspect="1" noChangeShapeType="1"/>
              </p:cNvSpPr>
              <p:nvPr/>
            </p:nvSpPr>
            <p:spPr bwMode="auto">
              <a:xfrm>
                <a:off x="903" y="3402"/>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9" name="Line 43"/>
              <p:cNvSpPr>
                <a:spLocks noChangeAspect="1" noChangeShapeType="1"/>
              </p:cNvSpPr>
              <p:nvPr/>
            </p:nvSpPr>
            <p:spPr bwMode="auto">
              <a:xfrm>
                <a:off x="2393" y="3402"/>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70" name="Line 44"/>
              <p:cNvSpPr>
                <a:spLocks noChangeAspect="1" noChangeShapeType="1"/>
              </p:cNvSpPr>
              <p:nvPr/>
            </p:nvSpPr>
            <p:spPr bwMode="auto">
              <a:xfrm>
                <a:off x="916" y="3736"/>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71" name="Line 45"/>
              <p:cNvSpPr>
                <a:spLocks noChangeAspect="1" noChangeShapeType="1"/>
              </p:cNvSpPr>
              <p:nvPr/>
            </p:nvSpPr>
            <p:spPr bwMode="auto">
              <a:xfrm>
                <a:off x="2426" y="3736"/>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72" name="Line 46"/>
              <p:cNvSpPr>
                <a:spLocks noChangeAspect="1" noChangeShapeType="1"/>
              </p:cNvSpPr>
              <p:nvPr/>
            </p:nvSpPr>
            <p:spPr bwMode="auto">
              <a:xfrm>
                <a:off x="1666" y="3852"/>
                <a:ext cx="0" cy="117"/>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73" name="Text Box 47"/>
              <p:cNvSpPr txBox="1">
                <a:spLocks noChangeAspect="1" noChangeArrowheads="1"/>
              </p:cNvSpPr>
              <p:nvPr/>
            </p:nvSpPr>
            <p:spPr bwMode="auto">
              <a:xfrm>
                <a:off x="279" y="1129"/>
                <a:ext cx="23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74" name="Text Box 48"/>
              <p:cNvSpPr txBox="1">
                <a:spLocks noChangeAspect="1" noChangeArrowheads="1"/>
              </p:cNvSpPr>
              <p:nvPr/>
            </p:nvSpPr>
            <p:spPr bwMode="auto">
              <a:xfrm>
                <a:off x="972" y="3223"/>
                <a:ext cx="23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75" name="Text Box 49"/>
              <p:cNvSpPr txBox="1">
                <a:spLocks noChangeAspect="1" noChangeArrowheads="1"/>
              </p:cNvSpPr>
              <p:nvPr/>
            </p:nvSpPr>
            <p:spPr bwMode="auto">
              <a:xfrm>
                <a:off x="260" y="1822"/>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76" name="Text Box 50"/>
              <p:cNvSpPr txBox="1">
                <a:spLocks noChangeAspect="1" noChangeArrowheads="1"/>
              </p:cNvSpPr>
              <p:nvPr/>
            </p:nvSpPr>
            <p:spPr bwMode="auto">
              <a:xfrm>
                <a:off x="1797" y="1414"/>
                <a:ext cx="23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77" name="Text Box 51"/>
              <p:cNvSpPr txBox="1">
                <a:spLocks noChangeAspect="1" noChangeArrowheads="1"/>
              </p:cNvSpPr>
              <p:nvPr/>
            </p:nvSpPr>
            <p:spPr bwMode="auto">
              <a:xfrm>
                <a:off x="1755" y="2168"/>
                <a:ext cx="23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78" name="Text Box 52"/>
              <p:cNvSpPr txBox="1">
                <a:spLocks noChangeAspect="1" noChangeArrowheads="1"/>
              </p:cNvSpPr>
              <p:nvPr/>
            </p:nvSpPr>
            <p:spPr bwMode="auto">
              <a:xfrm>
                <a:off x="2246" y="3223"/>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79" name="Text Box 53"/>
              <p:cNvSpPr txBox="1">
                <a:spLocks noChangeAspect="1" noChangeArrowheads="1"/>
              </p:cNvSpPr>
              <p:nvPr/>
            </p:nvSpPr>
            <p:spPr bwMode="auto">
              <a:xfrm>
                <a:off x="527" y="357"/>
                <a:ext cx="26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a:t>
                </a:r>
              </a:p>
            </p:txBody>
          </p:sp>
          <p:sp>
            <p:nvSpPr>
              <p:cNvPr id="180" name="Text Box 54"/>
              <p:cNvSpPr txBox="1">
                <a:spLocks noChangeAspect="1" noChangeArrowheads="1"/>
              </p:cNvSpPr>
              <p:nvPr/>
            </p:nvSpPr>
            <p:spPr bwMode="auto">
              <a:xfrm>
                <a:off x="441" y="1052"/>
                <a:ext cx="4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2</a:t>
                </a:r>
                <a:r>
                  <a:rPr lang="zh-CN" altLang="en-US" sz="1600" kern="0" smtClean="0">
                    <a:solidFill>
                      <a:srgbClr val="FF0000"/>
                    </a:solidFill>
                    <a:latin typeface="宋体" pitchFamily="2" charset="-122"/>
                  </a:rPr>
                  <a:t>和</a:t>
                </a:r>
                <a:r>
                  <a:rPr lang="en-US" altLang="zh-CN" sz="1600" kern="0" smtClean="0">
                    <a:solidFill>
                      <a:srgbClr val="FF0000"/>
                    </a:solidFill>
                    <a:latin typeface="宋体" pitchFamily="2" charset="-122"/>
                  </a:rPr>
                  <a:t>3</a:t>
                </a:r>
              </a:p>
            </p:txBody>
          </p:sp>
          <p:sp>
            <p:nvSpPr>
              <p:cNvPr id="181" name="Text Box 55"/>
              <p:cNvSpPr txBox="1">
                <a:spLocks noChangeAspect="1" noChangeArrowheads="1"/>
              </p:cNvSpPr>
              <p:nvPr/>
            </p:nvSpPr>
            <p:spPr bwMode="auto">
              <a:xfrm>
                <a:off x="713" y="1545"/>
                <a:ext cx="23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4</a:t>
                </a:r>
              </a:p>
            </p:txBody>
          </p:sp>
          <p:sp>
            <p:nvSpPr>
              <p:cNvPr id="182" name="Text Box 56"/>
              <p:cNvSpPr txBox="1">
                <a:spLocks noChangeArrowheads="1"/>
              </p:cNvSpPr>
              <p:nvPr/>
            </p:nvSpPr>
            <p:spPr bwMode="auto">
              <a:xfrm>
                <a:off x="435" y="1777"/>
                <a:ext cx="32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5</a:t>
                </a:r>
                <a:r>
                  <a:rPr lang="zh-CN" altLang="en-US" sz="1600" kern="0" smtClean="0">
                    <a:solidFill>
                      <a:srgbClr val="FF0000"/>
                    </a:solidFill>
                    <a:latin typeface="宋体" pitchFamily="2" charset="-122"/>
                  </a:rPr>
                  <a:t>和</a:t>
                </a:r>
                <a:r>
                  <a:rPr lang="en-US" altLang="zh-CN" sz="1600" kern="0" smtClean="0">
                    <a:solidFill>
                      <a:srgbClr val="FF0000"/>
                    </a:solidFill>
                    <a:latin typeface="宋体" pitchFamily="2" charset="-122"/>
                  </a:rPr>
                  <a:t>6</a:t>
                </a:r>
              </a:p>
            </p:txBody>
          </p:sp>
          <p:sp>
            <p:nvSpPr>
              <p:cNvPr id="183" name="Text Box 57"/>
              <p:cNvSpPr txBox="1">
                <a:spLocks noChangeAspect="1" noChangeArrowheads="1"/>
              </p:cNvSpPr>
              <p:nvPr/>
            </p:nvSpPr>
            <p:spPr bwMode="auto">
              <a:xfrm>
                <a:off x="386" y="2314"/>
                <a:ext cx="23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7</a:t>
                </a:r>
              </a:p>
            </p:txBody>
          </p:sp>
          <p:sp>
            <p:nvSpPr>
              <p:cNvPr id="184" name="Text Box 58"/>
              <p:cNvSpPr txBox="1">
                <a:spLocks noChangeAspect="1" noChangeArrowheads="1"/>
              </p:cNvSpPr>
              <p:nvPr/>
            </p:nvSpPr>
            <p:spPr bwMode="auto">
              <a:xfrm>
                <a:off x="804" y="2769"/>
                <a:ext cx="23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8</a:t>
                </a:r>
              </a:p>
            </p:txBody>
          </p:sp>
          <p:sp>
            <p:nvSpPr>
              <p:cNvPr id="185" name="Text Box 59"/>
              <p:cNvSpPr txBox="1">
                <a:spLocks noChangeAspect="1" noChangeArrowheads="1"/>
              </p:cNvSpPr>
              <p:nvPr/>
            </p:nvSpPr>
            <p:spPr bwMode="auto">
              <a:xfrm>
                <a:off x="1756" y="3132"/>
                <a:ext cx="2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9</a:t>
                </a:r>
              </a:p>
            </p:txBody>
          </p:sp>
          <p:sp>
            <p:nvSpPr>
              <p:cNvPr id="186" name="Text Box 60"/>
              <p:cNvSpPr txBox="1">
                <a:spLocks noChangeAspect="1" noChangeArrowheads="1"/>
              </p:cNvSpPr>
              <p:nvPr/>
            </p:nvSpPr>
            <p:spPr bwMode="auto">
              <a:xfrm>
                <a:off x="2548" y="3359"/>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10</a:t>
                </a:r>
              </a:p>
            </p:txBody>
          </p:sp>
          <p:sp>
            <p:nvSpPr>
              <p:cNvPr id="187" name="Text Box 61"/>
              <p:cNvSpPr txBox="1">
                <a:spLocks noChangeAspect="1" noChangeArrowheads="1"/>
              </p:cNvSpPr>
              <p:nvPr/>
            </p:nvSpPr>
            <p:spPr bwMode="auto">
              <a:xfrm>
                <a:off x="545" y="3359"/>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11</a:t>
                </a:r>
              </a:p>
            </p:txBody>
          </p:sp>
          <p:sp>
            <p:nvSpPr>
              <p:cNvPr id="188" name="Text Box 62"/>
              <p:cNvSpPr txBox="1">
                <a:spLocks noChangeAspect="1" noChangeArrowheads="1"/>
              </p:cNvSpPr>
              <p:nvPr/>
            </p:nvSpPr>
            <p:spPr bwMode="auto">
              <a:xfrm>
                <a:off x="661" y="3991"/>
                <a:ext cx="23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12</a:t>
                </a:r>
              </a:p>
            </p:txBody>
          </p:sp>
          <p:sp>
            <p:nvSpPr>
              <p:cNvPr id="189" name="Text Box 63"/>
              <p:cNvSpPr txBox="1">
                <a:spLocks noChangeAspect="1" noChangeArrowheads="1"/>
              </p:cNvSpPr>
              <p:nvPr/>
            </p:nvSpPr>
            <p:spPr bwMode="auto">
              <a:xfrm>
                <a:off x="713" y="748"/>
                <a:ext cx="1941" cy="2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auto" hangingPunct="0">
                  <a:spcBef>
                    <a:spcPts val="0"/>
                  </a:spcBef>
                  <a:spcAft>
                    <a:spcPts val="0"/>
                  </a:spcAft>
                  <a:buFontTx/>
                  <a:buNone/>
                  <a:defRPr/>
                </a:pPr>
                <a:r>
                  <a:rPr lang="en-US" altLang="zh-CN" sz="1600" b="0" kern="0" smtClean="0">
                    <a:solidFill>
                      <a:srgbClr val="0000CC"/>
                    </a:solidFill>
                    <a:latin typeface="宋体" pitchFamily="2" charset="-122"/>
                  </a:rPr>
                  <a:t> </a:t>
                </a:r>
                <a:r>
                  <a:rPr lang="zh-CN" altLang="en-US" sz="1600" kern="0" smtClean="0">
                    <a:solidFill>
                      <a:srgbClr val="0000CC"/>
                    </a:solidFill>
                    <a:latin typeface="宋体" pitchFamily="2" charset="-122"/>
                  </a:rPr>
                  <a:t>输入一个成绩 </a:t>
                </a:r>
                <a:r>
                  <a:rPr lang="en-US" altLang="zh-CN" sz="1600" kern="0" smtClean="0">
                    <a:solidFill>
                      <a:srgbClr val="0000CC"/>
                    </a:solidFill>
                    <a:latin typeface="宋体" pitchFamily="2" charset="-122"/>
                  </a:rPr>
                  <a:t>score[i]</a:t>
                </a:r>
              </a:p>
            </p:txBody>
          </p:sp>
          <p:sp>
            <p:nvSpPr>
              <p:cNvPr id="190" name="Line 64"/>
              <p:cNvSpPr>
                <a:spLocks noChangeShapeType="1"/>
              </p:cNvSpPr>
              <p:nvPr/>
            </p:nvSpPr>
            <p:spPr bwMode="auto">
              <a:xfrm>
                <a:off x="1666" y="600"/>
                <a:ext cx="0" cy="141"/>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grpSp>
      </p:gr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body" idx="1"/>
          </p:nvPr>
        </p:nvSpPr>
        <p:spPr bwMode="auto">
          <a:xfrm>
            <a:off x="34925" y="1331913"/>
            <a:ext cx="4105275" cy="545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5000"/>
              </a:lnSpc>
            </a:pPr>
            <a:r>
              <a:rPr lang="zh-CN" altLang="en-US" sz="2600" dirty="0" smtClean="0">
                <a:solidFill>
                  <a:srgbClr val="FF0000"/>
                </a:solidFill>
              </a:rPr>
              <a:t>路径</a:t>
            </a:r>
            <a:r>
              <a:rPr lang="en-US" altLang="en-US" sz="2600" dirty="0" smtClean="0">
                <a:solidFill>
                  <a:srgbClr val="FF0000"/>
                </a:solidFill>
              </a:rPr>
              <a:t>2(1-2-9-11-12)</a:t>
            </a:r>
            <a:r>
              <a:rPr lang="zh-CN" altLang="en-US" sz="2600" dirty="0" smtClean="0"/>
              <a:t>的测试用例：</a:t>
            </a:r>
          </a:p>
          <a:p>
            <a:pPr>
              <a:lnSpc>
                <a:spcPct val="105000"/>
              </a:lnSpc>
              <a:buFont typeface="Wingdings" pitchFamily="2" charset="2"/>
              <a:buNone/>
            </a:pPr>
            <a:r>
              <a:rPr lang="en-US" altLang="en-US" sz="2400" dirty="0" smtClean="0"/>
              <a:t>score[1]= </a:t>
            </a:r>
            <a:r>
              <a:rPr lang="en-US" altLang="en-US" sz="2400" dirty="0" smtClean="0">
                <a:latin typeface="微软雅黑" pitchFamily="34" charset="-122"/>
              </a:rPr>
              <a:t>–</a:t>
            </a:r>
            <a:r>
              <a:rPr lang="en-US" altLang="en-US" sz="2400" dirty="0" smtClean="0"/>
              <a:t> 1</a:t>
            </a:r>
            <a:r>
              <a:rPr lang="zh-CN" altLang="en-US" sz="2400" dirty="0" smtClean="0"/>
              <a:t>；</a:t>
            </a:r>
          </a:p>
          <a:p>
            <a:pPr>
              <a:lnSpc>
                <a:spcPct val="105000"/>
              </a:lnSpc>
              <a:buFont typeface="Wingdings" pitchFamily="2" charset="2"/>
              <a:buNone/>
            </a:pPr>
            <a:r>
              <a:rPr lang="zh-CN" altLang="en-US" sz="2400" dirty="0" smtClean="0">
                <a:solidFill>
                  <a:srgbClr val="FF0000"/>
                </a:solidFill>
              </a:rPr>
              <a:t>期望结果</a:t>
            </a:r>
            <a:r>
              <a:rPr lang="zh-CN" altLang="en-US" sz="2400" dirty="0" smtClean="0"/>
              <a:t>：</a:t>
            </a:r>
            <a:r>
              <a:rPr lang="en-US" altLang="zh-CN" sz="2400" dirty="0" smtClean="0"/>
              <a:t>average = </a:t>
            </a:r>
            <a:r>
              <a:rPr lang="en-US" altLang="zh-CN" sz="2400" dirty="0" smtClean="0">
                <a:latin typeface="微软雅黑" pitchFamily="34" charset="-122"/>
              </a:rPr>
              <a:t>–</a:t>
            </a:r>
            <a:r>
              <a:rPr lang="en-US" altLang="zh-CN" sz="2400" dirty="0" smtClean="0"/>
              <a:t> 1 </a:t>
            </a:r>
            <a:r>
              <a:rPr lang="zh-CN" altLang="en-US" sz="2400" dirty="0" smtClean="0"/>
              <a:t>，其他量保持初值。</a:t>
            </a:r>
          </a:p>
        </p:txBody>
      </p:sp>
      <p:sp>
        <p:nvSpPr>
          <p:cNvPr id="83971" name="Rectangle 3"/>
          <p:cNvSpPr>
            <a:spLocks noChangeArrowheads="1"/>
          </p:cNvSpPr>
          <p:nvPr/>
        </p:nvSpPr>
        <p:spPr bwMode="auto">
          <a:xfrm>
            <a:off x="179388" y="44450"/>
            <a:ext cx="8640762" cy="9366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buClr>
                <a:srgbClr val="FF0000"/>
              </a:buClr>
              <a:buSzPct val="75000"/>
              <a:buFont typeface="Wingdings" pitchFamily="2" charset="2"/>
              <a:buChar char="n"/>
            </a:pPr>
            <a:r>
              <a:rPr lang="zh-CN" altLang="en-US" sz="2600">
                <a:solidFill>
                  <a:schemeClr val="bg2"/>
                </a:solidFill>
                <a:ea typeface="微软雅黑" pitchFamily="34" charset="-122"/>
              </a:rPr>
              <a:t>为每一条独立路径各设计一组测试用例，确保测试基本路径集中的每一条路径的执行。</a:t>
            </a:r>
          </a:p>
        </p:txBody>
      </p:sp>
      <p:grpSp>
        <p:nvGrpSpPr>
          <p:cNvPr id="83972" name="Group 4"/>
          <p:cNvGrpSpPr>
            <a:grpSpLocks/>
          </p:cNvGrpSpPr>
          <p:nvPr/>
        </p:nvGrpSpPr>
        <p:grpSpPr bwMode="auto">
          <a:xfrm>
            <a:off x="4191000" y="765175"/>
            <a:ext cx="4959350" cy="6092825"/>
            <a:chOff x="0" y="0"/>
            <a:chExt cx="3152" cy="4320"/>
          </a:xfrm>
        </p:grpSpPr>
        <p:sp>
          <p:nvSpPr>
            <p:cNvPr id="128" name="Rectangle 5"/>
            <p:cNvSpPr>
              <a:spLocks noChangeArrowheads="1"/>
            </p:cNvSpPr>
            <p:nvPr/>
          </p:nvSpPr>
          <p:spPr bwMode="auto">
            <a:xfrm>
              <a:off x="0" y="0"/>
              <a:ext cx="3152" cy="4320"/>
            </a:xfrm>
            <a:prstGeom prst="rect">
              <a:avLst/>
            </a:prstGeom>
            <a:solidFill>
              <a:srgbClr val="CC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rIns="0" bIns="0" anchor="ctr"/>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grpSp>
          <p:nvGrpSpPr>
            <p:cNvPr id="83974" name="Group 6"/>
            <p:cNvGrpSpPr>
              <a:grpSpLocks/>
            </p:cNvGrpSpPr>
            <p:nvPr/>
          </p:nvGrpSpPr>
          <p:grpSpPr bwMode="auto">
            <a:xfrm>
              <a:off x="32" y="67"/>
              <a:ext cx="3075" cy="4180"/>
              <a:chOff x="32" y="0"/>
              <a:chExt cx="3075" cy="4180"/>
            </a:xfrm>
          </p:grpSpPr>
          <p:sp>
            <p:nvSpPr>
              <p:cNvPr id="130" name="AutoShape 7"/>
              <p:cNvSpPr>
                <a:spLocks noChangeAspect="1" noChangeArrowheads="1"/>
              </p:cNvSpPr>
              <p:nvPr/>
            </p:nvSpPr>
            <p:spPr bwMode="auto">
              <a:xfrm>
                <a:off x="1463" y="5"/>
                <a:ext cx="404" cy="188"/>
              </a:xfrm>
              <a:prstGeom prst="flowChartAlternateProcess">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31" name="Text Box 8"/>
              <p:cNvSpPr txBox="1">
                <a:spLocks noChangeAspect="1" noChangeArrowheads="1"/>
              </p:cNvSpPr>
              <p:nvPr/>
            </p:nvSpPr>
            <p:spPr bwMode="auto">
              <a:xfrm>
                <a:off x="1546" y="5"/>
                <a:ext cx="41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zh-CN" altLang="en-US" sz="1600" kern="0" smtClean="0">
                    <a:solidFill>
                      <a:srgbClr val="0000CC"/>
                    </a:solidFill>
                    <a:latin typeface="宋体" pitchFamily="2" charset="-122"/>
                  </a:rPr>
                  <a:t>开始</a:t>
                </a:r>
              </a:p>
            </p:txBody>
          </p:sp>
          <p:sp>
            <p:nvSpPr>
              <p:cNvPr id="132" name="Text Box 9"/>
              <p:cNvSpPr txBox="1">
                <a:spLocks noChangeAspect="1" noChangeArrowheads="1"/>
              </p:cNvSpPr>
              <p:nvPr/>
            </p:nvSpPr>
            <p:spPr bwMode="auto">
              <a:xfrm>
                <a:off x="713" y="327"/>
                <a:ext cx="1941" cy="2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 </a:t>
                </a:r>
                <a:r>
                  <a:rPr lang="en-US" altLang="zh-CN" sz="1600" kern="0" smtClean="0">
                    <a:solidFill>
                      <a:srgbClr val="0000CC"/>
                    </a:solidFill>
                    <a:latin typeface="宋体" pitchFamily="2" charset="-122"/>
                  </a:rPr>
                  <a:t>i=1</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n1=n2=0</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sum=0</a:t>
                </a:r>
              </a:p>
            </p:txBody>
          </p:sp>
          <p:sp>
            <p:nvSpPr>
              <p:cNvPr id="133" name="AutoShape 10"/>
              <p:cNvSpPr>
                <a:spLocks noChangeAspect="1" noChangeArrowheads="1"/>
              </p:cNvSpPr>
              <p:nvPr/>
            </p:nvSpPr>
            <p:spPr bwMode="auto">
              <a:xfrm>
                <a:off x="519" y="1160"/>
                <a:ext cx="2298" cy="286"/>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34" name="Text Box 11"/>
              <p:cNvSpPr txBox="1">
                <a:spLocks noChangeAspect="1" noChangeArrowheads="1"/>
              </p:cNvSpPr>
              <p:nvPr/>
            </p:nvSpPr>
            <p:spPr bwMode="auto">
              <a:xfrm>
                <a:off x="991" y="1190"/>
                <a:ext cx="158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dirty="0" smtClean="0">
                    <a:solidFill>
                      <a:srgbClr val="FF0000"/>
                    </a:solidFill>
                    <a:latin typeface="宋体" pitchFamily="2" charset="-122"/>
                  </a:rPr>
                  <a:t>score[</a:t>
                </a:r>
                <a:r>
                  <a:rPr lang="en-US" altLang="zh-CN" sz="1600" kern="0" dirty="0" err="1" smtClean="0">
                    <a:solidFill>
                      <a:srgbClr val="FF0000"/>
                    </a:solidFill>
                    <a:latin typeface="宋体" pitchFamily="2" charset="-122"/>
                  </a:rPr>
                  <a:t>i</a:t>
                </a:r>
                <a:r>
                  <a:rPr lang="en-US" altLang="zh-CN" sz="1600" kern="0" dirty="0" smtClean="0">
                    <a:solidFill>
                      <a:srgbClr val="FF0000"/>
                    </a:solidFill>
                    <a:latin typeface="宋体" pitchFamily="2" charset="-122"/>
                  </a:rPr>
                  <a:t>]&lt;&gt;-1 </a:t>
                </a:r>
                <a:r>
                  <a:rPr lang="en-US" altLang="zh-CN" sz="1600" kern="0" dirty="0" smtClean="0">
                    <a:solidFill>
                      <a:schemeClr val="bg1"/>
                    </a:solidFill>
                    <a:latin typeface="宋体" pitchFamily="2" charset="-122"/>
                  </a:rPr>
                  <a:t>AND n2&lt;50</a:t>
                </a:r>
              </a:p>
            </p:txBody>
          </p:sp>
          <p:sp>
            <p:nvSpPr>
              <p:cNvPr id="135" name="Text Box 12"/>
              <p:cNvSpPr txBox="1">
                <a:spLocks noChangeAspect="1" noChangeArrowheads="1"/>
              </p:cNvSpPr>
              <p:nvPr/>
            </p:nvSpPr>
            <p:spPr bwMode="auto">
              <a:xfrm>
                <a:off x="1028" y="1589"/>
                <a:ext cx="1259" cy="161"/>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n2 = n2+1</a:t>
                </a:r>
              </a:p>
            </p:txBody>
          </p:sp>
          <p:sp>
            <p:nvSpPr>
              <p:cNvPr id="136" name="Text Box 13"/>
              <p:cNvSpPr txBox="1">
                <a:spLocks noChangeArrowheads="1"/>
              </p:cNvSpPr>
              <p:nvPr/>
            </p:nvSpPr>
            <p:spPr bwMode="auto">
              <a:xfrm>
                <a:off x="531" y="2319"/>
                <a:ext cx="2314" cy="259"/>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n1=n1+1</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sum=sum+score[i]</a:t>
                </a:r>
              </a:p>
            </p:txBody>
          </p:sp>
          <p:sp>
            <p:nvSpPr>
              <p:cNvPr id="137" name="AutoShape 14"/>
              <p:cNvSpPr>
                <a:spLocks noChangeAspect="1" noChangeArrowheads="1"/>
              </p:cNvSpPr>
              <p:nvPr/>
            </p:nvSpPr>
            <p:spPr bwMode="auto">
              <a:xfrm>
                <a:off x="532" y="1868"/>
                <a:ext cx="2300" cy="285"/>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38" name="Text Box 15"/>
              <p:cNvSpPr txBox="1">
                <a:spLocks noChangeAspect="1" noChangeArrowheads="1"/>
              </p:cNvSpPr>
              <p:nvPr/>
            </p:nvSpPr>
            <p:spPr bwMode="auto">
              <a:xfrm>
                <a:off x="713" y="1916"/>
                <a:ext cx="189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0000CC"/>
                    </a:solidFill>
                    <a:latin typeface="宋体" pitchFamily="2" charset="-122"/>
                  </a:rPr>
                  <a:t>score[i]&gt;0 AND score[i]&lt;100</a:t>
                </a:r>
              </a:p>
            </p:txBody>
          </p:sp>
          <p:sp>
            <p:nvSpPr>
              <p:cNvPr id="139" name="Text Box 16"/>
              <p:cNvSpPr txBox="1">
                <a:spLocks noChangeAspect="1" noChangeArrowheads="1"/>
              </p:cNvSpPr>
              <p:nvPr/>
            </p:nvSpPr>
            <p:spPr bwMode="auto">
              <a:xfrm>
                <a:off x="1028" y="2773"/>
                <a:ext cx="1259" cy="162"/>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i = i + 1</a:t>
                </a:r>
              </a:p>
            </p:txBody>
          </p:sp>
          <p:sp>
            <p:nvSpPr>
              <p:cNvPr id="140" name="AutoShape 17"/>
              <p:cNvSpPr>
                <a:spLocks noChangeAspect="1" noChangeArrowheads="1"/>
              </p:cNvSpPr>
              <p:nvPr/>
            </p:nvSpPr>
            <p:spPr bwMode="auto">
              <a:xfrm>
                <a:off x="1082" y="3303"/>
                <a:ext cx="1153" cy="203"/>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1" name="Text Box 18"/>
              <p:cNvSpPr txBox="1">
                <a:spLocks noChangeAspect="1" noChangeArrowheads="1"/>
              </p:cNvSpPr>
              <p:nvPr/>
            </p:nvSpPr>
            <p:spPr bwMode="auto">
              <a:xfrm>
                <a:off x="1374" y="3314"/>
                <a:ext cx="57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dirty="0" smtClean="0">
                    <a:solidFill>
                      <a:srgbClr val="FF0000"/>
                    </a:solidFill>
                    <a:latin typeface="宋体" pitchFamily="2" charset="-122"/>
                  </a:rPr>
                  <a:t>n1&gt;0</a:t>
                </a:r>
              </a:p>
            </p:txBody>
          </p:sp>
          <p:sp>
            <p:nvSpPr>
              <p:cNvPr id="142" name="Text Box 19"/>
              <p:cNvSpPr txBox="1">
                <a:spLocks noChangeAspect="1" noChangeArrowheads="1"/>
              </p:cNvSpPr>
              <p:nvPr/>
            </p:nvSpPr>
            <p:spPr bwMode="auto">
              <a:xfrm>
                <a:off x="1864" y="3574"/>
                <a:ext cx="1154" cy="1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average=sum/n1</a:t>
                </a:r>
              </a:p>
            </p:txBody>
          </p:sp>
          <p:sp>
            <p:nvSpPr>
              <p:cNvPr id="143" name="Text Box 20"/>
              <p:cNvSpPr txBox="1">
                <a:spLocks noChangeAspect="1" noChangeArrowheads="1"/>
              </p:cNvSpPr>
              <p:nvPr/>
            </p:nvSpPr>
            <p:spPr bwMode="auto">
              <a:xfrm>
                <a:off x="307" y="3574"/>
                <a:ext cx="1146" cy="1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average = –1</a:t>
                </a:r>
                <a:r>
                  <a:rPr lang="en-US" altLang="zh-CN" sz="1600" b="0" kern="0" smtClean="0">
                    <a:solidFill>
                      <a:sysClr val="windowText" lastClr="000000"/>
                    </a:solidFill>
                    <a:latin typeface="宋体" pitchFamily="2" charset="-122"/>
                  </a:rPr>
                  <a:t> </a:t>
                </a:r>
              </a:p>
            </p:txBody>
          </p:sp>
          <p:sp>
            <p:nvSpPr>
              <p:cNvPr id="144" name="Text Box 21"/>
              <p:cNvSpPr txBox="1">
                <a:spLocks noChangeAspect="1" noChangeArrowheads="1"/>
              </p:cNvSpPr>
              <p:nvPr/>
            </p:nvSpPr>
            <p:spPr bwMode="auto">
              <a:xfrm>
                <a:off x="985" y="3957"/>
                <a:ext cx="1406" cy="223"/>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zh-CN" altLang="en-US" sz="1600" kern="0" smtClean="0">
                    <a:solidFill>
                      <a:srgbClr val="0000CC"/>
                    </a:solidFill>
                    <a:latin typeface="宋体" pitchFamily="2" charset="-122"/>
                  </a:rPr>
                  <a:t>输出</a:t>
                </a:r>
                <a:r>
                  <a:rPr lang="en-US" altLang="zh-CN" sz="1600" kern="0" smtClean="0">
                    <a:solidFill>
                      <a:srgbClr val="0000CC"/>
                    </a:solidFill>
                    <a:latin typeface="宋体" pitchFamily="2" charset="-122"/>
                  </a:rPr>
                  <a:t>n1, sum</a:t>
                </a:r>
                <a:r>
                  <a:rPr lang="zh-CN" altLang="en-US" sz="1600" kern="0" smtClean="0">
                    <a:solidFill>
                      <a:srgbClr val="0000CC"/>
                    </a:solidFill>
                    <a:latin typeface="宋体" pitchFamily="2" charset="-122"/>
                  </a:rPr>
                  <a:t>和</a:t>
                </a:r>
                <a:r>
                  <a:rPr lang="en-US" altLang="zh-CN" sz="1600" kern="0" smtClean="0">
                    <a:solidFill>
                      <a:srgbClr val="0000CC"/>
                    </a:solidFill>
                    <a:latin typeface="宋体" pitchFamily="2" charset="-122"/>
                  </a:rPr>
                  <a:t>average</a:t>
                </a:r>
              </a:p>
            </p:txBody>
          </p:sp>
          <p:sp>
            <p:nvSpPr>
              <p:cNvPr id="145" name="Line 22"/>
              <p:cNvSpPr>
                <a:spLocks noChangeShapeType="1"/>
              </p:cNvSpPr>
              <p:nvPr/>
            </p:nvSpPr>
            <p:spPr bwMode="auto">
              <a:xfrm>
                <a:off x="1666" y="193"/>
                <a:ext cx="0" cy="14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6" name="Line 23"/>
              <p:cNvSpPr>
                <a:spLocks noChangeAspect="1" noChangeShapeType="1"/>
              </p:cNvSpPr>
              <p:nvPr/>
            </p:nvSpPr>
            <p:spPr bwMode="auto">
              <a:xfrm>
                <a:off x="1666" y="1003"/>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7" name="Line 24"/>
              <p:cNvSpPr>
                <a:spLocks noChangeAspect="1" noChangeShapeType="1"/>
              </p:cNvSpPr>
              <p:nvPr/>
            </p:nvSpPr>
            <p:spPr bwMode="auto">
              <a:xfrm>
                <a:off x="1666" y="1437"/>
                <a:ext cx="0" cy="15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8" name="Line 25"/>
              <p:cNvSpPr>
                <a:spLocks noChangeAspect="1" noChangeShapeType="1"/>
              </p:cNvSpPr>
              <p:nvPr/>
            </p:nvSpPr>
            <p:spPr bwMode="auto">
              <a:xfrm>
                <a:off x="1666" y="1744"/>
                <a:ext cx="0" cy="12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9" name="Line 26"/>
              <p:cNvSpPr>
                <a:spLocks noChangeShapeType="1"/>
              </p:cNvSpPr>
              <p:nvPr/>
            </p:nvSpPr>
            <p:spPr bwMode="auto">
              <a:xfrm>
                <a:off x="1666" y="2153"/>
                <a:ext cx="0" cy="181"/>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0" name="Line 27"/>
              <p:cNvSpPr>
                <a:spLocks noChangeShapeType="1"/>
              </p:cNvSpPr>
              <p:nvPr/>
            </p:nvSpPr>
            <p:spPr bwMode="auto">
              <a:xfrm>
                <a:off x="1666" y="2592"/>
                <a:ext cx="0" cy="18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1" name="Line 28"/>
              <p:cNvSpPr>
                <a:spLocks noChangeAspect="1" noChangeShapeType="1"/>
              </p:cNvSpPr>
              <p:nvPr/>
            </p:nvSpPr>
            <p:spPr bwMode="auto">
              <a:xfrm>
                <a:off x="1666" y="2944"/>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2" name="Line 29"/>
              <p:cNvSpPr>
                <a:spLocks noChangeAspect="1" noChangeShapeType="1"/>
              </p:cNvSpPr>
              <p:nvPr/>
            </p:nvSpPr>
            <p:spPr bwMode="auto">
              <a:xfrm>
                <a:off x="1666" y="3067"/>
                <a:ext cx="1439"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3" name="Line 30"/>
              <p:cNvSpPr>
                <a:spLocks noChangeAspect="1" noChangeShapeType="1"/>
              </p:cNvSpPr>
              <p:nvPr/>
            </p:nvSpPr>
            <p:spPr bwMode="auto">
              <a:xfrm>
                <a:off x="3097" y="649"/>
                <a:ext cx="0" cy="2427"/>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4" name="Line 31"/>
              <p:cNvSpPr>
                <a:spLocks noChangeAspect="1" noChangeShapeType="1"/>
              </p:cNvSpPr>
              <p:nvPr/>
            </p:nvSpPr>
            <p:spPr bwMode="auto">
              <a:xfrm>
                <a:off x="1666" y="649"/>
                <a:ext cx="1441" cy="0"/>
              </a:xfrm>
              <a:prstGeom prst="line">
                <a:avLst/>
              </a:prstGeom>
              <a:noFill/>
              <a:ln w="12700">
                <a:solidFill>
                  <a:sysClr val="windowText" lastClr="000000"/>
                </a:solidFill>
                <a:round/>
                <a:headEnd type="triangle" w="sm" len="sm"/>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5" name="Line 32"/>
              <p:cNvSpPr>
                <a:spLocks noChangeAspect="1" noChangeShapeType="1"/>
              </p:cNvSpPr>
              <p:nvPr/>
            </p:nvSpPr>
            <p:spPr bwMode="auto">
              <a:xfrm>
                <a:off x="248" y="2012"/>
                <a:ext cx="287"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6" name="Line 33"/>
              <p:cNvSpPr>
                <a:spLocks noChangeAspect="1" noChangeShapeType="1"/>
              </p:cNvSpPr>
              <p:nvPr/>
            </p:nvSpPr>
            <p:spPr bwMode="auto">
              <a:xfrm>
                <a:off x="245" y="2012"/>
                <a:ext cx="0" cy="654"/>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7" name="Line 34"/>
              <p:cNvSpPr>
                <a:spLocks noChangeAspect="1" noChangeShapeType="1"/>
              </p:cNvSpPr>
              <p:nvPr/>
            </p:nvSpPr>
            <p:spPr bwMode="auto">
              <a:xfrm>
                <a:off x="245" y="2661"/>
                <a:ext cx="1419" cy="0"/>
              </a:xfrm>
              <a:prstGeom prst="line">
                <a:avLst/>
              </a:prstGeom>
              <a:noFill/>
              <a:ln w="12700">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8" name="Line 35"/>
              <p:cNvSpPr>
                <a:spLocks noChangeAspect="1" noChangeShapeType="1"/>
              </p:cNvSpPr>
              <p:nvPr/>
            </p:nvSpPr>
            <p:spPr bwMode="auto">
              <a:xfrm>
                <a:off x="32" y="1303"/>
                <a:ext cx="477" cy="1"/>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9" name="Line 36"/>
              <p:cNvSpPr>
                <a:spLocks noChangeAspect="1" noChangeShapeType="1"/>
              </p:cNvSpPr>
              <p:nvPr/>
            </p:nvSpPr>
            <p:spPr bwMode="auto">
              <a:xfrm>
                <a:off x="32" y="1299"/>
                <a:ext cx="0" cy="190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0" name="Line 37"/>
              <p:cNvSpPr>
                <a:spLocks noChangeAspect="1" noChangeShapeType="1"/>
              </p:cNvSpPr>
              <p:nvPr/>
            </p:nvSpPr>
            <p:spPr bwMode="auto">
              <a:xfrm>
                <a:off x="32" y="3183"/>
                <a:ext cx="1637" cy="0"/>
              </a:xfrm>
              <a:prstGeom prst="line">
                <a:avLst/>
              </a:prstGeom>
              <a:noFill/>
              <a:ln w="12700">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1" name="Line 38"/>
              <p:cNvSpPr>
                <a:spLocks noChangeAspect="1" noChangeShapeType="1"/>
              </p:cNvSpPr>
              <p:nvPr/>
            </p:nvSpPr>
            <p:spPr bwMode="auto">
              <a:xfrm>
                <a:off x="1666" y="3183"/>
                <a:ext cx="0" cy="125"/>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2" name="Line 39"/>
              <p:cNvSpPr>
                <a:spLocks noChangeAspect="1" noChangeShapeType="1"/>
              </p:cNvSpPr>
              <p:nvPr/>
            </p:nvSpPr>
            <p:spPr bwMode="auto">
              <a:xfrm>
                <a:off x="911" y="3402"/>
                <a:ext cx="173"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3" name="Line 40"/>
              <p:cNvSpPr>
                <a:spLocks noChangeAspect="1" noChangeShapeType="1"/>
              </p:cNvSpPr>
              <p:nvPr/>
            </p:nvSpPr>
            <p:spPr bwMode="auto">
              <a:xfrm>
                <a:off x="916" y="3847"/>
                <a:ext cx="1506"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4" name="Line 41"/>
              <p:cNvSpPr>
                <a:spLocks noChangeAspect="1" noChangeShapeType="1"/>
              </p:cNvSpPr>
              <p:nvPr/>
            </p:nvSpPr>
            <p:spPr bwMode="auto">
              <a:xfrm>
                <a:off x="2235" y="3402"/>
                <a:ext cx="173"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5" name="Line 42"/>
              <p:cNvSpPr>
                <a:spLocks noChangeAspect="1" noChangeShapeType="1"/>
              </p:cNvSpPr>
              <p:nvPr/>
            </p:nvSpPr>
            <p:spPr bwMode="auto">
              <a:xfrm>
                <a:off x="903" y="3402"/>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6" name="Line 43"/>
              <p:cNvSpPr>
                <a:spLocks noChangeAspect="1" noChangeShapeType="1"/>
              </p:cNvSpPr>
              <p:nvPr/>
            </p:nvSpPr>
            <p:spPr bwMode="auto">
              <a:xfrm>
                <a:off x="2393" y="3402"/>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7" name="Line 44"/>
              <p:cNvSpPr>
                <a:spLocks noChangeAspect="1" noChangeShapeType="1"/>
              </p:cNvSpPr>
              <p:nvPr/>
            </p:nvSpPr>
            <p:spPr bwMode="auto">
              <a:xfrm>
                <a:off x="916" y="3736"/>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8" name="Line 45"/>
              <p:cNvSpPr>
                <a:spLocks noChangeAspect="1" noChangeShapeType="1"/>
              </p:cNvSpPr>
              <p:nvPr/>
            </p:nvSpPr>
            <p:spPr bwMode="auto">
              <a:xfrm>
                <a:off x="2426" y="3736"/>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9" name="Line 46"/>
              <p:cNvSpPr>
                <a:spLocks noChangeAspect="1" noChangeShapeType="1"/>
              </p:cNvSpPr>
              <p:nvPr/>
            </p:nvSpPr>
            <p:spPr bwMode="auto">
              <a:xfrm>
                <a:off x="1666" y="3852"/>
                <a:ext cx="0" cy="117"/>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70" name="Text Box 47"/>
              <p:cNvSpPr txBox="1">
                <a:spLocks noChangeAspect="1" noChangeArrowheads="1"/>
              </p:cNvSpPr>
              <p:nvPr/>
            </p:nvSpPr>
            <p:spPr bwMode="auto">
              <a:xfrm>
                <a:off x="279" y="1129"/>
                <a:ext cx="23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71" name="Text Box 48"/>
              <p:cNvSpPr txBox="1">
                <a:spLocks noChangeAspect="1" noChangeArrowheads="1"/>
              </p:cNvSpPr>
              <p:nvPr/>
            </p:nvSpPr>
            <p:spPr bwMode="auto">
              <a:xfrm>
                <a:off x="972" y="3223"/>
                <a:ext cx="23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72" name="Text Box 49"/>
              <p:cNvSpPr txBox="1">
                <a:spLocks noChangeAspect="1" noChangeArrowheads="1"/>
              </p:cNvSpPr>
              <p:nvPr/>
            </p:nvSpPr>
            <p:spPr bwMode="auto">
              <a:xfrm>
                <a:off x="260" y="1822"/>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73" name="Text Box 50"/>
              <p:cNvSpPr txBox="1">
                <a:spLocks noChangeAspect="1" noChangeArrowheads="1"/>
              </p:cNvSpPr>
              <p:nvPr/>
            </p:nvSpPr>
            <p:spPr bwMode="auto">
              <a:xfrm>
                <a:off x="1797" y="1414"/>
                <a:ext cx="23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74" name="Text Box 51"/>
              <p:cNvSpPr txBox="1">
                <a:spLocks noChangeAspect="1" noChangeArrowheads="1"/>
              </p:cNvSpPr>
              <p:nvPr/>
            </p:nvSpPr>
            <p:spPr bwMode="auto">
              <a:xfrm>
                <a:off x="1755" y="2168"/>
                <a:ext cx="23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75" name="Text Box 52"/>
              <p:cNvSpPr txBox="1">
                <a:spLocks noChangeAspect="1" noChangeArrowheads="1"/>
              </p:cNvSpPr>
              <p:nvPr/>
            </p:nvSpPr>
            <p:spPr bwMode="auto">
              <a:xfrm>
                <a:off x="2246" y="3223"/>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76" name="Text Box 53"/>
              <p:cNvSpPr txBox="1">
                <a:spLocks noChangeAspect="1" noChangeArrowheads="1"/>
              </p:cNvSpPr>
              <p:nvPr/>
            </p:nvSpPr>
            <p:spPr bwMode="auto">
              <a:xfrm>
                <a:off x="527" y="357"/>
                <a:ext cx="26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a:t>
                </a:r>
              </a:p>
            </p:txBody>
          </p:sp>
          <p:sp>
            <p:nvSpPr>
              <p:cNvPr id="177" name="Text Box 54"/>
              <p:cNvSpPr txBox="1">
                <a:spLocks noChangeAspect="1" noChangeArrowheads="1"/>
              </p:cNvSpPr>
              <p:nvPr/>
            </p:nvSpPr>
            <p:spPr bwMode="auto">
              <a:xfrm>
                <a:off x="441" y="1052"/>
                <a:ext cx="4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2</a:t>
                </a:r>
                <a:r>
                  <a:rPr lang="zh-CN" altLang="en-US" sz="1600" kern="0" smtClean="0">
                    <a:solidFill>
                      <a:srgbClr val="FF0000"/>
                    </a:solidFill>
                    <a:latin typeface="宋体" pitchFamily="2" charset="-122"/>
                  </a:rPr>
                  <a:t>和</a:t>
                </a:r>
                <a:r>
                  <a:rPr lang="en-US" altLang="zh-CN" sz="1600" kern="0" smtClean="0">
                    <a:solidFill>
                      <a:srgbClr val="FF0000"/>
                    </a:solidFill>
                    <a:latin typeface="宋体" pitchFamily="2" charset="-122"/>
                  </a:rPr>
                  <a:t>3</a:t>
                </a:r>
              </a:p>
            </p:txBody>
          </p:sp>
          <p:sp>
            <p:nvSpPr>
              <p:cNvPr id="178" name="Text Box 55"/>
              <p:cNvSpPr txBox="1">
                <a:spLocks noChangeAspect="1" noChangeArrowheads="1"/>
              </p:cNvSpPr>
              <p:nvPr/>
            </p:nvSpPr>
            <p:spPr bwMode="auto">
              <a:xfrm>
                <a:off x="713" y="1545"/>
                <a:ext cx="23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4</a:t>
                </a:r>
              </a:p>
            </p:txBody>
          </p:sp>
          <p:sp>
            <p:nvSpPr>
              <p:cNvPr id="179" name="Text Box 56"/>
              <p:cNvSpPr txBox="1">
                <a:spLocks noChangeArrowheads="1"/>
              </p:cNvSpPr>
              <p:nvPr/>
            </p:nvSpPr>
            <p:spPr bwMode="auto">
              <a:xfrm>
                <a:off x="435" y="1777"/>
                <a:ext cx="32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5</a:t>
                </a:r>
                <a:r>
                  <a:rPr lang="zh-CN" altLang="en-US" sz="1600" kern="0" smtClean="0">
                    <a:solidFill>
                      <a:srgbClr val="FF0000"/>
                    </a:solidFill>
                    <a:latin typeface="宋体" pitchFamily="2" charset="-122"/>
                  </a:rPr>
                  <a:t>和</a:t>
                </a:r>
                <a:r>
                  <a:rPr lang="en-US" altLang="zh-CN" sz="1600" kern="0" smtClean="0">
                    <a:solidFill>
                      <a:srgbClr val="FF0000"/>
                    </a:solidFill>
                    <a:latin typeface="宋体" pitchFamily="2" charset="-122"/>
                  </a:rPr>
                  <a:t>6</a:t>
                </a:r>
              </a:p>
            </p:txBody>
          </p:sp>
          <p:sp>
            <p:nvSpPr>
              <p:cNvPr id="180" name="Text Box 57"/>
              <p:cNvSpPr txBox="1">
                <a:spLocks noChangeAspect="1" noChangeArrowheads="1"/>
              </p:cNvSpPr>
              <p:nvPr/>
            </p:nvSpPr>
            <p:spPr bwMode="auto">
              <a:xfrm>
                <a:off x="386" y="2314"/>
                <a:ext cx="23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7</a:t>
                </a:r>
              </a:p>
            </p:txBody>
          </p:sp>
          <p:sp>
            <p:nvSpPr>
              <p:cNvPr id="181" name="Text Box 58"/>
              <p:cNvSpPr txBox="1">
                <a:spLocks noChangeAspect="1" noChangeArrowheads="1"/>
              </p:cNvSpPr>
              <p:nvPr/>
            </p:nvSpPr>
            <p:spPr bwMode="auto">
              <a:xfrm>
                <a:off x="804" y="2769"/>
                <a:ext cx="23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8</a:t>
                </a:r>
              </a:p>
            </p:txBody>
          </p:sp>
          <p:sp>
            <p:nvSpPr>
              <p:cNvPr id="182" name="Text Box 59"/>
              <p:cNvSpPr txBox="1">
                <a:spLocks noChangeAspect="1" noChangeArrowheads="1"/>
              </p:cNvSpPr>
              <p:nvPr/>
            </p:nvSpPr>
            <p:spPr bwMode="auto">
              <a:xfrm>
                <a:off x="1756" y="3132"/>
                <a:ext cx="2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9</a:t>
                </a:r>
              </a:p>
            </p:txBody>
          </p:sp>
          <p:sp>
            <p:nvSpPr>
              <p:cNvPr id="183" name="Text Box 60"/>
              <p:cNvSpPr txBox="1">
                <a:spLocks noChangeAspect="1" noChangeArrowheads="1"/>
              </p:cNvSpPr>
              <p:nvPr/>
            </p:nvSpPr>
            <p:spPr bwMode="auto">
              <a:xfrm>
                <a:off x="2548" y="3359"/>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10</a:t>
                </a:r>
              </a:p>
            </p:txBody>
          </p:sp>
          <p:sp>
            <p:nvSpPr>
              <p:cNvPr id="184" name="Text Box 61"/>
              <p:cNvSpPr txBox="1">
                <a:spLocks noChangeAspect="1" noChangeArrowheads="1"/>
              </p:cNvSpPr>
              <p:nvPr/>
            </p:nvSpPr>
            <p:spPr bwMode="auto">
              <a:xfrm>
                <a:off x="545" y="3359"/>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11</a:t>
                </a:r>
              </a:p>
            </p:txBody>
          </p:sp>
          <p:sp>
            <p:nvSpPr>
              <p:cNvPr id="185" name="Text Box 62"/>
              <p:cNvSpPr txBox="1">
                <a:spLocks noChangeAspect="1" noChangeArrowheads="1"/>
              </p:cNvSpPr>
              <p:nvPr/>
            </p:nvSpPr>
            <p:spPr bwMode="auto">
              <a:xfrm>
                <a:off x="661" y="3991"/>
                <a:ext cx="23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12</a:t>
                </a:r>
              </a:p>
            </p:txBody>
          </p:sp>
          <p:sp>
            <p:nvSpPr>
              <p:cNvPr id="186" name="Text Box 63"/>
              <p:cNvSpPr txBox="1">
                <a:spLocks noChangeAspect="1" noChangeArrowheads="1"/>
              </p:cNvSpPr>
              <p:nvPr/>
            </p:nvSpPr>
            <p:spPr bwMode="auto">
              <a:xfrm>
                <a:off x="713" y="748"/>
                <a:ext cx="1941" cy="2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auto" hangingPunct="0">
                  <a:spcBef>
                    <a:spcPts val="0"/>
                  </a:spcBef>
                  <a:spcAft>
                    <a:spcPts val="0"/>
                  </a:spcAft>
                  <a:buFontTx/>
                  <a:buNone/>
                  <a:defRPr/>
                </a:pPr>
                <a:r>
                  <a:rPr lang="en-US" altLang="zh-CN" sz="1600" b="0" kern="0" smtClean="0">
                    <a:solidFill>
                      <a:srgbClr val="0000CC"/>
                    </a:solidFill>
                    <a:latin typeface="宋体" pitchFamily="2" charset="-122"/>
                  </a:rPr>
                  <a:t> </a:t>
                </a:r>
                <a:r>
                  <a:rPr lang="zh-CN" altLang="en-US" sz="1600" kern="0" smtClean="0">
                    <a:solidFill>
                      <a:srgbClr val="0000CC"/>
                    </a:solidFill>
                    <a:latin typeface="宋体" pitchFamily="2" charset="-122"/>
                  </a:rPr>
                  <a:t>输入一个成绩 </a:t>
                </a:r>
                <a:r>
                  <a:rPr lang="en-US" altLang="zh-CN" sz="1600" kern="0" smtClean="0">
                    <a:solidFill>
                      <a:srgbClr val="0000CC"/>
                    </a:solidFill>
                    <a:latin typeface="宋体" pitchFamily="2" charset="-122"/>
                  </a:rPr>
                  <a:t>score[i]</a:t>
                </a:r>
              </a:p>
            </p:txBody>
          </p:sp>
          <p:sp>
            <p:nvSpPr>
              <p:cNvPr id="187" name="Line 64"/>
              <p:cNvSpPr>
                <a:spLocks noChangeShapeType="1"/>
              </p:cNvSpPr>
              <p:nvPr/>
            </p:nvSpPr>
            <p:spPr bwMode="auto">
              <a:xfrm>
                <a:off x="1666" y="600"/>
                <a:ext cx="0" cy="141"/>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grpSp>
      </p:gr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body" idx="1"/>
          </p:nvPr>
        </p:nvSpPr>
        <p:spPr bwMode="auto">
          <a:xfrm>
            <a:off x="34925" y="1331913"/>
            <a:ext cx="4105275" cy="545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05000"/>
              </a:lnSpc>
            </a:pPr>
            <a:r>
              <a:rPr lang="zh-CN" altLang="en-US" sz="2600" dirty="0" smtClean="0">
                <a:solidFill>
                  <a:srgbClr val="FF0000"/>
                </a:solidFill>
              </a:rPr>
              <a:t>路径</a:t>
            </a:r>
            <a:r>
              <a:rPr lang="en-US" altLang="en-US" sz="2600" dirty="0" smtClean="0">
                <a:solidFill>
                  <a:srgbClr val="FF0000"/>
                </a:solidFill>
              </a:rPr>
              <a:t>3(1-2-3-9-10-12)</a:t>
            </a:r>
            <a:r>
              <a:rPr lang="zh-CN" altLang="en-US" sz="2600" dirty="0" smtClean="0"/>
              <a:t>的测试用例：</a:t>
            </a:r>
          </a:p>
          <a:p>
            <a:pPr>
              <a:lnSpc>
                <a:spcPct val="105000"/>
              </a:lnSpc>
              <a:buFont typeface="Wingdings" pitchFamily="2" charset="2"/>
              <a:buNone/>
            </a:pPr>
            <a:r>
              <a:rPr lang="zh-CN" altLang="en-US" sz="2400" dirty="0" smtClean="0"/>
              <a:t>	输入多于</a:t>
            </a:r>
            <a:r>
              <a:rPr lang="en-US" altLang="zh-CN" sz="2400" dirty="0" smtClean="0"/>
              <a:t>50</a:t>
            </a:r>
            <a:r>
              <a:rPr lang="zh-CN" altLang="en-US" sz="2400" dirty="0" smtClean="0"/>
              <a:t>个的分数，即试图处理</a:t>
            </a:r>
            <a:r>
              <a:rPr lang="en-US" altLang="zh-CN" sz="2400" dirty="0" smtClean="0"/>
              <a:t>51</a:t>
            </a:r>
            <a:r>
              <a:rPr lang="zh-CN" altLang="en-US" sz="2400" dirty="0" smtClean="0"/>
              <a:t>个分数，要求前</a:t>
            </a:r>
            <a:r>
              <a:rPr lang="en-US" altLang="zh-CN" sz="2400" dirty="0" smtClean="0"/>
              <a:t>51</a:t>
            </a:r>
            <a:r>
              <a:rPr lang="zh-CN" altLang="en-US" sz="2400" dirty="0" smtClean="0"/>
              <a:t>个为有效分数；</a:t>
            </a:r>
          </a:p>
          <a:p>
            <a:pPr>
              <a:lnSpc>
                <a:spcPct val="105000"/>
              </a:lnSpc>
              <a:buFont typeface="Wingdings" pitchFamily="2" charset="2"/>
              <a:buNone/>
            </a:pPr>
            <a:r>
              <a:rPr lang="zh-CN" altLang="en-US" sz="2400" dirty="0" smtClean="0"/>
              <a:t>	</a:t>
            </a:r>
            <a:r>
              <a:rPr lang="zh-CN" altLang="en-US" sz="2400" dirty="0" smtClean="0">
                <a:solidFill>
                  <a:srgbClr val="FF0000"/>
                </a:solidFill>
              </a:rPr>
              <a:t>期望结果</a:t>
            </a:r>
            <a:r>
              <a:rPr lang="zh-CN" altLang="en-US" sz="2400" dirty="0" smtClean="0"/>
              <a:t>：</a:t>
            </a:r>
            <a:r>
              <a:rPr lang="en-US" altLang="zh-CN" sz="2400" dirty="0" smtClean="0"/>
              <a:t>n1=50</a:t>
            </a:r>
            <a:r>
              <a:rPr lang="zh-CN" altLang="en-US" sz="2400" dirty="0" smtClean="0"/>
              <a:t>、且算出正确的总分</a:t>
            </a:r>
            <a:r>
              <a:rPr lang="en-US" altLang="zh-CN" sz="2400" dirty="0" smtClean="0"/>
              <a:t>sum</a:t>
            </a:r>
            <a:r>
              <a:rPr lang="zh-CN" altLang="en-US" sz="2400" dirty="0" smtClean="0"/>
              <a:t>和平均分</a:t>
            </a:r>
            <a:r>
              <a:rPr lang="en-US" altLang="zh-CN" sz="2400" dirty="0" smtClean="0"/>
              <a:t>average</a:t>
            </a:r>
            <a:r>
              <a:rPr lang="zh-CN" altLang="en-US" sz="2400" dirty="0" smtClean="0"/>
              <a:t>。</a:t>
            </a:r>
          </a:p>
        </p:txBody>
      </p:sp>
      <p:sp>
        <p:nvSpPr>
          <p:cNvPr id="83971" name="Rectangle 3"/>
          <p:cNvSpPr>
            <a:spLocks noChangeArrowheads="1"/>
          </p:cNvSpPr>
          <p:nvPr/>
        </p:nvSpPr>
        <p:spPr bwMode="auto">
          <a:xfrm>
            <a:off x="179388" y="44450"/>
            <a:ext cx="8640762" cy="9366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buClr>
                <a:srgbClr val="FF0000"/>
              </a:buClr>
              <a:buSzPct val="75000"/>
              <a:buFont typeface="Wingdings" pitchFamily="2" charset="2"/>
              <a:buChar char="n"/>
            </a:pPr>
            <a:r>
              <a:rPr lang="zh-CN" altLang="en-US" sz="2600">
                <a:solidFill>
                  <a:schemeClr val="bg2"/>
                </a:solidFill>
                <a:ea typeface="微软雅黑" pitchFamily="34" charset="-122"/>
              </a:rPr>
              <a:t>为每一条独立路径各设计一组测试用例，确保测试基本路径集中的每一条路径的执行。</a:t>
            </a:r>
          </a:p>
        </p:txBody>
      </p:sp>
      <p:grpSp>
        <p:nvGrpSpPr>
          <p:cNvPr id="83972" name="Group 4"/>
          <p:cNvGrpSpPr>
            <a:grpSpLocks/>
          </p:cNvGrpSpPr>
          <p:nvPr/>
        </p:nvGrpSpPr>
        <p:grpSpPr bwMode="auto">
          <a:xfrm>
            <a:off x="4191000" y="765175"/>
            <a:ext cx="4959350" cy="6092825"/>
            <a:chOff x="0" y="0"/>
            <a:chExt cx="3152" cy="4320"/>
          </a:xfrm>
        </p:grpSpPr>
        <p:sp>
          <p:nvSpPr>
            <p:cNvPr id="128" name="Rectangle 5"/>
            <p:cNvSpPr>
              <a:spLocks noChangeArrowheads="1"/>
            </p:cNvSpPr>
            <p:nvPr/>
          </p:nvSpPr>
          <p:spPr bwMode="auto">
            <a:xfrm>
              <a:off x="0" y="0"/>
              <a:ext cx="3152" cy="4320"/>
            </a:xfrm>
            <a:prstGeom prst="rect">
              <a:avLst/>
            </a:prstGeom>
            <a:solidFill>
              <a:srgbClr val="CC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rIns="0" bIns="0" anchor="ctr"/>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grpSp>
          <p:nvGrpSpPr>
            <p:cNvPr id="83974" name="Group 6"/>
            <p:cNvGrpSpPr>
              <a:grpSpLocks/>
            </p:cNvGrpSpPr>
            <p:nvPr/>
          </p:nvGrpSpPr>
          <p:grpSpPr bwMode="auto">
            <a:xfrm>
              <a:off x="32" y="67"/>
              <a:ext cx="3075" cy="4180"/>
              <a:chOff x="32" y="0"/>
              <a:chExt cx="3075" cy="4180"/>
            </a:xfrm>
          </p:grpSpPr>
          <p:sp>
            <p:nvSpPr>
              <p:cNvPr id="130" name="AutoShape 7"/>
              <p:cNvSpPr>
                <a:spLocks noChangeAspect="1" noChangeArrowheads="1"/>
              </p:cNvSpPr>
              <p:nvPr/>
            </p:nvSpPr>
            <p:spPr bwMode="auto">
              <a:xfrm>
                <a:off x="1463" y="5"/>
                <a:ext cx="404" cy="188"/>
              </a:xfrm>
              <a:prstGeom prst="flowChartAlternateProcess">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31" name="Text Box 8"/>
              <p:cNvSpPr txBox="1">
                <a:spLocks noChangeAspect="1" noChangeArrowheads="1"/>
              </p:cNvSpPr>
              <p:nvPr/>
            </p:nvSpPr>
            <p:spPr bwMode="auto">
              <a:xfrm>
                <a:off x="1546" y="5"/>
                <a:ext cx="41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zh-CN" altLang="en-US" sz="1600" kern="0" smtClean="0">
                    <a:solidFill>
                      <a:srgbClr val="0000CC"/>
                    </a:solidFill>
                    <a:latin typeface="宋体" pitchFamily="2" charset="-122"/>
                  </a:rPr>
                  <a:t>开始</a:t>
                </a:r>
              </a:p>
            </p:txBody>
          </p:sp>
          <p:sp>
            <p:nvSpPr>
              <p:cNvPr id="132" name="Text Box 9"/>
              <p:cNvSpPr txBox="1">
                <a:spLocks noChangeAspect="1" noChangeArrowheads="1"/>
              </p:cNvSpPr>
              <p:nvPr/>
            </p:nvSpPr>
            <p:spPr bwMode="auto">
              <a:xfrm>
                <a:off x="713" y="327"/>
                <a:ext cx="1941" cy="2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 </a:t>
                </a:r>
                <a:r>
                  <a:rPr lang="en-US" altLang="zh-CN" sz="1600" kern="0" smtClean="0">
                    <a:solidFill>
                      <a:srgbClr val="0000CC"/>
                    </a:solidFill>
                    <a:latin typeface="宋体" pitchFamily="2" charset="-122"/>
                  </a:rPr>
                  <a:t>i=1</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n1=n2=0</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sum=0</a:t>
                </a:r>
              </a:p>
            </p:txBody>
          </p:sp>
          <p:sp>
            <p:nvSpPr>
              <p:cNvPr id="133" name="AutoShape 10"/>
              <p:cNvSpPr>
                <a:spLocks noChangeAspect="1" noChangeArrowheads="1"/>
              </p:cNvSpPr>
              <p:nvPr/>
            </p:nvSpPr>
            <p:spPr bwMode="auto">
              <a:xfrm>
                <a:off x="519" y="1160"/>
                <a:ext cx="2298" cy="286"/>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34" name="Text Box 11"/>
              <p:cNvSpPr txBox="1">
                <a:spLocks noChangeAspect="1" noChangeArrowheads="1"/>
              </p:cNvSpPr>
              <p:nvPr/>
            </p:nvSpPr>
            <p:spPr bwMode="auto">
              <a:xfrm>
                <a:off x="991" y="1190"/>
                <a:ext cx="158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dirty="0" smtClean="0">
                    <a:solidFill>
                      <a:srgbClr val="00B050"/>
                    </a:solidFill>
                    <a:latin typeface="宋体" pitchFamily="2" charset="-122"/>
                  </a:rPr>
                  <a:t>score[</a:t>
                </a:r>
                <a:r>
                  <a:rPr lang="en-US" altLang="zh-CN" sz="1600" kern="0" dirty="0" err="1" smtClean="0">
                    <a:solidFill>
                      <a:srgbClr val="00B050"/>
                    </a:solidFill>
                    <a:latin typeface="宋体" pitchFamily="2" charset="-122"/>
                  </a:rPr>
                  <a:t>i</a:t>
                </a:r>
                <a:r>
                  <a:rPr lang="en-US" altLang="zh-CN" sz="1600" kern="0" dirty="0" smtClean="0">
                    <a:solidFill>
                      <a:srgbClr val="00B050"/>
                    </a:solidFill>
                    <a:latin typeface="宋体" pitchFamily="2" charset="-122"/>
                  </a:rPr>
                  <a:t>]&lt;&gt;-1 </a:t>
                </a:r>
                <a:r>
                  <a:rPr lang="en-US" altLang="zh-CN" sz="1600" kern="0" dirty="0" smtClean="0">
                    <a:solidFill>
                      <a:srgbClr val="0000CC"/>
                    </a:solidFill>
                    <a:latin typeface="宋体" pitchFamily="2" charset="-122"/>
                  </a:rPr>
                  <a:t>AND </a:t>
                </a:r>
                <a:r>
                  <a:rPr lang="en-US" altLang="zh-CN" sz="1600" kern="0" dirty="0" smtClean="0">
                    <a:solidFill>
                      <a:srgbClr val="FF0000"/>
                    </a:solidFill>
                    <a:latin typeface="宋体" pitchFamily="2" charset="-122"/>
                  </a:rPr>
                  <a:t>n2&lt;50</a:t>
                </a:r>
              </a:p>
            </p:txBody>
          </p:sp>
          <p:sp>
            <p:nvSpPr>
              <p:cNvPr id="135" name="Text Box 12"/>
              <p:cNvSpPr txBox="1">
                <a:spLocks noChangeAspect="1" noChangeArrowheads="1"/>
              </p:cNvSpPr>
              <p:nvPr/>
            </p:nvSpPr>
            <p:spPr bwMode="auto">
              <a:xfrm>
                <a:off x="1028" y="1589"/>
                <a:ext cx="1259" cy="161"/>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n2 = n2+1</a:t>
                </a:r>
              </a:p>
            </p:txBody>
          </p:sp>
          <p:sp>
            <p:nvSpPr>
              <p:cNvPr id="136" name="Text Box 13"/>
              <p:cNvSpPr txBox="1">
                <a:spLocks noChangeArrowheads="1"/>
              </p:cNvSpPr>
              <p:nvPr/>
            </p:nvSpPr>
            <p:spPr bwMode="auto">
              <a:xfrm>
                <a:off x="531" y="2319"/>
                <a:ext cx="2314" cy="259"/>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n1=n1+1</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sum=sum+score[i]</a:t>
                </a:r>
              </a:p>
            </p:txBody>
          </p:sp>
          <p:sp>
            <p:nvSpPr>
              <p:cNvPr id="137" name="AutoShape 14"/>
              <p:cNvSpPr>
                <a:spLocks noChangeAspect="1" noChangeArrowheads="1"/>
              </p:cNvSpPr>
              <p:nvPr/>
            </p:nvSpPr>
            <p:spPr bwMode="auto">
              <a:xfrm>
                <a:off x="532" y="1868"/>
                <a:ext cx="2300" cy="285"/>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38" name="Text Box 15"/>
              <p:cNvSpPr txBox="1">
                <a:spLocks noChangeAspect="1" noChangeArrowheads="1"/>
              </p:cNvSpPr>
              <p:nvPr/>
            </p:nvSpPr>
            <p:spPr bwMode="auto">
              <a:xfrm>
                <a:off x="713" y="1916"/>
                <a:ext cx="189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0000CC"/>
                    </a:solidFill>
                    <a:latin typeface="宋体" pitchFamily="2" charset="-122"/>
                  </a:rPr>
                  <a:t>score[i]&gt;0 AND score[i]&lt;100</a:t>
                </a:r>
              </a:p>
            </p:txBody>
          </p:sp>
          <p:sp>
            <p:nvSpPr>
              <p:cNvPr id="139" name="Text Box 16"/>
              <p:cNvSpPr txBox="1">
                <a:spLocks noChangeAspect="1" noChangeArrowheads="1"/>
              </p:cNvSpPr>
              <p:nvPr/>
            </p:nvSpPr>
            <p:spPr bwMode="auto">
              <a:xfrm>
                <a:off x="1028" y="2773"/>
                <a:ext cx="1259" cy="162"/>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i = i + 1</a:t>
                </a:r>
              </a:p>
            </p:txBody>
          </p:sp>
          <p:sp>
            <p:nvSpPr>
              <p:cNvPr id="140" name="AutoShape 17"/>
              <p:cNvSpPr>
                <a:spLocks noChangeAspect="1" noChangeArrowheads="1"/>
              </p:cNvSpPr>
              <p:nvPr/>
            </p:nvSpPr>
            <p:spPr bwMode="auto">
              <a:xfrm>
                <a:off x="1082" y="3303"/>
                <a:ext cx="1153" cy="203"/>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1" name="Text Box 18"/>
              <p:cNvSpPr txBox="1">
                <a:spLocks noChangeAspect="1" noChangeArrowheads="1"/>
              </p:cNvSpPr>
              <p:nvPr/>
            </p:nvSpPr>
            <p:spPr bwMode="auto">
              <a:xfrm>
                <a:off x="1374" y="3314"/>
                <a:ext cx="57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dirty="0" smtClean="0">
                    <a:solidFill>
                      <a:srgbClr val="00B050"/>
                    </a:solidFill>
                    <a:latin typeface="宋体" pitchFamily="2" charset="-122"/>
                  </a:rPr>
                  <a:t>n1&gt;0</a:t>
                </a:r>
              </a:p>
            </p:txBody>
          </p:sp>
          <p:sp>
            <p:nvSpPr>
              <p:cNvPr id="142" name="Text Box 19"/>
              <p:cNvSpPr txBox="1">
                <a:spLocks noChangeAspect="1" noChangeArrowheads="1"/>
              </p:cNvSpPr>
              <p:nvPr/>
            </p:nvSpPr>
            <p:spPr bwMode="auto">
              <a:xfrm>
                <a:off x="1864" y="3574"/>
                <a:ext cx="1154" cy="1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average=sum/n1</a:t>
                </a:r>
              </a:p>
            </p:txBody>
          </p:sp>
          <p:sp>
            <p:nvSpPr>
              <p:cNvPr id="143" name="Text Box 20"/>
              <p:cNvSpPr txBox="1">
                <a:spLocks noChangeAspect="1" noChangeArrowheads="1"/>
              </p:cNvSpPr>
              <p:nvPr/>
            </p:nvSpPr>
            <p:spPr bwMode="auto">
              <a:xfrm>
                <a:off x="307" y="3574"/>
                <a:ext cx="1146" cy="1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average = –1</a:t>
                </a:r>
                <a:r>
                  <a:rPr lang="en-US" altLang="zh-CN" sz="1600" b="0" kern="0" smtClean="0">
                    <a:solidFill>
                      <a:sysClr val="windowText" lastClr="000000"/>
                    </a:solidFill>
                    <a:latin typeface="宋体" pitchFamily="2" charset="-122"/>
                  </a:rPr>
                  <a:t> </a:t>
                </a:r>
              </a:p>
            </p:txBody>
          </p:sp>
          <p:sp>
            <p:nvSpPr>
              <p:cNvPr id="144" name="Text Box 21"/>
              <p:cNvSpPr txBox="1">
                <a:spLocks noChangeAspect="1" noChangeArrowheads="1"/>
              </p:cNvSpPr>
              <p:nvPr/>
            </p:nvSpPr>
            <p:spPr bwMode="auto">
              <a:xfrm>
                <a:off x="985" y="3957"/>
                <a:ext cx="1406" cy="223"/>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zh-CN" altLang="en-US" sz="1600" kern="0" smtClean="0">
                    <a:solidFill>
                      <a:srgbClr val="0000CC"/>
                    </a:solidFill>
                    <a:latin typeface="宋体" pitchFamily="2" charset="-122"/>
                  </a:rPr>
                  <a:t>输出</a:t>
                </a:r>
                <a:r>
                  <a:rPr lang="en-US" altLang="zh-CN" sz="1600" kern="0" smtClean="0">
                    <a:solidFill>
                      <a:srgbClr val="0000CC"/>
                    </a:solidFill>
                    <a:latin typeface="宋体" pitchFamily="2" charset="-122"/>
                  </a:rPr>
                  <a:t>n1, sum</a:t>
                </a:r>
                <a:r>
                  <a:rPr lang="zh-CN" altLang="en-US" sz="1600" kern="0" smtClean="0">
                    <a:solidFill>
                      <a:srgbClr val="0000CC"/>
                    </a:solidFill>
                    <a:latin typeface="宋体" pitchFamily="2" charset="-122"/>
                  </a:rPr>
                  <a:t>和</a:t>
                </a:r>
                <a:r>
                  <a:rPr lang="en-US" altLang="zh-CN" sz="1600" kern="0" smtClean="0">
                    <a:solidFill>
                      <a:srgbClr val="0000CC"/>
                    </a:solidFill>
                    <a:latin typeface="宋体" pitchFamily="2" charset="-122"/>
                  </a:rPr>
                  <a:t>average</a:t>
                </a:r>
              </a:p>
            </p:txBody>
          </p:sp>
          <p:sp>
            <p:nvSpPr>
              <p:cNvPr id="145" name="Line 22"/>
              <p:cNvSpPr>
                <a:spLocks noChangeShapeType="1"/>
              </p:cNvSpPr>
              <p:nvPr/>
            </p:nvSpPr>
            <p:spPr bwMode="auto">
              <a:xfrm>
                <a:off x="1666" y="193"/>
                <a:ext cx="0" cy="14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6" name="Line 23"/>
              <p:cNvSpPr>
                <a:spLocks noChangeAspect="1" noChangeShapeType="1"/>
              </p:cNvSpPr>
              <p:nvPr/>
            </p:nvSpPr>
            <p:spPr bwMode="auto">
              <a:xfrm>
                <a:off x="1666" y="1003"/>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7" name="Line 24"/>
              <p:cNvSpPr>
                <a:spLocks noChangeAspect="1" noChangeShapeType="1"/>
              </p:cNvSpPr>
              <p:nvPr/>
            </p:nvSpPr>
            <p:spPr bwMode="auto">
              <a:xfrm>
                <a:off x="1666" y="1437"/>
                <a:ext cx="0" cy="15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8" name="Line 25"/>
              <p:cNvSpPr>
                <a:spLocks noChangeAspect="1" noChangeShapeType="1"/>
              </p:cNvSpPr>
              <p:nvPr/>
            </p:nvSpPr>
            <p:spPr bwMode="auto">
              <a:xfrm>
                <a:off x="1666" y="1744"/>
                <a:ext cx="0" cy="12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49" name="Line 26"/>
              <p:cNvSpPr>
                <a:spLocks noChangeShapeType="1"/>
              </p:cNvSpPr>
              <p:nvPr/>
            </p:nvSpPr>
            <p:spPr bwMode="auto">
              <a:xfrm>
                <a:off x="1666" y="2153"/>
                <a:ext cx="0" cy="181"/>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0" name="Line 27"/>
              <p:cNvSpPr>
                <a:spLocks noChangeShapeType="1"/>
              </p:cNvSpPr>
              <p:nvPr/>
            </p:nvSpPr>
            <p:spPr bwMode="auto">
              <a:xfrm>
                <a:off x="1666" y="2592"/>
                <a:ext cx="0" cy="18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1" name="Line 28"/>
              <p:cNvSpPr>
                <a:spLocks noChangeAspect="1" noChangeShapeType="1"/>
              </p:cNvSpPr>
              <p:nvPr/>
            </p:nvSpPr>
            <p:spPr bwMode="auto">
              <a:xfrm>
                <a:off x="1666" y="2944"/>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2" name="Line 29"/>
              <p:cNvSpPr>
                <a:spLocks noChangeAspect="1" noChangeShapeType="1"/>
              </p:cNvSpPr>
              <p:nvPr/>
            </p:nvSpPr>
            <p:spPr bwMode="auto">
              <a:xfrm>
                <a:off x="1666" y="3067"/>
                <a:ext cx="1439"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3" name="Line 30"/>
              <p:cNvSpPr>
                <a:spLocks noChangeAspect="1" noChangeShapeType="1"/>
              </p:cNvSpPr>
              <p:nvPr/>
            </p:nvSpPr>
            <p:spPr bwMode="auto">
              <a:xfrm>
                <a:off x="3097" y="649"/>
                <a:ext cx="0" cy="2427"/>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4" name="Line 31"/>
              <p:cNvSpPr>
                <a:spLocks noChangeAspect="1" noChangeShapeType="1"/>
              </p:cNvSpPr>
              <p:nvPr/>
            </p:nvSpPr>
            <p:spPr bwMode="auto">
              <a:xfrm>
                <a:off x="1666" y="649"/>
                <a:ext cx="1441" cy="0"/>
              </a:xfrm>
              <a:prstGeom prst="line">
                <a:avLst/>
              </a:prstGeom>
              <a:noFill/>
              <a:ln w="12700">
                <a:solidFill>
                  <a:sysClr val="windowText" lastClr="000000"/>
                </a:solidFill>
                <a:round/>
                <a:headEnd type="triangle" w="sm" len="sm"/>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5" name="Line 32"/>
              <p:cNvSpPr>
                <a:spLocks noChangeAspect="1" noChangeShapeType="1"/>
              </p:cNvSpPr>
              <p:nvPr/>
            </p:nvSpPr>
            <p:spPr bwMode="auto">
              <a:xfrm>
                <a:off x="248" y="2012"/>
                <a:ext cx="287"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6" name="Line 33"/>
              <p:cNvSpPr>
                <a:spLocks noChangeAspect="1" noChangeShapeType="1"/>
              </p:cNvSpPr>
              <p:nvPr/>
            </p:nvSpPr>
            <p:spPr bwMode="auto">
              <a:xfrm>
                <a:off x="245" y="2012"/>
                <a:ext cx="0" cy="654"/>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7" name="Line 34"/>
              <p:cNvSpPr>
                <a:spLocks noChangeAspect="1" noChangeShapeType="1"/>
              </p:cNvSpPr>
              <p:nvPr/>
            </p:nvSpPr>
            <p:spPr bwMode="auto">
              <a:xfrm>
                <a:off x="245" y="2661"/>
                <a:ext cx="1419" cy="0"/>
              </a:xfrm>
              <a:prstGeom prst="line">
                <a:avLst/>
              </a:prstGeom>
              <a:noFill/>
              <a:ln w="12700">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8" name="Line 35"/>
              <p:cNvSpPr>
                <a:spLocks noChangeAspect="1" noChangeShapeType="1"/>
              </p:cNvSpPr>
              <p:nvPr/>
            </p:nvSpPr>
            <p:spPr bwMode="auto">
              <a:xfrm>
                <a:off x="32" y="1303"/>
                <a:ext cx="477" cy="1"/>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59" name="Line 36"/>
              <p:cNvSpPr>
                <a:spLocks noChangeAspect="1" noChangeShapeType="1"/>
              </p:cNvSpPr>
              <p:nvPr/>
            </p:nvSpPr>
            <p:spPr bwMode="auto">
              <a:xfrm>
                <a:off x="32" y="1299"/>
                <a:ext cx="0" cy="190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0" name="Line 37"/>
              <p:cNvSpPr>
                <a:spLocks noChangeAspect="1" noChangeShapeType="1"/>
              </p:cNvSpPr>
              <p:nvPr/>
            </p:nvSpPr>
            <p:spPr bwMode="auto">
              <a:xfrm>
                <a:off x="32" y="3183"/>
                <a:ext cx="1637" cy="0"/>
              </a:xfrm>
              <a:prstGeom prst="line">
                <a:avLst/>
              </a:prstGeom>
              <a:noFill/>
              <a:ln w="12700">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1" name="Line 38"/>
              <p:cNvSpPr>
                <a:spLocks noChangeAspect="1" noChangeShapeType="1"/>
              </p:cNvSpPr>
              <p:nvPr/>
            </p:nvSpPr>
            <p:spPr bwMode="auto">
              <a:xfrm>
                <a:off x="1666" y="3183"/>
                <a:ext cx="0" cy="125"/>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2" name="Line 39"/>
              <p:cNvSpPr>
                <a:spLocks noChangeAspect="1" noChangeShapeType="1"/>
              </p:cNvSpPr>
              <p:nvPr/>
            </p:nvSpPr>
            <p:spPr bwMode="auto">
              <a:xfrm>
                <a:off x="911" y="3402"/>
                <a:ext cx="173"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3" name="Line 40"/>
              <p:cNvSpPr>
                <a:spLocks noChangeAspect="1" noChangeShapeType="1"/>
              </p:cNvSpPr>
              <p:nvPr/>
            </p:nvSpPr>
            <p:spPr bwMode="auto">
              <a:xfrm>
                <a:off x="916" y="3847"/>
                <a:ext cx="1506"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4" name="Line 41"/>
              <p:cNvSpPr>
                <a:spLocks noChangeAspect="1" noChangeShapeType="1"/>
              </p:cNvSpPr>
              <p:nvPr/>
            </p:nvSpPr>
            <p:spPr bwMode="auto">
              <a:xfrm>
                <a:off x="2235" y="3402"/>
                <a:ext cx="173"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5" name="Line 42"/>
              <p:cNvSpPr>
                <a:spLocks noChangeAspect="1" noChangeShapeType="1"/>
              </p:cNvSpPr>
              <p:nvPr/>
            </p:nvSpPr>
            <p:spPr bwMode="auto">
              <a:xfrm>
                <a:off x="903" y="3402"/>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6" name="Line 43"/>
              <p:cNvSpPr>
                <a:spLocks noChangeAspect="1" noChangeShapeType="1"/>
              </p:cNvSpPr>
              <p:nvPr/>
            </p:nvSpPr>
            <p:spPr bwMode="auto">
              <a:xfrm>
                <a:off x="2393" y="3402"/>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7" name="Line 44"/>
              <p:cNvSpPr>
                <a:spLocks noChangeAspect="1" noChangeShapeType="1"/>
              </p:cNvSpPr>
              <p:nvPr/>
            </p:nvSpPr>
            <p:spPr bwMode="auto">
              <a:xfrm>
                <a:off x="916" y="3736"/>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8" name="Line 45"/>
              <p:cNvSpPr>
                <a:spLocks noChangeAspect="1" noChangeShapeType="1"/>
              </p:cNvSpPr>
              <p:nvPr/>
            </p:nvSpPr>
            <p:spPr bwMode="auto">
              <a:xfrm>
                <a:off x="2426" y="3736"/>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69" name="Line 46"/>
              <p:cNvSpPr>
                <a:spLocks noChangeAspect="1" noChangeShapeType="1"/>
              </p:cNvSpPr>
              <p:nvPr/>
            </p:nvSpPr>
            <p:spPr bwMode="auto">
              <a:xfrm>
                <a:off x="1666" y="3852"/>
                <a:ext cx="0" cy="117"/>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70" name="Text Box 47"/>
              <p:cNvSpPr txBox="1">
                <a:spLocks noChangeAspect="1" noChangeArrowheads="1"/>
              </p:cNvSpPr>
              <p:nvPr/>
            </p:nvSpPr>
            <p:spPr bwMode="auto">
              <a:xfrm>
                <a:off x="279" y="1129"/>
                <a:ext cx="23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71" name="Text Box 48"/>
              <p:cNvSpPr txBox="1">
                <a:spLocks noChangeAspect="1" noChangeArrowheads="1"/>
              </p:cNvSpPr>
              <p:nvPr/>
            </p:nvSpPr>
            <p:spPr bwMode="auto">
              <a:xfrm>
                <a:off x="972" y="3223"/>
                <a:ext cx="23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72" name="Text Box 49"/>
              <p:cNvSpPr txBox="1">
                <a:spLocks noChangeAspect="1" noChangeArrowheads="1"/>
              </p:cNvSpPr>
              <p:nvPr/>
            </p:nvSpPr>
            <p:spPr bwMode="auto">
              <a:xfrm>
                <a:off x="260" y="1822"/>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73" name="Text Box 50"/>
              <p:cNvSpPr txBox="1">
                <a:spLocks noChangeAspect="1" noChangeArrowheads="1"/>
              </p:cNvSpPr>
              <p:nvPr/>
            </p:nvSpPr>
            <p:spPr bwMode="auto">
              <a:xfrm>
                <a:off x="1797" y="1414"/>
                <a:ext cx="23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74" name="Text Box 51"/>
              <p:cNvSpPr txBox="1">
                <a:spLocks noChangeAspect="1" noChangeArrowheads="1"/>
              </p:cNvSpPr>
              <p:nvPr/>
            </p:nvSpPr>
            <p:spPr bwMode="auto">
              <a:xfrm>
                <a:off x="1755" y="2168"/>
                <a:ext cx="23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75" name="Text Box 52"/>
              <p:cNvSpPr txBox="1">
                <a:spLocks noChangeAspect="1" noChangeArrowheads="1"/>
              </p:cNvSpPr>
              <p:nvPr/>
            </p:nvSpPr>
            <p:spPr bwMode="auto">
              <a:xfrm>
                <a:off x="2246" y="3223"/>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76" name="Text Box 53"/>
              <p:cNvSpPr txBox="1">
                <a:spLocks noChangeAspect="1" noChangeArrowheads="1"/>
              </p:cNvSpPr>
              <p:nvPr/>
            </p:nvSpPr>
            <p:spPr bwMode="auto">
              <a:xfrm>
                <a:off x="527" y="357"/>
                <a:ext cx="26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a:t>
                </a:r>
              </a:p>
            </p:txBody>
          </p:sp>
          <p:sp>
            <p:nvSpPr>
              <p:cNvPr id="177" name="Text Box 54"/>
              <p:cNvSpPr txBox="1">
                <a:spLocks noChangeAspect="1" noChangeArrowheads="1"/>
              </p:cNvSpPr>
              <p:nvPr/>
            </p:nvSpPr>
            <p:spPr bwMode="auto">
              <a:xfrm>
                <a:off x="441" y="1052"/>
                <a:ext cx="4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2</a:t>
                </a:r>
                <a:r>
                  <a:rPr lang="zh-CN" altLang="en-US" sz="1600" kern="0" smtClean="0">
                    <a:solidFill>
                      <a:srgbClr val="FF0000"/>
                    </a:solidFill>
                    <a:latin typeface="宋体" pitchFamily="2" charset="-122"/>
                  </a:rPr>
                  <a:t>和</a:t>
                </a:r>
                <a:r>
                  <a:rPr lang="en-US" altLang="zh-CN" sz="1600" kern="0" smtClean="0">
                    <a:solidFill>
                      <a:srgbClr val="FF0000"/>
                    </a:solidFill>
                    <a:latin typeface="宋体" pitchFamily="2" charset="-122"/>
                  </a:rPr>
                  <a:t>3</a:t>
                </a:r>
              </a:p>
            </p:txBody>
          </p:sp>
          <p:sp>
            <p:nvSpPr>
              <p:cNvPr id="178" name="Text Box 55"/>
              <p:cNvSpPr txBox="1">
                <a:spLocks noChangeAspect="1" noChangeArrowheads="1"/>
              </p:cNvSpPr>
              <p:nvPr/>
            </p:nvSpPr>
            <p:spPr bwMode="auto">
              <a:xfrm>
                <a:off x="713" y="1545"/>
                <a:ext cx="23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4</a:t>
                </a:r>
              </a:p>
            </p:txBody>
          </p:sp>
          <p:sp>
            <p:nvSpPr>
              <p:cNvPr id="179" name="Text Box 56"/>
              <p:cNvSpPr txBox="1">
                <a:spLocks noChangeArrowheads="1"/>
              </p:cNvSpPr>
              <p:nvPr/>
            </p:nvSpPr>
            <p:spPr bwMode="auto">
              <a:xfrm>
                <a:off x="435" y="1777"/>
                <a:ext cx="32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5</a:t>
                </a:r>
                <a:r>
                  <a:rPr lang="zh-CN" altLang="en-US" sz="1600" kern="0" smtClean="0">
                    <a:solidFill>
                      <a:srgbClr val="FF0000"/>
                    </a:solidFill>
                    <a:latin typeface="宋体" pitchFamily="2" charset="-122"/>
                  </a:rPr>
                  <a:t>和</a:t>
                </a:r>
                <a:r>
                  <a:rPr lang="en-US" altLang="zh-CN" sz="1600" kern="0" smtClean="0">
                    <a:solidFill>
                      <a:srgbClr val="FF0000"/>
                    </a:solidFill>
                    <a:latin typeface="宋体" pitchFamily="2" charset="-122"/>
                  </a:rPr>
                  <a:t>6</a:t>
                </a:r>
              </a:p>
            </p:txBody>
          </p:sp>
          <p:sp>
            <p:nvSpPr>
              <p:cNvPr id="180" name="Text Box 57"/>
              <p:cNvSpPr txBox="1">
                <a:spLocks noChangeAspect="1" noChangeArrowheads="1"/>
              </p:cNvSpPr>
              <p:nvPr/>
            </p:nvSpPr>
            <p:spPr bwMode="auto">
              <a:xfrm>
                <a:off x="386" y="2314"/>
                <a:ext cx="23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7</a:t>
                </a:r>
              </a:p>
            </p:txBody>
          </p:sp>
          <p:sp>
            <p:nvSpPr>
              <p:cNvPr id="181" name="Text Box 58"/>
              <p:cNvSpPr txBox="1">
                <a:spLocks noChangeAspect="1" noChangeArrowheads="1"/>
              </p:cNvSpPr>
              <p:nvPr/>
            </p:nvSpPr>
            <p:spPr bwMode="auto">
              <a:xfrm>
                <a:off x="804" y="2769"/>
                <a:ext cx="23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8</a:t>
                </a:r>
              </a:p>
            </p:txBody>
          </p:sp>
          <p:sp>
            <p:nvSpPr>
              <p:cNvPr id="182" name="Text Box 59"/>
              <p:cNvSpPr txBox="1">
                <a:spLocks noChangeAspect="1" noChangeArrowheads="1"/>
              </p:cNvSpPr>
              <p:nvPr/>
            </p:nvSpPr>
            <p:spPr bwMode="auto">
              <a:xfrm>
                <a:off x="1756" y="3132"/>
                <a:ext cx="2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9</a:t>
                </a:r>
              </a:p>
            </p:txBody>
          </p:sp>
          <p:sp>
            <p:nvSpPr>
              <p:cNvPr id="183" name="Text Box 60"/>
              <p:cNvSpPr txBox="1">
                <a:spLocks noChangeAspect="1" noChangeArrowheads="1"/>
              </p:cNvSpPr>
              <p:nvPr/>
            </p:nvSpPr>
            <p:spPr bwMode="auto">
              <a:xfrm>
                <a:off x="2548" y="3359"/>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10</a:t>
                </a:r>
              </a:p>
            </p:txBody>
          </p:sp>
          <p:sp>
            <p:nvSpPr>
              <p:cNvPr id="184" name="Text Box 61"/>
              <p:cNvSpPr txBox="1">
                <a:spLocks noChangeAspect="1" noChangeArrowheads="1"/>
              </p:cNvSpPr>
              <p:nvPr/>
            </p:nvSpPr>
            <p:spPr bwMode="auto">
              <a:xfrm>
                <a:off x="545" y="3359"/>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11</a:t>
                </a:r>
              </a:p>
            </p:txBody>
          </p:sp>
          <p:sp>
            <p:nvSpPr>
              <p:cNvPr id="185" name="Text Box 62"/>
              <p:cNvSpPr txBox="1">
                <a:spLocks noChangeAspect="1" noChangeArrowheads="1"/>
              </p:cNvSpPr>
              <p:nvPr/>
            </p:nvSpPr>
            <p:spPr bwMode="auto">
              <a:xfrm>
                <a:off x="661" y="3991"/>
                <a:ext cx="23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12</a:t>
                </a:r>
              </a:p>
            </p:txBody>
          </p:sp>
          <p:sp>
            <p:nvSpPr>
              <p:cNvPr id="186" name="Text Box 63"/>
              <p:cNvSpPr txBox="1">
                <a:spLocks noChangeAspect="1" noChangeArrowheads="1"/>
              </p:cNvSpPr>
              <p:nvPr/>
            </p:nvSpPr>
            <p:spPr bwMode="auto">
              <a:xfrm>
                <a:off x="713" y="748"/>
                <a:ext cx="1941" cy="2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auto" hangingPunct="0">
                  <a:spcBef>
                    <a:spcPts val="0"/>
                  </a:spcBef>
                  <a:spcAft>
                    <a:spcPts val="0"/>
                  </a:spcAft>
                  <a:buFontTx/>
                  <a:buNone/>
                  <a:defRPr/>
                </a:pPr>
                <a:r>
                  <a:rPr lang="en-US" altLang="zh-CN" sz="1600" b="0" kern="0" smtClean="0">
                    <a:solidFill>
                      <a:srgbClr val="0000CC"/>
                    </a:solidFill>
                    <a:latin typeface="宋体" pitchFamily="2" charset="-122"/>
                  </a:rPr>
                  <a:t> </a:t>
                </a:r>
                <a:r>
                  <a:rPr lang="zh-CN" altLang="en-US" sz="1600" kern="0" smtClean="0">
                    <a:solidFill>
                      <a:srgbClr val="0000CC"/>
                    </a:solidFill>
                    <a:latin typeface="宋体" pitchFamily="2" charset="-122"/>
                  </a:rPr>
                  <a:t>输入一个成绩 </a:t>
                </a:r>
                <a:r>
                  <a:rPr lang="en-US" altLang="zh-CN" sz="1600" kern="0" smtClean="0">
                    <a:solidFill>
                      <a:srgbClr val="0000CC"/>
                    </a:solidFill>
                    <a:latin typeface="宋体" pitchFamily="2" charset="-122"/>
                  </a:rPr>
                  <a:t>score[i]</a:t>
                </a:r>
              </a:p>
            </p:txBody>
          </p:sp>
          <p:sp>
            <p:nvSpPr>
              <p:cNvPr id="187" name="Line 64"/>
              <p:cNvSpPr>
                <a:spLocks noChangeShapeType="1"/>
              </p:cNvSpPr>
              <p:nvPr/>
            </p:nvSpPr>
            <p:spPr bwMode="auto">
              <a:xfrm>
                <a:off x="1666" y="600"/>
                <a:ext cx="0" cy="141"/>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grpSp>
      </p:grpSp>
    </p:spTree>
    <p:extLst>
      <p:ext uri="{BB962C8B-B14F-4D97-AF65-F5344CB8AC3E}">
        <p14:creationId xmlns:p14="http://schemas.microsoft.com/office/powerpoint/2010/main" val="333238150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1586">
                                            <p:txEl>
                                              <p:pRg st="0" end="0"/>
                                            </p:txEl>
                                          </p:spTgt>
                                        </p:tgtEl>
                                        <p:attrNameLst>
                                          <p:attrName>style.visibility</p:attrName>
                                        </p:attrNameLst>
                                      </p:cBhvr>
                                      <p:to>
                                        <p:strVal val="visible"/>
                                      </p:to>
                                    </p:set>
                                    <p:animEffect transition="in" filter="blinds(horizontal)">
                                      <p:cBhvr>
                                        <p:cTn id="7" dur="500"/>
                                        <p:tgtEl>
                                          <p:spTgt spid="45158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51586">
                                            <p:txEl>
                                              <p:pRg st="1" end="1"/>
                                            </p:txEl>
                                          </p:spTgt>
                                        </p:tgtEl>
                                        <p:attrNameLst>
                                          <p:attrName>style.visibility</p:attrName>
                                        </p:attrNameLst>
                                      </p:cBhvr>
                                      <p:to>
                                        <p:strVal val="visible"/>
                                      </p:to>
                                    </p:set>
                                    <p:animEffect transition="in" filter="blinds(horizontal)">
                                      <p:cBhvr>
                                        <p:cTn id="10" dur="500"/>
                                        <p:tgtEl>
                                          <p:spTgt spid="45158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51586">
                                            <p:txEl>
                                              <p:pRg st="2" end="2"/>
                                            </p:txEl>
                                          </p:spTgt>
                                        </p:tgtEl>
                                        <p:attrNameLst>
                                          <p:attrName>style.visibility</p:attrName>
                                        </p:attrNameLst>
                                      </p:cBhvr>
                                      <p:to>
                                        <p:strVal val="visible"/>
                                      </p:to>
                                    </p:set>
                                    <p:animEffect transition="in" filter="blinds(horizontal)">
                                      <p:cBhvr>
                                        <p:cTn id="13" dur="500"/>
                                        <p:tgtEl>
                                          <p:spTgt spid="4515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body" idx="1"/>
          </p:nvPr>
        </p:nvSpPr>
        <p:spPr bwMode="auto">
          <a:xfrm>
            <a:off x="34925" y="1319213"/>
            <a:ext cx="4321175" cy="542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10000"/>
              </a:spcBef>
            </a:pPr>
            <a:r>
              <a:rPr lang="zh-CN" altLang="en-US" sz="2400" dirty="0" smtClean="0">
                <a:solidFill>
                  <a:srgbClr val="FF0000"/>
                </a:solidFill>
              </a:rPr>
              <a:t>路径</a:t>
            </a:r>
            <a:r>
              <a:rPr lang="en-US" altLang="en-US" sz="2400" dirty="0" smtClean="0">
                <a:solidFill>
                  <a:srgbClr val="FF0000"/>
                </a:solidFill>
              </a:rPr>
              <a:t>4(1-2-3-4-5-8-2</a:t>
            </a:r>
            <a:r>
              <a:rPr lang="en-US" altLang="en-US" sz="2400" dirty="0" smtClean="0">
                <a:solidFill>
                  <a:srgbClr val="FF0000"/>
                </a:solidFill>
                <a:latin typeface="微软雅黑" pitchFamily="34" charset="-122"/>
              </a:rPr>
              <a:t>…</a:t>
            </a:r>
            <a:r>
              <a:rPr lang="en-US" altLang="en-US" sz="2400" dirty="0" smtClean="0">
                <a:solidFill>
                  <a:srgbClr val="FF0000"/>
                </a:solidFill>
              </a:rPr>
              <a:t>)</a:t>
            </a:r>
            <a:r>
              <a:rPr lang="zh-CN" altLang="en-US" sz="2400" dirty="0" smtClean="0"/>
              <a:t>的测试用例：</a:t>
            </a:r>
          </a:p>
          <a:p>
            <a:pPr>
              <a:lnSpc>
                <a:spcPct val="110000"/>
              </a:lnSpc>
              <a:spcBef>
                <a:spcPct val="10000"/>
              </a:spcBef>
              <a:buFont typeface="Wingdings" pitchFamily="2" charset="2"/>
              <a:buNone/>
            </a:pPr>
            <a:r>
              <a:rPr lang="zh-CN" altLang="en-US" sz="2100" dirty="0" smtClean="0"/>
              <a:t>	</a:t>
            </a:r>
            <a:r>
              <a:rPr lang="en-US" altLang="zh-CN" sz="2100" dirty="0" smtClean="0"/>
              <a:t>score[k]=</a:t>
            </a:r>
            <a:r>
              <a:rPr lang="zh-CN" altLang="en-US" sz="2100" dirty="0" smtClean="0"/>
              <a:t>有效分数值，</a:t>
            </a:r>
            <a:r>
              <a:rPr lang="en-US" altLang="zh-CN" sz="2100" dirty="0" smtClean="0"/>
              <a:t>k&lt;</a:t>
            </a:r>
            <a:r>
              <a:rPr lang="en-US" altLang="zh-CN" sz="2100" dirty="0" err="1" smtClean="0"/>
              <a:t>i</a:t>
            </a:r>
            <a:r>
              <a:rPr lang="zh-CN" altLang="en-US" sz="2100" dirty="0" smtClean="0"/>
              <a:t>；</a:t>
            </a:r>
          </a:p>
          <a:p>
            <a:pPr>
              <a:lnSpc>
                <a:spcPct val="110000"/>
              </a:lnSpc>
              <a:spcBef>
                <a:spcPct val="10000"/>
              </a:spcBef>
              <a:buFont typeface="Wingdings" pitchFamily="2" charset="2"/>
              <a:buNone/>
            </a:pPr>
            <a:r>
              <a:rPr lang="zh-CN" altLang="en-US" sz="2100" dirty="0" smtClean="0"/>
              <a:t>	</a:t>
            </a:r>
            <a:r>
              <a:rPr lang="en-US" altLang="zh-CN" sz="2100" dirty="0" smtClean="0"/>
              <a:t>score[</a:t>
            </a:r>
            <a:r>
              <a:rPr lang="en-US" altLang="zh-CN" sz="2100" dirty="0" err="1" smtClean="0"/>
              <a:t>i</a:t>
            </a:r>
            <a:r>
              <a:rPr lang="en-US" altLang="zh-CN" sz="2100" dirty="0" smtClean="0"/>
              <a:t>]&lt;0, </a:t>
            </a:r>
            <a:r>
              <a:rPr lang="en-US" altLang="zh-CN" sz="2100" dirty="0" err="1" smtClean="0"/>
              <a:t>i</a:t>
            </a:r>
            <a:r>
              <a:rPr lang="en-US" altLang="zh-CN" sz="2100" dirty="0" smtClean="0"/>
              <a:t> &lt;50</a:t>
            </a:r>
            <a:r>
              <a:rPr lang="zh-CN" altLang="en-US" sz="2100" dirty="0" smtClean="0"/>
              <a:t>；</a:t>
            </a:r>
          </a:p>
          <a:p>
            <a:pPr>
              <a:lnSpc>
                <a:spcPct val="110000"/>
              </a:lnSpc>
              <a:spcBef>
                <a:spcPct val="10000"/>
              </a:spcBef>
              <a:buFont typeface="Wingdings" pitchFamily="2" charset="2"/>
              <a:buNone/>
            </a:pPr>
            <a:r>
              <a:rPr lang="zh-CN" altLang="en-US" sz="2100" dirty="0" smtClean="0"/>
              <a:t>	</a:t>
            </a:r>
            <a:r>
              <a:rPr lang="zh-CN" altLang="en-US" sz="2100" dirty="0" smtClean="0">
                <a:solidFill>
                  <a:srgbClr val="FF0000"/>
                </a:solidFill>
              </a:rPr>
              <a:t>期望结果</a:t>
            </a:r>
            <a:r>
              <a:rPr lang="zh-CN" altLang="en-US" sz="2100" dirty="0" smtClean="0"/>
              <a:t>：根据输入的有效分数算出正确的分数个数</a:t>
            </a:r>
            <a:r>
              <a:rPr lang="en-US" altLang="zh-CN" sz="2100" dirty="0" smtClean="0"/>
              <a:t>n1</a:t>
            </a:r>
            <a:r>
              <a:rPr lang="zh-CN" altLang="en-US" sz="2100" dirty="0" smtClean="0"/>
              <a:t>、总分</a:t>
            </a:r>
            <a:r>
              <a:rPr lang="en-US" altLang="zh-CN" sz="2100" dirty="0" smtClean="0"/>
              <a:t>sum</a:t>
            </a:r>
            <a:r>
              <a:rPr lang="zh-CN" altLang="en-US" sz="2100" dirty="0" smtClean="0"/>
              <a:t>和平均分</a:t>
            </a:r>
            <a:r>
              <a:rPr lang="en-US" altLang="zh-CN" sz="2100" dirty="0" smtClean="0"/>
              <a:t>average</a:t>
            </a:r>
            <a:r>
              <a:rPr lang="zh-CN" altLang="en-US" sz="2100" dirty="0" smtClean="0"/>
              <a:t>。</a:t>
            </a:r>
          </a:p>
        </p:txBody>
      </p:sp>
      <p:sp>
        <p:nvSpPr>
          <p:cNvPr id="84995" name="Rectangle 3"/>
          <p:cNvSpPr>
            <a:spLocks noChangeArrowheads="1"/>
          </p:cNvSpPr>
          <p:nvPr/>
        </p:nvSpPr>
        <p:spPr bwMode="auto">
          <a:xfrm>
            <a:off x="179388" y="44450"/>
            <a:ext cx="8640762" cy="9366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buClr>
                <a:srgbClr val="FF0000"/>
              </a:buClr>
              <a:buSzPct val="75000"/>
              <a:buFont typeface="Wingdings" pitchFamily="2" charset="2"/>
              <a:buChar char="n"/>
            </a:pPr>
            <a:r>
              <a:rPr lang="zh-CN" altLang="en-US" sz="2600">
                <a:solidFill>
                  <a:schemeClr val="bg2"/>
                </a:solidFill>
                <a:ea typeface="微软雅黑" pitchFamily="34" charset="-122"/>
              </a:rPr>
              <a:t>为每一条独立路径各设计一组测试用例，确保测试基本路径集中的每一条路径的执行。</a:t>
            </a:r>
          </a:p>
        </p:txBody>
      </p:sp>
      <p:grpSp>
        <p:nvGrpSpPr>
          <p:cNvPr id="84996" name="Group 4"/>
          <p:cNvGrpSpPr>
            <a:grpSpLocks/>
          </p:cNvGrpSpPr>
          <p:nvPr/>
        </p:nvGrpSpPr>
        <p:grpSpPr bwMode="auto">
          <a:xfrm>
            <a:off x="4191000" y="765175"/>
            <a:ext cx="4959350" cy="6092825"/>
            <a:chOff x="0" y="0"/>
            <a:chExt cx="3152" cy="4320"/>
          </a:xfrm>
        </p:grpSpPr>
        <p:sp>
          <p:nvSpPr>
            <p:cNvPr id="67" name="Rectangle 5"/>
            <p:cNvSpPr>
              <a:spLocks noChangeArrowheads="1"/>
            </p:cNvSpPr>
            <p:nvPr/>
          </p:nvSpPr>
          <p:spPr bwMode="auto">
            <a:xfrm>
              <a:off x="0" y="0"/>
              <a:ext cx="3152" cy="4320"/>
            </a:xfrm>
            <a:prstGeom prst="rect">
              <a:avLst/>
            </a:prstGeom>
            <a:solidFill>
              <a:srgbClr val="CC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rIns="0" bIns="0" anchor="ctr"/>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grpSp>
          <p:nvGrpSpPr>
            <p:cNvPr id="84998" name="Group 6"/>
            <p:cNvGrpSpPr>
              <a:grpSpLocks/>
            </p:cNvGrpSpPr>
            <p:nvPr/>
          </p:nvGrpSpPr>
          <p:grpSpPr bwMode="auto">
            <a:xfrm>
              <a:off x="32" y="67"/>
              <a:ext cx="3075" cy="4180"/>
              <a:chOff x="32" y="0"/>
              <a:chExt cx="3075" cy="4180"/>
            </a:xfrm>
          </p:grpSpPr>
          <p:sp>
            <p:nvSpPr>
              <p:cNvPr id="69" name="AutoShape 7"/>
              <p:cNvSpPr>
                <a:spLocks noChangeAspect="1" noChangeArrowheads="1"/>
              </p:cNvSpPr>
              <p:nvPr/>
            </p:nvSpPr>
            <p:spPr bwMode="auto">
              <a:xfrm>
                <a:off x="1463" y="5"/>
                <a:ext cx="404" cy="188"/>
              </a:xfrm>
              <a:prstGeom prst="flowChartAlternateProcess">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70" name="Text Box 8"/>
              <p:cNvSpPr txBox="1">
                <a:spLocks noChangeAspect="1" noChangeArrowheads="1"/>
              </p:cNvSpPr>
              <p:nvPr/>
            </p:nvSpPr>
            <p:spPr bwMode="auto">
              <a:xfrm>
                <a:off x="1546" y="5"/>
                <a:ext cx="41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zh-CN" altLang="en-US" sz="1600" kern="0" smtClean="0">
                    <a:solidFill>
                      <a:srgbClr val="0000CC"/>
                    </a:solidFill>
                    <a:latin typeface="宋体" pitchFamily="2" charset="-122"/>
                  </a:rPr>
                  <a:t>开始</a:t>
                </a:r>
              </a:p>
            </p:txBody>
          </p:sp>
          <p:sp>
            <p:nvSpPr>
              <p:cNvPr id="71" name="Text Box 9"/>
              <p:cNvSpPr txBox="1">
                <a:spLocks noChangeAspect="1" noChangeArrowheads="1"/>
              </p:cNvSpPr>
              <p:nvPr/>
            </p:nvSpPr>
            <p:spPr bwMode="auto">
              <a:xfrm>
                <a:off x="713" y="327"/>
                <a:ext cx="1941" cy="2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 </a:t>
                </a:r>
                <a:r>
                  <a:rPr lang="en-US" altLang="zh-CN" sz="1600" kern="0" smtClean="0">
                    <a:solidFill>
                      <a:srgbClr val="0000CC"/>
                    </a:solidFill>
                    <a:latin typeface="宋体" pitchFamily="2" charset="-122"/>
                  </a:rPr>
                  <a:t>i=1</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n1=n2=0</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sum=0</a:t>
                </a:r>
              </a:p>
            </p:txBody>
          </p:sp>
          <p:sp>
            <p:nvSpPr>
              <p:cNvPr id="72" name="AutoShape 10"/>
              <p:cNvSpPr>
                <a:spLocks noChangeAspect="1" noChangeArrowheads="1"/>
              </p:cNvSpPr>
              <p:nvPr/>
            </p:nvSpPr>
            <p:spPr bwMode="auto">
              <a:xfrm>
                <a:off x="519" y="1160"/>
                <a:ext cx="2298" cy="286"/>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73" name="Text Box 11"/>
              <p:cNvSpPr txBox="1">
                <a:spLocks noChangeAspect="1" noChangeArrowheads="1"/>
              </p:cNvSpPr>
              <p:nvPr/>
            </p:nvSpPr>
            <p:spPr bwMode="auto">
              <a:xfrm>
                <a:off x="991" y="1190"/>
                <a:ext cx="158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dirty="0" smtClean="0">
                    <a:solidFill>
                      <a:srgbClr val="00B050"/>
                    </a:solidFill>
                    <a:latin typeface="宋体" pitchFamily="2" charset="-122"/>
                  </a:rPr>
                  <a:t>score[</a:t>
                </a:r>
                <a:r>
                  <a:rPr lang="en-US" altLang="zh-CN" sz="1600" kern="0" dirty="0" err="1" smtClean="0">
                    <a:solidFill>
                      <a:srgbClr val="00B050"/>
                    </a:solidFill>
                    <a:latin typeface="宋体" pitchFamily="2" charset="-122"/>
                  </a:rPr>
                  <a:t>i</a:t>
                </a:r>
                <a:r>
                  <a:rPr lang="en-US" altLang="zh-CN" sz="1600" kern="0" dirty="0" smtClean="0">
                    <a:solidFill>
                      <a:srgbClr val="00B050"/>
                    </a:solidFill>
                    <a:latin typeface="宋体" pitchFamily="2" charset="-122"/>
                  </a:rPr>
                  <a:t>]&lt;&gt;-1 </a:t>
                </a:r>
                <a:r>
                  <a:rPr lang="en-US" altLang="zh-CN" sz="1600" kern="0" dirty="0" smtClean="0">
                    <a:solidFill>
                      <a:srgbClr val="0000CC"/>
                    </a:solidFill>
                    <a:latin typeface="宋体" pitchFamily="2" charset="-122"/>
                  </a:rPr>
                  <a:t>AND </a:t>
                </a:r>
                <a:r>
                  <a:rPr lang="en-US" altLang="zh-CN" sz="1600" kern="0" dirty="0" smtClean="0">
                    <a:solidFill>
                      <a:srgbClr val="00B050"/>
                    </a:solidFill>
                    <a:latin typeface="宋体" pitchFamily="2" charset="-122"/>
                  </a:rPr>
                  <a:t>n2&lt;50</a:t>
                </a:r>
              </a:p>
            </p:txBody>
          </p:sp>
          <p:sp>
            <p:nvSpPr>
              <p:cNvPr id="74" name="Text Box 12"/>
              <p:cNvSpPr txBox="1">
                <a:spLocks noChangeAspect="1" noChangeArrowheads="1"/>
              </p:cNvSpPr>
              <p:nvPr/>
            </p:nvSpPr>
            <p:spPr bwMode="auto">
              <a:xfrm>
                <a:off x="1028" y="1589"/>
                <a:ext cx="1259" cy="161"/>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n2 = n2+1</a:t>
                </a:r>
              </a:p>
            </p:txBody>
          </p:sp>
          <p:sp>
            <p:nvSpPr>
              <p:cNvPr id="75" name="Text Box 13"/>
              <p:cNvSpPr txBox="1">
                <a:spLocks noChangeArrowheads="1"/>
              </p:cNvSpPr>
              <p:nvPr/>
            </p:nvSpPr>
            <p:spPr bwMode="auto">
              <a:xfrm>
                <a:off x="531" y="2319"/>
                <a:ext cx="2314" cy="259"/>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n1=n1+1</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sum=sum+score[i]</a:t>
                </a:r>
              </a:p>
            </p:txBody>
          </p:sp>
          <p:sp>
            <p:nvSpPr>
              <p:cNvPr id="76" name="AutoShape 14"/>
              <p:cNvSpPr>
                <a:spLocks noChangeAspect="1" noChangeArrowheads="1"/>
              </p:cNvSpPr>
              <p:nvPr/>
            </p:nvSpPr>
            <p:spPr bwMode="auto">
              <a:xfrm>
                <a:off x="532" y="1868"/>
                <a:ext cx="2300" cy="285"/>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77" name="Text Box 15"/>
              <p:cNvSpPr txBox="1">
                <a:spLocks noChangeAspect="1" noChangeArrowheads="1"/>
              </p:cNvSpPr>
              <p:nvPr/>
            </p:nvSpPr>
            <p:spPr bwMode="auto">
              <a:xfrm>
                <a:off x="713" y="1916"/>
                <a:ext cx="189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dirty="0" smtClean="0">
                    <a:solidFill>
                      <a:srgbClr val="FF0000"/>
                    </a:solidFill>
                    <a:latin typeface="宋体" pitchFamily="2" charset="-122"/>
                  </a:rPr>
                  <a:t>score[</a:t>
                </a:r>
                <a:r>
                  <a:rPr lang="en-US" altLang="zh-CN" sz="1600" kern="0" dirty="0" err="1" smtClean="0">
                    <a:solidFill>
                      <a:srgbClr val="FF0000"/>
                    </a:solidFill>
                    <a:latin typeface="宋体" pitchFamily="2" charset="-122"/>
                  </a:rPr>
                  <a:t>i</a:t>
                </a:r>
                <a:r>
                  <a:rPr lang="en-US" altLang="zh-CN" sz="1600" kern="0" dirty="0" smtClean="0">
                    <a:solidFill>
                      <a:srgbClr val="FF0000"/>
                    </a:solidFill>
                    <a:latin typeface="宋体" pitchFamily="2" charset="-122"/>
                  </a:rPr>
                  <a:t>]&gt;0 </a:t>
                </a:r>
                <a:r>
                  <a:rPr lang="en-US" altLang="zh-CN" sz="1600" kern="0" dirty="0" smtClean="0">
                    <a:solidFill>
                      <a:srgbClr val="0000CC"/>
                    </a:solidFill>
                    <a:latin typeface="宋体" pitchFamily="2" charset="-122"/>
                  </a:rPr>
                  <a:t>AND </a:t>
                </a:r>
                <a:r>
                  <a:rPr lang="en-US" altLang="zh-CN" sz="1600" kern="0" dirty="0" smtClean="0">
                    <a:solidFill>
                      <a:schemeClr val="bg1"/>
                    </a:solidFill>
                    <a:latin typeface="宋体" pitchFamily="2" charset="-122"/>
                  </a:rPr>
                  <a:t>score[</a:t>
                </a:r>
                <a:r>
                  <a:rPr lang="en-US" altLang="zh-CN" sz="1600" kern="0" dirty="0" err="1" smtClean="0">
                    <a:solidFill>
                      <a:schemeClr val="bg1"/>
                    </a:solidFill>
                    <a:latin typeface="宋体" pitchFamily="2" charset="-122"/>
                  </a:rPr>
                  <a:t>i</a:t>
                </a:r>
                <a:r>
                  <a:rPr lang="en-US" altLang="zh-CN" sz="1600" kern="0" dirty="0" smtClean="0">
                    <a:solidFill>
                      <a:schemeClr val="bg1"/>
                    </a:solidFill>
                    <a:latin typeface="宋体" pitchFamily="2" charset="-122"/>
                  </a:rPr>
                  <a:t>]&lt;100</a:t>
                </a:r>
              </a:p>
            </p:txBody>
          </p:sp>
          <p:sp>
            <p:nvSpPr>
              <p:cNvPr id="78" name="Text Box 16"/>
              <p:cNvSpPr txBox="1">
                <a:spLocks noChangeAspect="1" noChangeArrowheads="1"/>
              </p:cNvSpPr>
              <p:nvPr/>
            </p:nvSpPr>
            <p:spPr bwMode="auto">
              <a:xfrm>
                <a:off x="1028" y="2773"/>
                <a:ext cx="1259" cy="162"/>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i = i + 1</a:t>
                </a:r>
              </a:p>
            </p:txBody>
          </p:sp>
          <p:sp>
            <p:nvSpPr>
              <p:cNvPr id="79" name="AutoShape 17"/>
              <p:cNvSpPr>
                <a:spLocks noChangeAspect="1" noChangeArrowheads="1"/>
              </p:cNvSpPr>
              <p:nvPr/>
            </p:nvSpPr>
            <p:spPr bwMode="auto">
              <a:xfrm>
                <a:off x="1082" y="3303"/>
                <a:ext cx="1153" cy="203"/>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0" name="Text Box 18"/>
              <p:cNvSpPr txBox="1">
                <a:spLocks noChangeAspect="1" noChangeArrowheads="1"/>
              </p:cNvSpPr>
              <p:nvPr/>
            </p:nvSpPr>
            <p:spPr bwMode="auto">
              <a:xfrm>
                <a:off x="1374" y="3314"/>
                <a:ext cx="57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ysClr val="windowText" lastClr="000000"/>
                    </a:solidFill>
                    <a:latin typeface="宋体" pitchFamily="2" charset="-122"/>
                  </a:rPr>
                  <a:t>n1&gt;0</a:t>
                </a:r>
              </a:p>
            </p:txBody>
          </p:sp>
          <p:sp>
            <p:nvSpPr>
              <p:cNvPr id="81" name="Text Box 19"/>
              <p:cNvSpPr txBox="1">
                <a:spLocks noChangeAspect="1" noChangeArrowheads="1"/>
              </p:cNvSpPr>
              <p:nvPr/>
            </p:nvSpPr>
            <p:spPr bwMode="auto">
              <a:xfrm>
                <a:off x="1864" y="3574"/>
                <a:ext cx="1154" cy="1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average=sum/n1</a:t>
                </a:r>
              </a:p>
            </p:txBody>
          </p:sp>
          <p:sp>
            <p:nvSpPr>
              <p:cNvPr id="82" name="Text Box 20"/>
              <p:cNvSpPr txBox="1">
                <a:spLocks noChangeAspect="1" noChangeArrowheads="1"/>
              </p:cNvSpPr>
              <p:nvPr/>
            </p:nvSpPr>
            <p:spPr bwMode="auto">
              <a:xfrm>
                <a:off x="307" y="3574"/>
                <a:ext cx="1146" cy="1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average = –1</a:t>
                </a:r>
                <a:r>
                  <a:rPr lang="en-US" altLang="zh-CN" sz="1600" b="0" kern="0" smtClean="0">
                    <a:solidFill>
                      <a:sysClr val="windowText" lastClr="000000"/>
                    </a:solidFill>
                    <a:latin typeface="宋体" pitchFamily="2" charset="-122"/>
                  </a:rPr>
                  <a:t> </a:t>
                </a:r>
              </a:p>
            </p:txBody>
          </p:sp>
          <p:sp>
            <p:nvSpPr>
              <p:cNvPr id="83" name="Text Box 21"/>
              <p:cNvSpPr txBox="1">
                <a:spLocks noChangeAspect="1" noChangeArrowheads="1"/>
              </p:cNvSpPr>
              <p:nvPr/>
            </p:nvSpPr>
            <p:spPr bwMode="auto">
              <a:xfrm>
                <a:off x="985" y="3957"/>
                <a:ext cx="1406" cy="223"/>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zh-CN" altLang="en-US" sz="1600" kern="0" smtClean="0">
                    <a:solidFill>
                      <a:srgbClr val="0000CC"/>
                    </a:solidFill>
                    <a:latin typeface="宋体" pitchFamily="2" charset="-122"/>
                  </a:rPr>
                  <a:t>输出</a:t>
                </a:r>
                <a:r>
                  <a:rPr lang="en-US" altLang="zh-CN" sz="1600" kern="0" smtClean="0">
                    <a:solidFill>
                      <a:srgbClr val="0000CC"/>
                    </a:solidFill>
                    <a:latin typeface="宋体" pitchFamily="2" charset="-122"/>
                  </a:rPr>
                  <a:t>n1, sum</a:t>
                </a:r>
                <a:r>
                  <a:rPr lang="zh-CN" altLang="en-US" sz="1600" kern="0" smtClean="0">
                    <a:solidFill>
                      <a:srgbClr val="0000CC"/>
                    </a:solidFill>
                    <a:latin typeface="宋体" pitchFamily="2" charset="-122"/>
                  </a:rPr>
                  <a:t>和</a:t>
                </a:r>
                <a:r>
                  <a:rPr lang="en-US" altLang="zh-CN" sz="1600" kern="0" smtClean="0">
                    <a:solidFill>
                      <a:srgbClr val="0000CC"/>
                    </a:solidFill>
                    <a:latin typeface="宋体" pitchFamily="2" charset="-122"/>
                  </a:rPr>
                  <a:t>average</a:t>
                </a:r>
              </a:p>
            </p:txBody>
          </p:sp>
          <p:sp>
            <p:nvSpPr>
              <p:cNvPr id="84" name="Line 22"/>
              <p:cNvSpPr>
                <a:spLocks noChangeShapeType="1"/>
              </p:cNvSpPr>
              <p:nvPr/>
            </p:nvSpPr>
            <p:spPr bwMode="auto">
              <a:xfrm>
                <a:off x="1666" y="193"/>
                <a:ext cx="0" cy="14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5" name="Line 23"/>
              <p:cNvSpPr>
                <a:spLocks noChangeAspect="1" noChangeShapeType="1"/>
              </p:cNvSpPr>
              <p:nvPr/>
            </p:nvSpPr>
            <p:spPr bwMode="auto">
              <a:xfrm>
                <a:off x="1666" y="1003"/>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6" name="Line 24"/>
              <p:cNvSpPr>
                <a:spLocks noChangeAspect="1" noChangeShapeType="1"/>
              </p:cNvSpPr>
              <p:nvPr/>
            </p:nvSpPr>
            <p:spPr bwMode="auto">
              <a:xfrm>
                <a:off x="1666" y="1437"/>
                <a:ext cx="0" cy="15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7" name="Line 25"/>
              <p:cNvSpPr>
                <a:spLocks noChangeAspect="1" noChangeShapeType="1"/>
              </p:cNvSpPr>
              <p:nvPr/>
            </p:nvSpPr>
            <p:spPr bwMode="auto">
              <a:xfrm>
                <a:off x="1666" y="1744"/>
                <a:ext cx="0" cy="12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8" name="Line 26"/>
              <p:cNvSpPr>
                <a:spLocks noChangeShapeType="1"/>
              </p:cNvSpPr>
              <p:nvPr/>
            </p:nvSpPr>
            <p:spPr bwMode="auto">
              <a:xfrm>
                <a:off x="1666" y="2153"/>
                <a:ext cx="0" cy="181"/>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9" name="Line 27"/>
              <p:cNvSpPr>
                <a:spLocks noChangeShapeType="1"/>
              </p:cNvSpPr>
              <p:nvPr/>
            </p:nvSpPr>
            <p:spPr bwMode="auto">
              <a:xfrm>
                <a:off x="1666" y="2592"/>
                <a:ext cx="0" cy="18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0" name="Line 28"/>
              <p:cNvSpPr>
                <a:spLocks noChangeAspect="1" noChangeShapeType="1"/>
              </p:cNvSpPr>
              <p:nvPr/>
            </p:nvSpPr>
            <p:spPr bwMode="auto">
              <a:xfrm>
                <a:off x="1666" y="2944"/>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1" name="Line 29"/>
              <p:cNvSpPr>
                <a:spLocks noChangeAspect="1" noChangeShapeType="1"/>
              </p:cNvSpPr>
              <p:nvPr/>
            </p:nvSpPr>
            <p:spPr bwMode="auto">
              <a:xfrm>
                <a:off x="1666" y="3067"/>
                <a:ext cx="1439"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2" name="Line 30"/>
              <p:cNvSpPr>
                <a:spLocks noChangeAspect="1" noChangeShapeType="1"/>
              </p:cNvSpPr>
              <p:nvPr/>
            </p:nvSpPr>
            <p:spPr bwMode="auto">
              <a:xfrm>
                <a:off x="3097" y="649"/>
                <a:ext cx="0" cy="2427"/>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3" name="Line 31"/>
              <p:cNvSpPr>
                <a:spLocks noChangeAspect="1" noChangeShapeType="1"/>
              </p:cNvSpPr>
              <p:nvPr/>
            </p:nvSpPr>
            <p:spPr bwMode="auto">
              <a:xfrm>
                <a:off x="1666" y="649"/>
                <a:ext cx="1441" cy="0"/>
              </a:xfrm>
              <a:prstGeom prst="line">
                <a:avLst/>
              </a:prstGeom>
              <a:noFill/>
              <a:ln w="12700">
                <a:solidFill>
                  <a:sysClr val="windowText" lastClr="000000"/>
                </a:solidFill>
                <a:round/>
                <a:headEnd type="triangle" w="sm" len="sm"/>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4" name="Line 32"/>
              <p:cNvSpPr>
                <a:spLocks noChangeAspect="1" noChangeShapeType="1"/>
              </p:cNvSpPr>
              <p:nvPr/>
            </p:nvSpPr>
            <p:spPr bwMode="auto">
              <a:xfrm>
                <a:off x="248" y="2012"/>
                <a:ext cx="287"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5" name="Line 33"/>
              <p:cNvSpPr>
                <a:spLocks noChangeAspect="1" noChangeShapeType="1"/>
              </p:cNvSpPr>
              <p:nvPr/>
            </p:nvSpPr>
            <p:spPr bwMode="auto">
              <a:xfrm>
                <a:off x="245" y="2012"/>
                <a:ext cx="0" cy="654"/>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6" name="Line 34"/>
              <p:cNvSpPr>
                <a:spLocks noChangeAspect="1" noChangeShapeType="1"/>
              </p:cNvSpPr>
              <p:nvPr/>
            </p:nvSpPr>
            <p:spPr bwMode="auto">
              <a:xfrm>
                <a:off x="245" y="2661"/>
                <a:ext cx="1419" cy="0"/>
              </a:xfrm>
              <a:prstGeom prst="line">
                <a:avLst/>
              </a:prstGeom>
              <a:noFill/>
              <a:ln w="12700">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7" name="Line 35"/>
              <p:cNvSpPr>
                <a:spLocks noChangeAspect="1" noChangeShapeType="1"/>
              </p:cNvSpPr>
              <p:nvPr/>
            </p:nvSpPr>
            <p:spPr bwMode="auto">
              <a:xfrm>
                <a:off x="32" y="1303"/>
                <a:ext cx="477" cy="1"/>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8" name="Line 36"/>
              <p:cNvSpPr>
                <a:spLocks noChangeAspect="1" noChangeShapeType="1"/>
              </p:cNvSpPr>
              <p:nvPr/>
            </p:nvSpPr>
            <p:spPr bwMode="auto">
              <a:xfrm>
                <a:off x="32" y="1299"/>
                <a:ext cx="0" cy="190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9" name="Line 37"/>
              <p:cNvSpPr>
                <a:spLocks noChangeAspect="1" noChangeShapeType="1"/>
              </p:cNvSpPr>
              <p:nvPr/>
            </p:nvSpPr>
            <p:spPr bwMode="auto">
              <a:xfrm>
                <a:off x="32" y="3183"/>
                <a:ext cx="1637" cy="0"/>
              </a:xfrm>
              <a:prstGeom prst="line">
                <a:avLst/>
              </a:prstGeom>
              <a:noFill/>
              <a:ln w="12700">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0" name="Line 38"/>
              <p:cNvSpPr>
                <a:spLocks noChangeAspect="1" noChangeShapeType="1"/>
              </p:cNvSpPr>
              <p:nvPr/>
            </p:nvSpPr>
            <p:spPr bwMode="auto">
              <a:xfrm>
                <a:off x="1666" y="3183"/>
                <a:ext cx="0" cy="125"/>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1" name="Line 39"/>
              <p:cNvSpPr>
                <a:spLocks noChangeAspect="1" noChangeShapeType="1"/>
              </p:cNvSpPr>
              <p:nvPr/>
            </p:nvSpPr>
            <p:spPr bwMode="auto">
              <a:xfrm>
                <a:off x="911" y="3402"/>
                <a:ext cx="173"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2" name="Line 40"/>
              <p:cNvSpPr>
                <a:spLocks noChangeAspect="1" noChangeShapeType="1"/>
              </p:cNvSpPr>
              <p:nvPr/>
            </p:nvSpPr>
            <p:spPr bwMode="auto">
              <a:xfrm>
                <a:off x="916" y="3847"/>
                <a:ext cx="1506"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3" name="Line 41"/>
              <p:cNvSpPr>
                <a:spLocks noChangeAspect="1" noChangeShapeType="1"/>
              </p:cNvSpPr>
              <p:nvPr/>
            </p:nvSpPr>
            <p:spPr bwMode="auto">
              <a:xfrm>
                <a:off x="2235" y="3402"/>
                <a:ext cx="173"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4" name="Line 42"/>
              <p:cNvSpPr>
                <a:spLocks noChangeAspect="1" noChangeShapeType="1"/>
              </p:cNvSpPr>
              <p:nvPr/>
            </p:nvSpPr>
            <p:spPr bwMode="auto">
              <a:xfrm>
                <a:off x="903" y="3402"/>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5" name="Line 43"/>
              <p:cNvSpPr>
                <a:spLocks noChangeAspect="1" noChangeShapeType="1"/>
              </p:cNvSpPr>
              <p:nvPr/>
            </p:nvSpPr>
            <p:spPr bwMode="auto">
              <a:xfrm>
                <a:off x="2393" y="3402"/>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6" name="Line 44"/>
              <p:cNvSpPr>
                <a:spLocks noChangeAspect="1" noChangeShapeType="1"/>
              </p:cNvSpPr>
              <p:nvPr/>
            </p:nvSpPr>
            <p:spPr bwMode="auto">
              <a:xfrm>
                <a:off x="916" y="3736"/>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7" name="Line 45"/>
              <p:cNvSpPr>
                <a:spLocks noChangeAspect="1" noChangeShapeType="1"/>
              </p:cNvSpPr>
              <p:nvPr/>
            </p:nvSpPr>
            <p:spPr bwMode="auto">
              <a:xfrm>
                <a:off x="2426" y="3736"/>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8" name="Line 46"/>
              <p:cNvSpPr>
                <a:spLocks noChangeAspect="1" noChangeShapeType="1"/>
              </p:cNvSpPr>
              <p:nvPr/>
            </p:nvSpPr>
            <p:spPr bwMode="auto">
              <a:xfrm>
                <a:off x="1666" y="3852"/>
                <a:ext cx="0" cy="117"/>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9" name="Text Box 47"/>
              <p:cNvSpPr txBox="1">
                <a:spLocks noChangeAspect="1" noChangeArrowheads="1"/>
              </p:cNvSpPr>
              <p:nvPr/>
            </p:nvSpPr>
            <p:spPr bwMode="auto">
              <a:xfrm>
                <a:off x="279" y="1129"/>
                <a:ext cx="23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10" name="Text Box 48"/>
              <p:cNvSpPr txBox="1">
                <a:spLocks noChangeAspect="1" noChangeArrowheads="1"/>
              </p:cNvSpPr>
              <p:nvPr/>
            </p:nvSpPr>
            <p:spPr bwMode="auto">
              <a:xfrm>
                <a:off x="972" y="3223"/>
                <a:ext cx="23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11" name="Text Box 49"/>
              <p:cNvSpPr txBox="1">
                <a:spLocks noChangeAspect="1" noChangeArrowheads="1"/>
              </p:cNvSpPr>
              <p:nvPr/>
            </p:nvSpPr>
            <p:spPr bwMode="auto">
              <a:xfrm>
                <a:off x="260" y="1822"/>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12" name="Text Box 50"/>
              <p:cNvSpPr txBox="1">
                <a:spLocks noChangeAspect="1" noChangeArrowheads="1"/>
              </p:cNvSpPr>
              <p:nvPr/>
            </p:nvSpPr>
            <p:spPr bwMode="auto">
              <a:xfrm>
                <a:off x="1797" y="1414"/>
                <a:ext cx="23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13" name="Text Box 51"/>
              <p:cNvSpPr txBox="1">
                <a:spLocks noChangeAspect="1" noChangeArrowheads="1"/>
              </p:cNvSpPr>
              <p:nvPr/>
            </p:nvSpPr>
            <p:spPr bwMode="auto">
              <a:xfrm>
                <a:off x="1755" y="2168"/>
                <a:ext cx="23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14" name="Text Box 52"/>
              <p:cNvSpPr txBox="1">
                <a:spLocks noChangeAspect="1" noChangeArrowheads="1"/>
              </p:cNvSpPr>
              <p:nvPr/>
            </p:nvSpPr>
            <p:spPr bwMode="auto">
              <a:xfrm>
                <a:off x="2246" y="3223"/>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15" name="Text Box 53"/>
              <p:cNvSpPr txBox="1">
                <a:spLocks noChangeAspect="1" noChangeArrowheads="1"/>
              </p:cNvSpPr>
              <p:nvPr/>
            </p:nvSpPr>
            <p:spPr bwMode="auto">
              <a:xfrm>
                <a:off x="527" y="357"/>
                <a:ext cx="26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a:t>
                </a:r>
              </a:p>
            </p:txBody>
          </p:sp>
          <p:sp>
            <p:nvSpPr>
              <p:cNvPr id="116" name="Text Box 54"/>
              <p:cNvSpPr txBox="1">
                <a:spLocks noChangeAspect="1" noChangeArrowheads="1"/>
              </p:cNvSpPr>
              <p:nvPr/>
            </p:nvSpPr>
            <p:spPr bwMode="auto">
              <a:xfrm>
                <a:off x="441" y="1052"/>
                <a:ext cx="4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2</a:t>
                </a:r>
                <a:r>
                  <a:rPr lang="zh-CN" altLang="en-US" sz="1600" kern="0" smtClean="0">
                    <a:solidFill>
                      <a:srgbClr val="FF0000"/>
                    </a:solidFill>
                    <a:latin typeface="宋体" pitchFamily="2" charset="-122"/>
                  </a:rPr>
                  <a:t>和</a:t>
                </a:r>
                <a:r>
                  <a:rPr lang="en-US" altLang="zh-CN" sz="1600" kern="0" smtClean="0">
                    <a:solidFill>
                      <a:srgbClr val="FF0000"/>
                    </a:solidFill>
                    <a:latin typeface="宋体" pitchFamily="2" charset="-122"/>
                  </a:rPr>
                  <a:t>3</a:t>
                </a:r>
              </a:p>
            </p:txBody>
          </p:sp>
          <p:sp>
            <p:nvSpPr>
              <p:cNvPr id="117" name="Text Box 55"/>
              <p:cNvSpPr txBox="1">
                <a:spLocks noChangeAspect="1" noChangeArrowheads="1"/>
              </p:cNvSpPr>
              <p:nvPr/>
            </p:nvSpPr>
            <p:spPr bwMode="auto">
              <a:xfrm>
                <a:off x="713" y="1545"/>
                <a:ext cx="23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4</a:t>
                </a:r>
              </a:p>
            </p:txBody>
          </p:sp>
          <p:sp>
            <p:nvSpPr>
              <p:cNvPr id="118" name="Text Box 56"/>
              <p:cNvSpPr txBox="1">
                <a:spLocks noChangeArrowheads="1"/>
              </p:cNvSpPr>
              <p:nvPr/>
            </p:nvSpPr>
            <p:spPr bwMode="auto">
              <a:xfrm>
                <a:off x="435" y="1777"/>
                <a:ext cx="32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5</a:t>
                </a:r>
                <a:r>
                  <a:rPr lang="zh-CN" altLang="en-US" sz="1600" kern="0" smtClean="0">
                    <a:solidFill>
                      <a:srgbClr val="FF0000"/>
                    </a:solidFill>
                    <a:latin typeface="宋体" pitchFamily="2" charset="-122"/>
                  </a:rPr>
                  <a:t>和</a:t>
                </a:r>
                <a:r>
                  <a:rPr lang="en-US" altLang="zh-CN" sz="1600" kern="0" smtClean="0">
                    <a:solidFill>
                      <a:srgbClr val="FF0000"/>
                    </a:solidFill>
                    <a:latin typeface="宋体" pitchFamily="2" charset="-122"/>
                  </a:rPr>
                  <a:t>6</a:t>
                </a:r>
              </a:p>
            </p:txBody>
          </p:sp>
          <p:sp>
            <p:nvSpPr>
              <p:cNvPr id="119" name="Text Box 57"/>
              <p:cNvSpPr txBox="1">
                <a:spLocks noChangeAspect="1" noChangeArrowheads="1"/>
              </p:cNvSpPr>
              <p:nvPr/>
            </p:nvSpPr>
            <p:spPr bwMode="auto">
              <a:xfrm>
                <a:off x="386" y="2314"/>
                <a:ext cx="23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7</a:t>
                </a:r>
              </a:p>
            </p:txBody>
          </p:sp>
          <p:sp>
            <p:nvSpPr>
              <p:cNvPr id="120" name="Text Box 58"/>
              <p:cNvSpPr txBox="1">
                <a:spLocks noChangeAspect="1" noChangeArrowheads="1"/>
              </p:cNvSpPr>
              <p:nvPr/>
            </p:nvSpPr>
            <p:spPr bwMode="auto">
              <a:xfrm>
                <a:off x="804" y="2769"/>
                <a:ext cx="23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8</a:t>
                </a:r>
              </a:p>
            </p:txBody>
          </p:sp>
          <p:sp>
            <p:nvSpPr>
              <p:cNvPr id="121" name="Text Box 59"/>
              <p:cNvSpPr txBox="1">
                <a:spLocks noChangeAspect="1" noChangeArrowheads="1"/>
              </p:cNvSpPr>
              <p:nvPr/>
            </p:nvSpPr>
            <p:spPr bwMode="auto">
              <a:xfrm>
                <a:off x="1756" y="3132"/>
                <a:ext cx="2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9</a:t>
                </a:r>
              </a:p>
            </p:txBody>
          </p:sp>
          <p:sp>
            <p:nvSpPr>
              <p:cNvPr id="122" name="Text Box 60"/>
              <p:cNvSpPr txBox="1">
                <a:spLocks noChangeAspect="1" noChangeArrowheads="1"/>
              </p:cNvSpPr>
              <p:nvPr/>
            </p:nvSpPr>
            <p:spPr bwMode="auto">
              <a:xfrm>
                <a:off x="2548" y="3359"/>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10</a:t>
                </a:r>
              </a:p>
            </p:txBody>
          </p:sp>
          <p:sp>
            <p:nvSpPr>
              <p:cNvPr id="123" name="Text Box 61"/>
              <p:cNvSpPr txBox="1">
                <a:spLocks noChangeAspect="1" noChangeArrowheads="1"/>
              </p:cNvSpPr>
              <p:nvPr/>
            </p:nvSpPr>
            <p:spPr bwMode="auto">
              <a:xfrm>
                <a:off x="545" y="3359"/>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11</a:t>
                </a:r>
              </a:p>
            </p:txBody>
          </p:sp>
          <p:sp>
            <p:nvSpPr>
              <p:cNvPr id="124" name="Text Box 62"/>
              <p:cNvSpPr txBox="1">
                <a:spLocks noChangeAspect="1" noChangeArrowheads="1"/>
              </p:cNvSpPr>
              <p:nvPr/>
            </p:nvSpPr>
            <p:spPr bwMode="auto">
              <a:xfrm>
                <a:off x="661" y="3991"/>
                <a:ext cx="23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12</a:t>
                </a:r>
              </a:p>
            </p:txBody>
          </p:sp>
          <p:sp>
            <p:nvSpPr>
              <p:cNvPr id="125" name="Text Box 63"/>
              <p:cNvSpPr txBox="1">
                <a:spLocks noChangeAspect="1" noChangeArrowheads="1"/>
              </p:cNvSpPr>
              <p:nvPr/>
            </p:nvSpPr>
            <p:spPr bwMode="auto">
              <a:xfrm>
                <a:off x="713" y="748"/>
                <a:ext cx="1941" cy="2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auto" hangingPunct="0">
                  <a:spcBef>
                    <a:spcPts val="0"/>
                  </a:spcBef>
                  <a:spcAft>
                    <a:spcPts val="0"/>
                  </a:spcAft>
                  <a:buFontTx/>
                  <a:buNone/>
                  <a:defRPr/>
                </a:pPr>
                <a:r>
                  <a:rPr lang="en-US" altLang="zh-CN" sz="1600" b="0" kern="0" smtClean="0">
                    <a:solidFill>
                      <a:srgbClr val="0000CC"/>
                    </a:solidFill>
                    <a:latin typeface="宋体" pitchFamily="2" charset="-122"/>
                  </a:rPr>
                  <a:t> </a:t>
                </a:r>
                <a:r>
                  <a:rPr lang="zh-CN" altLang="en-US" sz="1600" kern="0" smtClean="0">
                    <a:solidFill>
                      <a:srgbClr val="0000CC"/>
                    </a:solidFill>
                    <a:latin typeface="宋体" pitchFamily="2" charset="-122"/>
                  </a:rPr>
                  <a:t>输入一个成绩 </a:t>
                </a:r>
                <a:r>
                  <a:rPr lang="en-US" altLang="zh-CN" sz="1600" kern="0" smtClean="0">
                    <a:solidFill>
                      <a:srgbClr val="0000CC"/>
                    </a:solidFill>
                    <a:latin typeface="宋体" pitchFamily="2" charset="-122"/>
                  </a:rPr>
                  <a:t>score[i]</a:t>
                </a:r>
              </a:p>
            </p:txBody>
          </p:sp>
          <p:sp>
            <p:nvSpPr>
              <p:cNvPr id="126" name="Line 64"/>
              <p:cNvSpPr>
                <a:spLocks noChangeShapeType="1"/>
              </p:cNvSpPr>
              <p:nvPr/>
            </p:nvSpPr>
            <p:spPr bwMode="auto">
              <a:xfrm>
                <a:off x="1666" y="600"/>
                <a:ext cx="0" cy="141"/>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grpSp>
      </p:gr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body" idx="1"/>
          </p:nvPr>
        </p:nvSpPr>
        <p:spPr bwMode="auto">
          <a:xfrm>
            <a:off x="34925" y="1319213"/>
            <a:ext cx="4321175" cy="5422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spcBef>
                <a:spcPct val="10000"/>
              </a:spcBef>
            </a:pPr>
            <a:r>
              <a:rPr lang="zh-CN" altLang="en-US" sz="2400" dirty="0" smtClean="0">
                <a:solidFill>
                  <a:srgbClr val="FF0000"/>
                </a:solidFill>
              </a:rPr>
              <a:t>路径</a:t>
            </a:r>
            <a:r>
              <a:rPr lang="en-US" altLang="zh-CN" sz="2400" dirty="0" smtClean="0">
                <a:solidFill>
                  <a:srgbClr val="FF0000"/>
                </a:solidFill>
              </a:rPr>
              <a:t>5(1-2-3-4-5-6-8-2</a:t>
            </a:r>
            <a:r>
              <a:rPr lang="en-US" altLang="en-US" sz="2400" dirty="0" smtClean="0">
                <a:solidFill>
                  <a:srgbClr val="FF0000"/>
                </a:solidFill>
                <a:latin typeface="微软雅黑" pitchFamily="34" charset="-122"/>
              </a:rPr>
              <a:t>…</a:t>
            </a:r>
            <a:r>
              <a:rPr lang="en-US" altLang="en-US" sz="2400" dirty="0" smtClean="0">
                <a:solidFill>
                  <a:srgbClr val="FF0000"/>
                </a:solidFill>
              </a:rPr>
              <a:t>)</a:t>
            </a:r>
            <a:r>
              <a:rPr lang="zh-CN" altLang="en-US" sz="2400" dirty="0" smtClean="0"/>
              <a:t>的测试用例：</a:t>
            </a:r>
          </a:p>
          <a:p>
            <a:pPr>
              <a:lnSpc>
                <a:spcPct val="110000"/>
              </a:lnSpc>
              <a:spcBef>
                <a:spcPct val="10000"/>
              </a:spcBef>
              <a:buFont typeface="Wingdings" pitchFamily="2" charset="2"/>
              <a:buNone/>
            </a:pPr>
            <a:r>
              <a:rPr lang="zh-CN" altLang="en-US" sz="2100" dirty="0" smtClean="0"/>
              <a:t>	</a:t>
            </a:r>
            <a:r>
              <a:rPr lang="en-US" altLang="zh-CN" sz="2100" dirty="0" smtClean="0"/>
              <a:t>score[k]=</a:t>
            </a:r>
            <a:r>
              <a:rPr lang="zh-CN" altLang="en-US" sz="2100" dirty="0" smtClean="0"/>
              <a:t>有效分数值， </a:t>
            </a:r>
            <a:r>
              <a:rPr lang="en-US" altLang="zh-CN" sz="2100" dirty="0" smtClean="0"/>
              <a:t>k&lt;</a:t>
            </a:r>
            <a:r>
              <a:rPr lang="en-US" altLang="zh-CN" sz="2100" dirty="0" err="1" smtClean="0"/>
              <a:t>i</a:t>
            </a:r>
            <a:r>
              <a:rPr lang="en-US" altLang="zh-CN" sz="2100" dirty="0" smtClean="0"/>
              <a:t> </a:t>
            </a:r>
            <a:r>
              <a:rPr lang="zh-CN" altLang="en-US" sz="2100" dirty="0" smtClean="0"/>
              <a:t>；</a:t>
            </a:r>
          </a:p>
          <a:p>
            <a:pPr>
              <a:lnSpc>
                <a:spcPct val="110000"/>
              </a:lnSpc>
              <a:spcBef>
                <a:spcPct val="10000"/>
              </a:spcBef>
              <a:buFont typeface="Wingdings" pitchFamily="2" charset="2"/>
              <a:buNone/>
            </a:pPr>
            <a:r>
              <a:rPr lang="zh-CN" altLang="en-US" sz="2100" dirty="0" smtClean="0"/>
              <a:t>	</a:t>
            </a:r>
            <a:r>
              <a:rPr lang="en-US" altLang="zh-CN" sz="2100" dirty="0" smtClean="0"/>
              <a:t>score[</a:t>
            </a:r>
            <a:r>
              <a:rPr lang="en-US" altLang="zh-CN" sz="2100" dirty="0" err="1" smtClean="0"/>
              <a:t>i</a:t>
            </a:r>
            <a:r>
              <a:rPr lang="en-US" altLang="zh-CN" sz="2100" dirty="0" smtClean="0"/>
              <a:t>]&gt;100, </a:t>
            </a:r>
            <a:r>
              <a:rPr lang="en-US" altLang="zh-CN" sz="2100" dirty="0" err="1" smtClean="0"/>
              <a:t>i</a:t>
            </a:r>
            <a:r>
              <a:rPr lang="en-US" altLang="zh-CN" sz="2100" dirty="0" smtClean="0"/>
              <a:t>&lt;50</a:t>
            </a:r>
            <a:r>
              <a:rPr lang="zh-CN" altLang="en-US" sz="2100" dirty="0" smtClean="0"/>
              <a:t>；</a:t>
            </a:r>
          </a:p>
          <a:p>
            <a:pPr>
              <a:lnSpc>
                <a:spcPct val="110000"/>
              </a:lnSpc>
              <a:spcBef>
                <a:spcPct val="10000"/>
              </a:spcBef>
              <a:buFont typeface="Wingdings" pitchFamily="2" charset="2"/>
              <a:buNone/>
            </a:pPr>
            <a:r>
              <a:rPr lang="zh-CN" altLang="en-US" sz="2100" dirty="0" smtClean="0"/>
              <a:t>	</a:t>
            </a:r>
            <a:r>
              <a:rPr lang="zh-CN" altLang="en-US" sz="2100" dirty="0" smtClean="0">
                <a:solidFill>
                  <a:srgbClr val="FF0000"/>
                </a:solidFill>
              </a:rPr>
              <a:t>期望结果</a:t>
            </a:r>
            <a:r>
              <a:rPr lang="zh-CN" altLang="en-US" sz="2100" dirty="0" smtClean="0"/>
              <a:t>：根据输入的有效分数算出正确的分数个数</a:t>
            </a:r>
            <a:r>
              <a:rPr lang="en-US" altLang="zh-CN" sz="2100" dirty="0" smtClean="0"/>
              <a:t>n1</a:t>
            </a:r>
            <a:r>
              <a:rPr lang="zh-CN" altLang="en-US" sz="2100" dirty="0" smtClean="0"/>
              <a:t>、总分</a:t>
            </a:r>
            <a:r>
              <a:rPr lang="en-US" altLang="zh-CN" sz="2100" dirty="0" smtClean="0"/>
              <a:t>sum</a:t>
            </a:r>
            <a:r>
              <a:rPr lang="zh-CN" altLang="en-US" sz="2100" dirty="0" smtClean="0"/>
              <a:t>和平均分</a:t>
            </a:r>
            <a:r>
              <a:rPr lang="en-US" altLang="zh-CN" sz="2100" dirty="0" smtClean="0"/>
              <a:t>average</a:t>
            </a:r>
            <a:r>
              <a:rPr lang="zh-CN" altLang="en-US" sz="2100" dirty="0" smtClean="0"/>
              <a:t>。</a:t>
            </a:r>
          </a:p>
        </p:txBody>
      </p:sp>
      <p:sp>
        <p:nvSpPr>
          <p:cNvPr id="84995" name="Rectangle 3"/>
          <p:cNvSpPr>
            <a:spLocks noChangeArrowheads="1"/>
          </p:cNvSpPr>
          <p:nvPr/>
        </p:nvSpPr>
        <p:spPr bwMode="auto">
          <a:xfrm>
            <a:off x="179388" y="44450"/>
            <a:ext cx="8640762" cy="9366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buClr>
                <a:srgbClr val="FF0000"/>
              </a:buClr>
              <a:buSzPct val="75000"/>
              <a:buFont typeface="Wingdings" pitchFamily="2" charset="2"/>
              <a:buChar char="n"/>
            </a:pPr>
            <a:r>
              <a:rPr lang="zh-CN" altLang="en-US" sz="2600">
                <a:solidFill>
                  <a:schemeClr val="bg2"/>
                </a:solidFill>
                <a:ea typeface="微软雅黑" pitchFamily="34" charset="-122"/>
              </a:rPr>
              <a:t>为每一条独立路径各设计一组测试用例，确保测试基本路径集中的每一条路径的执行。</a:t>
            </a:r>
          </a:p>
        </p:txBody>
      </p:sp>
      <p:grpSp>
        <p:nvGrpSpPr>
          <p:cNvPr id="84996" name="Group 4"/>
          <p:cNvGrpSpPr>
            <a:grpSpLocks/>
          </p:cNvGrpSpPr>
          <p:nvPr/>
        </p:nvGrpSpPr>
        <p:grpSpPr bwMode="auto">
          <a:xfrm>
            <a:off x="4191000" y="765175"/>
            <a:ext cx="4959350" cy="6092825"/>
            <a:chOff x="0" y="0"/>
            <a:chExt cx="3152" cy="4320"/>
          </a:xfrm>
        </p:grpSpPr>
        <p:sp>
          <p:nvSpPr>
            <p:cNvPr id="67" name="Rectangle 5"/>
            <p:cNvSpPr>
              <a:spLocks noChangeArrowheads="1"/>
            </p:cNvSpPr>
            <p:nvPr/>
          </p:nvSpPr>
          <p:spPr bwMode="auto">
            <a:xfrm>
              <a:off x="0" y="0"/>
              <a:ext cx="3152" cy="4320"/>
            </a:xfrm>
            <a:prstGeom prst="rect">
              <a:avLst/>
            </a:prstGeom>
            <a:solidFill>
              <a:srgbClr val="CC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rIns="0" bIns="0" anchor="ctr"/>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grpSp>
          <p:nvGrpSpPr>
            <p:cNvPr id="84998" name="Group 6"/>
            <p:cNvGrpSpPr>
              <a:grpSpLocks/>
            </p:cNvGrpSpPr>
            <p:nvPr/>
          </p:nvGrpSpPr>
          <p:grpSpPr bwMode="auto">
            <a:xfrm>
              <a:off x="32" y="67"/>
              <a:ext cx="3075" cy="4180"/>
              <a:chOff x="32" y="0"/>
              <a:chExt cx="3075" cy="4180"/>
            </a:xfrm>
          </p:grpSpPr>
          <p:sp>
            <p:nvSpPr>
              <p:cNvPr id="69" name="AutoShape 7"/>
              <p:cNvSpPr>
                <a:spLocks noChangeAspect="1" noChangeArrowheads="1"/>
              </p:cNvSpPr>
              <p:nvPr/>
            </p:nvSpPr>
            <p:spPr bwMode="auto">
              <a:xfrm>
                <a:off x="1463" y="5"/>
                <a:ext cx="404" cy="188"/>
              </a:xfrm>
              <a:prstGeom prst="flowChartAlternateProcess">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70" name="Text Box 8"/>
              <p:cNvSpPr txBox="1">
                <a:spLocks noChangeAspect="1" noChangeArrowheads="1"/>
              </p:cNvSpPr>
              <p:nvPr/>
            </p:nvSpPr>
            <p:spPr bwMode="auto">
              <a:xfrm>
                <a:off x="1546" y="5"/>
                <a:ext cx="41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zh-CN" altLang="en-US" sz="1600" kern="0" smtClean="0">
                    <a:solidFill>
                      <a:srgbClr val="0000CC"/>
                    </a:solidFill>
                    <a:latin typeface="宋体" pitchFamily="2" charset="-122"/>
                  </a:rPr>
                  <a:t>开始</a:t>
                </a:r>
              </a:p>
            </p:txBody>
          </p:sp>
          <p:sp>
            <p:nvSpPr>
              <p:cNvPr id="71" name="Text Box 9"/>
              <p:cNvSpPr txBox="1">
                <a:spLocks noChangeAspect="1" noChangeArrowheads="1"/>
              </p:cNvSpPr>
              <p:nvPr/>
            </p:nvSpPr>
            <p:spPr bwMode="auto">
              <a:xfrm>
                <a:off x="713" y="327"/>
                <a:ext cx="1941" cy="2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 </a:t>
                </a:r>
                <a:r>
                  <a:rPr lang="en-US" altLang="zh-CN" sz="1600" kern="0" smtClean="0">
                    <a:solidFill>
                      <a:srgbClr val="0000CC"/>
                    </a:solidFill>
                    <a:latin typeface="宋体" pitchFamily="2" charset="-122"/>
                  </a:rPr>
                  <a:t>i=1</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n1=n2=0</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sum=0</a:t>
                </a:r>
              </a:p>
            </p:txBody>
          </p:sp>
          <p:sp>
            <p:nvSpPr>
              <p:cNvPr id="72" name="AutoShape 10"/>
              <p:cNvSpPr>
                <a:spLocks noChangeAspect="1" noChangeArrowheads="1"/>
              </p:cNvSpPr>
              <p:nvPr/>
            </p:nvSpPr>
            <p:spPr bwMode="auto">
              <a:xfrm>
                <a:off x="519" y="1160"/>
                <a:ext cx="2298" cy="286"/>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73" name="Text Box 11"/>
              <p:cNvSpPr txBox="1">
                <a:spLocks noChangeAspect="1" noChangeArrowheads="1"/>
              </p:cNvSpPr>
              <p:nvPr/>
            </p:nvSpPr>
            <p:spPr bwMode="auto">
              <a:xfrm>
                <a:off x="991" y="1190"/>
                <a:ext cx="158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dirty="0" smtClean="0">
                    <a:solidFill>
                      <a:srgbClr val="00B050"/>
                    </a:solidFill>
                    <a:latin typeface="宋体" pitchFamily="2" charset="-122"/>
                  </a:rPr>
                  <a:t>score[</a:t>
                </a:r>
                <a:r>
                  <a:rPr lang="en-US" altLang="zh-CN" sz="1600" kern="0" dirty="0" err="1" smtClean="0">
                    <a:solidFill>
                      <a:srgbClr val="00B050"/>
                    </a:solidFill>
                    <a:latin typeface="宋体" pitchFamily="2" charset="-122"/>
                  </a:rPr>
                  <a:t>i</a:t>
                </a:r>
                <a:r>
                  <a:rPr lang="en-US" altLang="zh-CN" sz="1600" kern="0" dirty="0" smtClean="0">
                    <a:solidFill>
                      <a:srgbClr val="00B050"/>
                    </a:solidFill>
                    <a:latin typeface="宋体" pitchFamily="2" charset="-122"/>
                  </a:rPr>
                  <a:t>]&lt;&gt;-1 </a:t>
                </a:r>
                <a:r>
                  <a:rPr lang="en-US" altLang="zh-CN" sz="1600" kern="0" dirty="0" smtClean="0">
                    <a:solidFill>
                      <a:srgbClr val="0000CC"/>
                    </a:solidFill>
                    <a:latin typeface="宋体" pitchFamily="2" charset="-122"/>
                  </a:rPr>
                  <a:t>AND </a:t>
                </a:r>
                <a:r>
                  <a:rPr lang="en-US" altLang="zh-CN" sz="1600" kern="0" dirty="0" smtClean="0">
                    <a:solidFill>
                      <a:srgbClr val="00B050"/>
                    </a:solidFill>
                    <a:latin typeface="宋体" pitchFamily="2" charset="-122"/>
                  </a:rPr>
                  <a:t>n2&lt;50</a:t>
                </a:r>
              </a:p>
            </p:txBody>
          </p:sp>
          <p:sp>
            <p:nvSpPr>
              <p:cNvPr id="74" name="Text Box 12"/>
              <p:cNvSpPr txBox="1">
                <a:spLocks noChangeAspect="1" noChangeArrowheads="1"/>
              </p:cNvSpPr>
              <p:nvPr/>
            </p:nvSpPr>
            <p:spPr bwMode="auto">
              <a:xfrm>
                <a:off x="1028" y="1589"/>
                <a:ext cx="1259" cy="161"/>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n2 = n2+1</a:t>
                </a:r>
              </a:p>
            </p:txBody>
          </p:sp>
          <p:sp>
            <p:nvSpPr>
              <p:cNvPr id="75" name="Text Box 13"/>
              <p:cNvSpPr txBox="1">
                <a:spLocks noChangeArrowheads="1"/>
              </p:cNvSpPr>
              <p:nvPr/>
            </p:nvSpPr>
            <p:spPr bwMode="auto">
              <a:xfrm>
                <a:off x="531" y="2319"/>
                <a:ext cx="2314" cy="259"/>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n1=n1+1</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sum=sum+score[i]</a:t>
                </a:r>
              </a:p>
            </p:txBody>
          </p:sp>
          <p:sp>
            <p:nvSpPr>
              <p:cNvPr id="76" name="AutoShape 14"/>
              <p:cNvSpPr>
                <a:spLocks noChangeAspect="1" noChangeArrowheads="1"/>
              </p:cNvSpPr>
              <p:nvPr/>
            </p:nvSpPr>
            <p:spPr bwMode="auto">
              <a:xfrm>
                <a:off x="532" y="1868"/>
                <a:ext cx="2300" cy="285"/>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77" name="Text Box 15"/>
              <p:cNvSpPr txBox="1">
                <a:spLocks noChangeAspect="1" noChangeArrowheads="1"/>
              </p:cNvSpPr>
              <p:nvPr/>
            </p:nvSpPr>
            <p:spPr bwMode="auto">
              <a:xfrm>
                <a:off x="713" y="1916"/>
                <a:ext cx="189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dirty="0" smtClean="0">
                    <a:solidFill>
                      <a:srgbClr val="00B050"/>
                    </a:solidFill>
                    <a:latin typeface="宋体" pitchFamily="2" charset="-122"/>
                  </a:rPr>
                  <a:t>score[</a:t>
                </a:r>
                <a:r>
                  <a:rPr lang="en-US" altLang="zh-CN" sz="1600" kern="0" dirty="0" err="1" smtClean="0">
                    <a:solidFill>
                      <a:srgbClr val="00B050"/>
                    </a:solidFill>
                    <a:latin typeface="宋体" pitchFamily="2" charset="-122"/>
                  </a:rPr>
                  <a:t>i</a:t>
                </a:r>
                <a:r>
                  <a:rPr lang="en-US" altLang="zh-CN" sz="1600" kern="0" dirty="0" smtClean="0">
                    <a:solidFill>
                      <a:srgbClr val="00B050"/>
                    </a:solidFill>
                    <a:latin typeface="宋体" pitchFamily="2" charset="-122"/>
                  </a:rPr>
                  <a:t>]&gt;0 </a:t>
                </a:r>
                <a:r>
                  <a:rPr lang="en-US" altLang="zh-CN" sz="1600" kern="0" dirty="0" smtClean="0">
                    <a:solidFill>
                      <a:srgbClr val="0000CC"/>
                    </a:solidFill>
                    <a:latin typeface="宋体" pitchFamily="2" charset="-122"/>
                  </a:rPr>
                  <a:t>AND </a:t>
                </a:r>
                <a:r>
                  <a:rPr lang="en-US" altLang="zh-CN" sz="1600" kern="0" dirty="0" smtClean="0">
                    <a:solidFill>
                      <a:srgbClr val="FF0000"/>
                    </a:solidFill>
                    <a:latin typeface="宋体" pitchFamily="2" charset="-122"/>
                  </a:rPr>
                  <a:t>score[</a:t>
                </a:r>
                <a:r>
                  <a:rPr lang="en-US" altLang="zh-CN" sz="1600" kern="0" dirty="0" err="1" smtClean="0">
                    <a:solidFill>
                      <a:srgbClr val="FF0000"/>
                    </a:solidFill>
                    <a:latin typeface="宋体" pitchFamily="2" charset="-122"/>
                  </a:rPr>
                  <a:t>i</a:t>
                </a:r>
                <a:r>
                  <a:rPr lang="en-US" altLang="zh-CN" sz="1600" kern="0" dirty="0" smtClean="0">
                    <a:solidFill>
                      <a:srgbClr val="FF0000"/>
                    </a:solidFill>
                    <a:latin typeface="宋体" pitchFamily="2" charset="-122"/>
                  </a:rPr>
                  <a:t>]&lt;100</a:t>
                </a:r>
              </a:p>
            </p:txBody>
          </p:sp>
          <p:sp>
            <p:nvSpPr>
              <p:cNvPr id="78" name="Text Box 16"/>
              <p:cNvSpPr txBox="1">
                <a:spLocks noChangeAspect="1" noChangeArrowheads="1"/>
              </p:cNvSpPr>
              <p:nvPr/>
            </p:nvSpPr>
            <p:spPr bwMode="auto">
              <a:xfrm>
                <a:off x="1028" y="2773"/>
                <a:ext cx="1259" cy="162"/>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i = i + 1</a:t>
                </a:r>
              </a:p>
            </p:txBody>
          </p:sp>
          <p:sp>
            <p:nvSpPr>
              <p:cNvPr id="79" name="AutoShape 17"/>
              <p:cNvSpPr>
                <a:spLocks noChangeAspect="1" noChangeArrowheads="1"/>
              </p:cNvSpPr>
              <p:nvPr/>
            </p:nvSpPr>
            <p:spPr bwMode="auto">
              <a:xfrm>
                <a:off x="1082" y="3303"/>
                <a:ext cx="1153" cy="203"/>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0" name="Text Box 18"/>
              <p:cNvSpPr txBox="1">
                <a:spLocks noChangeAspect="1" noChangeArrowheads="1"/>
              </p:cNvSpPr>
              <p:nvPr/>
            </p:nvSpPr>
            <p:spPr bwMode="auto">
              <a:xfrm>
                <a:off x="1374" y="3314"/>
                <a:ext cx="57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ysClr val="windowText" lastClr="000000"/>
                    </a:solidFill>
                    <a:latin typeface="宋体" pitchFamily="2" charset="-122"/>
                  </a:rPr>
                  <a:t>n1&gt;0</a:t>
                </a:r>
              </a:p>
            </p:txBody>
          </p:sp>
          <p:sp>
            <p:nvSpPr>
              <p:cNvPr id="81" name="Text Box 19"/>
              <p:cNvSpPr txBox="1">
                <a:spLocks noChangeAspect="1" noChangeArrowheads="1"/>
              </p:cNvSpPr>
              <p:nvPr/>
            </p:nvSpPr>
            <p:spPr bwMode="auto">
              <a:xfrm>
                <a:off x="1864" y="3574"/>
                <a:ext cx="1154" cy="1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average=sum/n1</a:t>
                </a:r>
              </a:p>
            </p:txBody>
          </p:sp>
          <p:sp>
            <p:nvSpPr>
              <p:cNvPr id="82" name="Text Box 20"/>
              <p:cNvSpPr txBox="1">
                <a:spLocks noChangeAspect="1" noChangeArrowheads="1"/>
              </p:cNvSpPr>
              <p:nvPr/>
            </p:nvSpPr>
            <p:spPr bwMode="auto">
              <a:xfrm>
                <a:off x="307" y="3574"/>
                <a:ext cx="1146" cy="1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average = –1</a:t>
                </a:r>
                <a:r>
                  <a:rPr lang="en-US" altLang="zh-CN" sz="1600" b="0" kern="0" smtClean="0">
                    <a:solidFill>
                      <a:sysClr val="windowText" lastClr="000000"/>
                    </a:solidFill>
                    <a:latin typeface="宋体" pitchFamily="2" charset="-122"/>
                  </a:rPr>
                  <a:t> </a:t>
                </a:r>
              </a:p>
            </p:txBody>
          </p:sp>
          <p:sp>
            <p:nvSpPr>
              <p:cNvPr id="83" name="Text Box 21"/>
              <p:cNvSpPr txBox="1">
                <a:spLocks noChangeAspect="1" noChangeArrowheads="1"/>
              </p:cNvSpPr>
              <p:nvPr/>
            </p:nvSpPr>
            <p:spPr bwMode="auto">
              <a:xfrm>
                <a:off x="985" y="3957"/>
                <a:ext cx="1406" cy="223"/>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zh-CN" altLang="en-US" sz="1600" kern="0" smtClean="0">
                    <a:solidFill>
                      <a:srgbClr val="0000CC"/>
                    </a:solidFill>
                    <a:latin typeface="宋体" pitchFamily="2" charset="-122"/>
                  </a:rPr>
                  <a:t>输出</a:t>
                </a:r>
                <a:r>
                  <a:rPr lang="en-US" altLang="zh-CN" sz="1600" kern="0" smtClean="0">
                    <a:solidFill>
                      <a:srgbClr val="0000CC"/>
                    </a:solidFill>
                    <a:latin typeface="宋体" pitchFamily="2" charset="-122"/>
                  </a:rPr>
                  <a:t>n1, sum</a:t>
                </a:r>
                <a:r>
                  <a:rPr lang="zh-CN" altLang="en-US" sz="1600" kern="0" smtClean="0">
                    <a:solidFill>
                      <a:srgbClr val="0000CC"/>
                    </a:solidFill>
                    <a:latin typeface="宋体" pitchFamily="2" charset="-122"/>
                  </a:rPr>
                  <a:t>和</a:t>
                </a:r>
                <a:r>
                  <a:rPr lang="en-US" altLang="zh-CN" sz="1600" kern="0" smtClean="0">
                    <a:solidFill>
                      <a:srgbClr val="0000CC"/>
                    </a:solidFill>
                    <a:latin typeface="宋体" pitchFamily="2" charset="-122"/>
                  </a:rPr>
                  <a:t>average</a:t>
                </a:r>
              </a:p>
            </p:txBody>
          </p:sp>
          <p:sp>
            <p:nvSpPr>
              <p:cNvPr id="84" name="Line 22"/>
              <p:cNvSpPr>
                <a:spLocks noChangeShapeType="1"/>
              </p:cNvSpPr>
              <p:nvPr/>
            </p:nvSpPr>
            <p:spPr bwMode="auto">
              <a:xfrm>
                <a:off x="1666" y="193"/>
                <a:ext cx="0" cy="14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5" name="Line 23"/>
              <p:cNvSpPr>
                <a:spLocks noChangeAspect="1" noChangeShapeType="1"/>
              </p:cNvSpPr>
              <p:nvPr/>
            </p:nvSpPr>
            <p:spPr bwMode="auto">
              <a:xfrm>
                <a:off x="1666" y="1003"/>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6" name="Line 24"/>
              <p:cNvSpPr>
                <a:spLocks noChangeAspect="1" noChangeShapeType="1"/>
              </p:cNvSpPr>
              <p:nvPr/>
            </p:nvSpPr>
            <p:spPr bwMode="auto">
              <a:xfrm>
                <a:off x="1666" y="1437"/>
                <a:ext cx="0" cy="15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7" name="Line 25"/>
              <p:cNvSpPr>
                <a:spLocks noChangeAspect="1" noChangeShapeType="1"/>
              </p:cNvSpPr>
              <p:nvPr/>
            </p:nvSpPr>
            <p:spPr bwMode="auto">
              <a:xfrm>
                <a:off x="1666" y="1744"/>
                <a:ext cx="0" cy="12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8" name="Line 26"/>
              <p:cNvSpPr>
                <a:spLocks noChangeShapeType="1"/>
              </p:cNvSpPr>
              <p:nvPr/>
            </p:nvSpPr>
            <p:spPr bwMode="auto">
              <a:xfrm>
                <a:off x="1666" y="2153"/>
                <a:ext cx="0" cy="181"/>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9" name="Line 27"/>
              <p:cNvSpPr>
                <a:spLocks noChangeShapeType="1"/>
              </p:cNvSpPr>
              <p:nvPr/>
            </p:nvSpPr>
            <p:spPr bwMode="auto">
              <a:xfrm>
                <a:off x="1666" y="2592"/>
                <a:ext cx="0" cy="18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0" name="Line 28"/>
              <p:cNvSpPr>
                <a:spLocks noChangeAspect="1" noChangeShapeType="1"/>
              </p:cNvSpPr>
              <p:nvPr/>
            </p:nvSpPr>
            <p:spPr bwMode="auto">
              <a:xfrm>
                <a:off x="1666" y="2944"/>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1" name="Line 29"/>
              <p:cNvSpPr>
                <a:spLocks noChangeAspect="1" noChangeShapeType="1"/>
              </p:cNvSpPr>
              <p:nvPr/>
            </p:nvSpPr>
            <p:spPr bwMode="auto">
              <a:xfrm>
                <a:off x="1666" y="3067"/>
                <a:ext cx="1439"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2" name="Line 30"/>
              <p:cNvSpPr>
                <a:spLocks noChangeAspect="1" noChangeShapeType="1"/>
              </p:cNvSpPr>
              <p:nvPr/>
            </p:nvSpPr>
            <p:spPr bwMode="auto">
              <a:xfrm>
                <a:off x="3097" y="649"/>
                <a:ext cx="0" cy="2427"/>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3" name="Line 31"/>
              <p:cNvSpPr>
                <a:spLocks noChangeAspect="1" noChangeShapeType="1"/>
              </p:cNvSpPr>
              <p:nvPr/>
            </p:nvSpPr>
            <p:spPr bwMode="auto">
              <a:xfrm>
                <a:off x="1666" y="649"/>
                <a:ext cx="1441" cy="0"/>
              </a:xfrm>
              <a:prstGeom prst="line">
                <a:avLst/>
              </a:prstGeom>
              <a:noFill/>
              <a:ln w="12700">
                <a:solidFill>
                  <a:sysClr val="windowText" lastClr="000000"/>
                </a:solidFill>
                <a:round/>
                <a:headEnd type="triangle" w="sm" len="sm"/>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4" name="Line 32"/>
              <p:cNvSpPr>
                <a:spLocks noChangeAspect="1" noChangeShapeType="1"/>
              </p:cNvSpPr>
              <p:nvPr/>
            </p:nvSpPr>
            <p:spPr bwMode="auto">
              <a:xfrm>
                <a:off x="248" y="2012"/>
                <a:ext cx="287"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5" name="Line 33"/>
              <p:cNvSpPr>
                <a:spLocks noChangeAspect="1" noChangeShapeType="1"/>
              </p:cNvSpPr>
              <p:nvPr/>
            </p:nvSpPr>
            <p:spPr bwMode="auto">
              <a:xfrm>
                <a:off x="245" y="2012"/>
                <a:ext cx="0" cy="654"/>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6" name="Line 34"/>
              <p:cNvSpPr>
                <a:spLocks noChangeAspect="1" noChangeShapeType="1"/>
              </p:cNvSpPr>
              <p:nvPr/>
            </p:nvSpPr>
            <p:spPr bwMode="auto">
              <a:xfrm>
                <a:off x="245" y="2661"/>
                <a:ext cx="1419" cy="0"/>
              </a:xfrm>
              <a:prstGeom prst="line">
                <a:avLst/>
              </a:prstGeom>
              <a:noFill/>
              <a:ln w="12700">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7" name="Line 35"/>
              <p:cNvSpPr>
                <a:spLocks noChangeAspect="1" noChangeShapeType="1"/>
              </p:cNvSpPr>
              <p:nvPr/>
            </p:nvSpPr>
            <p:spPr bwMode="auto">
              <a:xfrm>
                <a:off x="32" y="1303"/>
                <a:ext cx="477" cy="1"/>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8" name="Line 36"/>
              <p:cNvSpPr>
                <a:spLocks noChangeAspect="1" noChangeShapeType="1"/>
              </p:cNvSpPr>
              <p:nvPr/>
            </p:nvSpPr>
            <p:spPr bwMode="auto">
              <a:xfrm>
                <a:off x="32" y="1299"/>
                <a:ext cx="0" cy="190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9" name="Line 37"/>
              <p:cNvSpPr>
                <a:spLocks noChangeAspect="1" noChangeShapeType="1"/>
              </p:cNvSpPr>
              <p:nvPr/>
            </p:nvSpPr>
            <p:spPr bwMode="auto">
              <a:xfrm>
                <a:off x="32" y="3183"/>
                <a:ext cx="1637" cy="0"/>
              </a:xfrm>
              <a:prstGeom prst="line">
                <a:avLst/>
              </a:prstGeom>
              <a:noFill/>
              <a:ln w="12700">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0" name="Line 38"/>
              <p:cNvSpPr>
                <a:spLocks noChangeAspect="1" noChangeShapeType="1"/>
              </p:cNvSpPr>
              <p:nvPr/>
            </p:nvSpPr>
            <p:spPr bwMode="auto">
              <a:xfrm>
                <a:off x="1666" y="3183"/>
                <a:ext cx="0" cy="125"/>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1" name="Line 39"/>
              <p:cNvSpPr>
                <a:spLocks noChangeAspect="1" noChangeShapeType="1"/>
              </p:cNvSpPr>
              <p:nvPr/>
            </p:nvSpPr>
            <p:spPr bwMode="auto">
              <a:xfrm>
                <a:off x="911" y="3402"/>
                <a:ext cx="173"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2" name="Line 40"/>
              <p:cNvSpPr>
                <a:spLocks noChangeAspect="1" noChangeShapeType="1"/>
              </p:cNvSpPr>
              <p:nvPr/>
            </p:nvSpPr>
            <p:spPr bwMode="auto">
              <a:xfrm>
                <a:off x="916" y="3847"/>
                <a:ext cx="1506"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3" name="Line 41"/>
              <p:cNvSpPr>
                <a:spLocks noChangeAspect="1" noChangeShapeType="1"/>
              </p:cNvSpPr>
              <p:nvPr/>
            </p:nvSpPr>
            <p:spPr bwMode="auto">
              <a:xfrm>
                <a:off x="2235" y="3402"/>
                <a:ext cx="173"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4" name="Line 42"/>
              <p:cNvSpPr>
                <a:spLocks noChangeAspect="1" noChangeShapeType="1"/>
              </p:cNvSpPr>
              <p:nvPr/>
            </p:nvSpPr>
            <p:spPr bwMode="auto">
              <a:xfrm>
                <a:off x="903" y="3402"/>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5" name="Line 43"/>
              <p:cNvSpPr>
                <a:spLocks noChangeAspect="1" noChangeShapeType="1"/>
              </p:cNvSpPr>
              <p:nvPr/>
            </p:nvSpPr>
            <p:spPr bwMode="auto">
              <a:xfrm>
                <a:off x="2393" y="3402"/>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6" name="Line 44"/>
              <p:cNvSpPr>
                <a:spLocks noChangeAspect="1" noChangeShapeType="1"/>
              </p:cNvSpPr>
              <p:nvPr/>
            </p:nvSpPr>
            <p:spPr bwMode="auto">
              <a:xfrm>
                <a:off x="916" y="3736"/>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7" name="Line 45"/>
              <p:cNvSpPr>
                <a:spLocks noChangeAspect="1" noChangeShapeType="1"/>
              </p:cNvSpPr>
              <p:nvPr/>
            </p:nvSpPr>
            <p:spPr bwMode="auto">
              <a:xfrm>
                <a:off x="2426" y="3736"/>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8" name="Line 46"/>
              <p:cNvSpPr>
                <a:spLocks noChangeAspect="1" noChangeShapeType="1"/>
              </p:cNvSpPr>
              <p:nvPr/>
            </p:nvSpPr>
            <p:spPr bwMode="auto">
              <a:xfrm>
                <a:off x="1666" y="3852"/>
                <a:ext cx="0" cy="117"/>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9" name="Text Box 47"/>
              <p:cNvSpPr txBox="1">
                <a:spLocks noChangeAspect="1" noChangeArrowheads="1"/>
              </p:cNvSpPr>
              <p:nvPr/>
            </p:nvSpPr>
            <p:spPr bwMode="auto">
              <a:xfrm>
                <a:off x="279" y="1129"/>
                <a:ext cx="23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10" name="Text Box 48"/>
              <p:cNvSpPr txBox="1">
                <a:spLocks noChangeAspect="1" noChangeArrowheads="1"/>
              </p:cNvSpPr>
              <p:nvPr/>
            </p:nvSpPr>
            <p:spPr bwMode="auto">
              <a:xfrm>
                <a:off x="972" y="3223"/>
                <a:ext cx="23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11" name="Text Box 49"/>
              <p:cNvSpPr txBox="1">
                <a:spLocks noChangeAspect="1" noChangeArrowheads="1"/>
              </p:cNvSpPr>
              <p:nvPr/>
            </p:nvSpPr>
            <p:spPr bwMode="auto">
              <a:xfrm>
                <a:off x="260" y="1822"/>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12" name="Text Box 50"/>
              <p:cNvSpPr txBox="1">
                <a:spLocks noChangeAspect="1" noChangeArrowheads="1"/>
              </p:cNvSpPr>
              <p:nvPr/>
            </p:nvSpPr>
            <p:spPr bwMode="auto">
              <a:xfrm>
                <a:off x="1797" y="1414"/>
                <a:ext cx="23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13" name="Text Box 51"/>
              <p:cNvSpPr txBox="1">
                <a:spLocks noChangeAspect="1" noChangeArrowheads="1"/>
              </p:cNvSpPr>
              <p:nvPr/>
            </p:nvSpPr>
            <p:spPr bwMode="auto">
              <a:xfrm>
                <a:off x="1755" y="2168"/>
                <a:ext cx="23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14" name="Text Box 52"/>
              <p:cNvSpPr txBox="1">
                <a:spLocks noChangeAspect="1" noChangeArrowheads="1"/>
              </p:cNvSpPr>
              <p:nvPr/>
            </p:nvSpPr>
            <p:spPr bwMode="auto">
              <a:xfrm>
                <a:off x="2246" y="3223"/>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15" name="Text Box 53"/>
              <p:cNvSpPr txBox="1">
                <a:spLocks noChangeAspect="1" noChangeArrowheads="1"/>
              </p:cNvSpPr>
              <p:nvPr/>
            </p:nvSpPr>
            <p:spPr bwMode="auto">
              <a:xfrm>
                <a:off x="527" y="357"/>
                <a:ext cx="26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a:t>
                </a:r>
              </a:p>
            </p:txBody>
          </p:sp>
          <p:sp>
            <p:nvSpPr>
              <p:cNvPr id="116" name="Text Box 54"/>
              <p:cNvSpPr txBox="1">
                <a:spLocks noChangeAspect="1" noChangeArrowheads="1"/>
              </p:cNvSpPr>
              <p:nvPr/>
            </p:nvSpPr>
            <p:spPr bwMode="auto">
              <a:xfrm>
                <a:off x="441" y="1052"/>
                <a:ext cx="4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2</a:t>
                </a:r>
                <a:r>
                  <a:rPr lang="zh-CN" altLang="en-US" sz="1600" kern="0" smtClean="0">
                    <a:solidFill>
                      <a:srgbClr val="FF0000"/>
                    </a:solidFill>
                    <a:latin typeface="宋体" pitchFamily="2" charset="-122"/>
                  </a:rPr>
                  <a:t>和</a:t>
                </a:r>
                <a:r>
                  <a:rPr lang="en-US" altLang="zh-CN" sz="1600" kern="0" smtClean="0">
                    <a:solidFill>
                      <a:srgbClr val="FF0000"/>
                    </a:solidFill>
                    <a:latin typeface="宋体" pitchFamily="2" charset="-122"/>
                  </a:rPr>
                  <a:t>3</a:t>
                </a:r>
              </a:p>
            </p:txBody>
          </p:sp>
          <p:sp>
            <p:nvSpPr>
              <p:cNvPr id="117" name="Text Box 55"/>
              <p:cNvSpPr txBox="1">
                <a:spLocks noChangeAspect="1" noChangeArrowheads="1"/>
              </p:cNvSpPr>
              <p:nvPr/>
            </p:nvSpPr>
            <p:spPr bwMode="auto">
              <a:xfrm>
                <a:off x="713" y="1545"/>
                <a:ext cx="23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4</a:t>
                </a:r>
              </a:p>
            </p:txBody>
          </p:sp>
          <p:sp>
            <p:nvSpPr>
              <p:cNvPr id="118" name="Text Box 56"/>
              <p:cNvSpPr txBox="1">
                <a:spLocks noChangeArrowheads="1"/>
              </p:cNvSpPr>
              <p:nvPr/>
            </p:nvSpPr>
            <p:spPr bwMode="auto">
              <a:xfrm>
                <a:off x="435" y="1777"/>
                <a:ext cx="32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5</a:t>
                </a:r>
                <a:r>
                  <a:rPr lang="zh-CN" altLang="en-US" sz="1600" kern="0" smtClean="0">
                    <a:solidFill>
                      <a:srgbClr val="FF0000"/>
                    </a:solidFill>
                    <a:latin typeface="宋体" pitchFamily="2" charset="-122"/>
                  </a:rPr>
                  <a:t>和</a:t>
                </a:r>
                <a:r>
                  <a:rPr lang="en-US" altLang="zh-CN" sz="1600" kern="0" smtClean="0">
                    <a:solidFill>
                      <a:srgbClr val="FF0000"/>
                    </a:solidFill>
                    <a:latin typeface="宋体" pitchFamily="2" charset="-122"/>
                  </a:rPr>
                  <a:t>6</a:t>
                </a:r>
              </a:p>
            </p:txBody>
          </p:sp>
          <p:sp>
            <p:nvSpPr>
              <p:cNvPr id="119" name="Text Box 57"/>
              <p:cNvSpPr txBox="1">
                <a:spLocks noChangeAspect="1" noChangeArrowheads="1"/>
              </p:cNvSpPr>
              <p:nvPr/>
            </p:nvSpPr>
            <p:spPr bwMode="auto">
              <a:xfrm>
                <a:off x="386" y="2314"/>
                <a:ext cx="23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7</a:t>
                </a:r>
              </a:p>
            </p:txBody>
          </p:sp>
          <p:sp>
            <p:nvSpPr>
              <p:cNvPr id="120" name="Text Box 58"/>
              <p:cNvSpPr txBox="1">
                <a:spLocks noChangeAspect="1" noChangeArrowheads="1"/>
              </p:cNvSpPr>
              <p:nvPr/>
            </p:nvSpPr>
            <p:spPr bwMode="auto">
              <a:xfrm>
                <a:off x="804" y="2769"/>
                <a:ext cx="23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8</a:t>
                </a:r>
              </a:p>
            </p:txBody>
          </p:sp>
          <p:sp>
            <p:nvSpPr>
              <p:cNvPr id="121" name="Text Box 59"/>
              <p:cNvSpPr txBox="1">
                <a:spLocks noChangeAspect="1" noChangeArrowheads="1"/>
              </p:cNvSpPr>
              <p:nvPr/>
            </p:nvSpPr>
            <p:spPr bwMode="auto">
              <a:xfrm>
                <a:off x="1756" y="3132"/>
                <a:ext cx="2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9</a:t>
                </a:r>
              </a:p>
            </p:txBody>
          </p:sp>
          <p:sp>
            <p:nvSpPr>
              <p:cNvPr id="122" name="Text Box 60"/>
              <p:cNvSpPr txBox="1">
                <a:spLocks noChangeAspect="1" noChangeArrowheads="1"/>
              </p:cNvSpPr>
              <p:nvPr/>
            </p:nvSpPr>
            <p:spPr bwMode="auto">
              <a:xfrm>
                <a:off x="2548" y="3359"/>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10</a:t>
                </a:r>
              </a:p>
            </p:txBody>
          </p:sp>
          <p:sp>
            <p:nvSpPr>
              <p:cNvPr id="123" name="Text Box 61"/>
              <p:cNvSpPr txBox="1">
                <a:spLocks noChangeAspect="1" noChangeArrowheads="1"/>
              </p:cNvSpPr>
              <p:nvPr/>
            </p:nvSpPr>
            <p:spPr bwMode="auto">
              <a:xfrm>
                <a:off x="545" y="3359"/>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11</a:t>
                </a:r>
              </a:p>
            </p:txBody>
          </p:sp>
          <p:sp>
            <p:nvSpPr>
              <p:cNvPr id="124" name="Text Box 62"/>
              <p:cNvSpPr txBox="1">
                <a:spLocks noChangeAspect="1" noChangeArrowheads="1"/>
              </p:cNvSpPr>
              <p:nvPr/>
            </p:nvSpPr>
            <p:spPr bwMode="auto">
              <a:xfrm>
                <a:off x="661" y="3991"/>
                <a:ext cx="23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12</a:t>
                </a:r>
              </a:p>
            </p:txBody>
          </p:sp>
          <p:sp>
            <p:nvSpPr>
              <p:cNvPr id="125" name="Text Box 63"/>
              <p:cNvSpPr txBox="1">
                <a:spLocks noChangeAspect="1" noChangeArrowheads="1"/>
              </p:cNvSpPr>
              <p:nvPr/>
            </p:nvSpPr>
            <p:spPr bwMode="auto">
              <a:xfrm>
                <a:off x="713" y="748"/>
                <a:ext cx="1941" cy="2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auto" hangingPunct="0">
                  <a:spcBef>
                    <a:spcPts val="0"/>
                  </a:spcBef>
                  <a:spcAft>
                    <a:spcPts val="0"/>
                  </a:spcAft>
                  <a:buFontTx/>
                  <a:buNone/>
                  <a:defRPr/>
                </a:pPr>
                <a:r>
                  <a:rPr lang="en-US" altLang="zh-CN" sz="1600" b="0" kern="0" smtClean="0">
                    <a:solidFill>
                      <a:srgbClr val="0000CC"/>
                    </a:solidFill>
                    <a:latin typeface="宋体" pitchFamily="2" charset="-122"/>
                  </a:rPr>
                  <a:t> </a:t>
                </a:r>
                <a:r>
                  <a:rPr lang="zh-CN" altLang="en-US" sz="1600" kern="0" smtClean="0">
                    <a:solidFill>
                      <a:srgbClr val="0000CC"/>
                    </a:solidFill>
                    <a:latin typeface="宋体" pitchFamily="2" charset="-122"/>
                  </a:rPr>
                  <a:t>输入一个成绩 </a:t>
                </a:r>
                <a:r>
                  <a:rPr lang="en-US" altLang="zh-CN" sz="1600" kern="0" smtClean="0">
                    <a:solidFill>
                      <a:srgbClr val="0000CC"/>
                    </a:solidFill>
                    <a:latin typeface="宋体" pitchFamily="2" charset="-122"/>
                  </a:rPr>
                  <a:t>score[i]</a:t>
                </a:r>
              </a:p>
            </p:txBody>
          </p:sp>
          <p:sp>
            <p:nvSpPr>
              <p:cNvPr id="126" name="Line 64"/>
              <p:cNvSpPr>
                <a:spLocks noChangeShapeType="1"/>
              </p:cNvSpPr>
              <p:nvPr/>
            </p:nvSpPr>
            <p:spPr bwMode="auto">
              <a:xfrm>
                <a:off x="1666" y="600"/>
                <a:ext cx="0" cy="141"/>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grpSp>
      </p:grpSp>
    </p:spTree>
    <p:extLst>
      <p:ext uri="{BB962C8B-B14F-4D97-AF65-F5344CB8AC3E}">
        <p14:creationId xmlns:p14="http://schemas.microsoft.com/office/powerpoint/2010/main" val="318264747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2610">
                                            <p:txEl>
                                              <p:pRg st="0" end="0"/>
                                            </p:txEl>
                                          </p:spTgt>
                                        </p:tgtEl>
                                        <p:attrNameLst>
                                          <p:attrName>style.visibility</p:attrName>
                                        </p:attrNameLst>
                                      </p:cBhvr>
                                      <p:to>
                                        <p:strVal val="visible"/>
                                      </p:to>
                                    </p:set>
                                    <p:animEffect transition="in" filter="blinds(horizontal)">
                                      <p:cBhvr>
                                        <p:cTn id="7" dur="500"/>
                                        <p:tgtEl>
                                          <p:spTgt spid="45261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52610">
                                            <p:txEl>
                                              <p:pRg st="1" end="1"/>
                                            </p:txEl>
                                          </p:spTgt>
                                        </p:tgtEl>
                                        <p:attrNameLst>
                                          <p:attrName>style.visibility</p:attrName>
                                        </p:attrNameLst>
                                      </p:cBhvr>
                                      <p:to>
                                        <p:strVal val="visible"/>
                                      </p:to>
                                    </p:set>
                                    <p:animEffect transition="in" filter="blinds(horizontal)">
                                      <p:cBhvr>
                                        <p:cTn id="10" dur="500"/>
                                        <p:tgtEl>
                                          <p:spTgt spid="45261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52610">
                                            <p:txEl>
                                              <p:pRg st="2" end="2"/>
                                            </p:txEl>
                                          </p:spTgt>
                                        </p:tgtEl>
                                        <p:attrNameLst>
                                          <p:attrName>style.visibility</p:attrName>
                                        </p:attrNameLst>
                                      </p:cBhvr>
                                      <p:to>
                                        <p:strVal val="visible"/>
                                      </p:to>
                                    </p:set>
                                    <p:animEffect transition="in" filter="blinds(horizontal)">
                                      <p:cBhvr>
                                        <p:cTn id="13" dur="500"/>
                                        <p:tgtEl>
                                          <p:spTgt spid="452610">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52610">
                                            <p:txEl>
                                              <p:pRg st="3" end="3"/>
                                            </p:txEl>
                                          </p:spTgt>
                                        </p:tgtEl>
                                        <p:attrNameLst>
                                          <p:attrName>style.visibility</p:attrName>
                                        </p:attrNameLst>
                                      </p:cBhvr>
                                      <p:to>
                                        <p:strVal val="visible"/>
                                      </p:to>
                                    </p:set>
                                    <p:animEffect transition="in" filter="blinds(horizontal)">
                                      <p:cBhvr>
                                        <p:cTn id="16" dur="500"/>
                                        <p:tgtEl>
                                          <p:spTgt spid="4526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bwMode="auto">
          <a:xfrm>
            <a:off x="52388" y="1328738"/>
            <a:ext cx="4138612" cy="5111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2600" dirty="0" smtClean="0">
                <a:solidFill>
                  <a:srgbClr val="FF0000"/>
                </a:solidFill>
              </a:rPr>
              <a:t>路径</a:t>
            </a:r>
            <a:r>
              <a:rPr lang="en-US" altLang="zh-CN" sz="2600" dirty="0" smtClean="0">
                <a:solidFill>
                  <a:srgbClr val="FF0000"/>
                </a:solidFill>
                <a:latin typeface="宋体" pitchFamily="2" charset="-122"/>
              </a:rPr>
              <a:t>6(1-2-3-4-5-6-7-8-2…)</a:t>
            </a:r>
            <a:r>
              <a:rPr lang="zh-CN" altLang="en-US" sz="2600" dirty="0" smtClean="0"/>
              <a:t>的测试用例：</a:t>
            </a:r>
          </a:p>
          <a:p>
            <a:pPr>
              <a:buFont typeface="Wingdings" pitchFamily="2" charset="2"/>
              <a:buNone/>
            </a:pPr>
            <a:r>
              <a:rPr lang="zh-CN" altLang="en-US" sz="2400" dirty="0" smtClean="0"/>
              <a:t> 	</a:t>
            </a:r>
            <a:r>
              <a:rPr lang="en-US" altLang="zh-CN" sz="2400" dirty="0" smtClean="0"/>
              <a:t>score[</a:t>
            </a:r>
            <a:r>
              <a:rPr lang="en-US" altLang="zh-CN" sz="2400" dirty="0" err="1" smtClean="0"/>
              <a:t>i</a:t>
            </a:r>
            <a:r>
              <a:rPr lang="en-US" altLang="zh-CN" sz="2400" dirty="0" smtClean="0"/>
              <a:t>]=</a:t>
            </a:r>
            <a:r>
              <a:rPr lang="zh-CN" altLang="en-US" sz="2400" dirty="0" smtClean="0"/>
              <a:t>有效分数值，当</a:t>
            </a:r>
            <a:r>
              <a:rPr lang="en-US" altLang="zh-CN" sz="2400" dirty="0" err="1" smtClean="0"/>
              <a:t>i</a:t>
            </a:r>
            <a:r>
              <a:rPr lang="en-US" altLang="zh-CN" sz="2400" dirty="0" smtClean="0"/>
              <a:t>&lt;50</a:t>
            </a:r>
            <a:r>
              <a:rPr lang="zh-CN" altLang="en-US" sz="2400" dirty="0" smtClean="0"/>
              <a:t>；</a:t>
            </a:r>
          </a:p>
          <a:p>
            <a:pPr>
              <a:buFont typeface="Wingdings" pitchFamily="2" charset="2"/>
              <a:buNone/>
            </a:pPr>
            <a:r>
              <a:rPr lang="zh-CN" altLang="en-US" sz="2400" dirty="0" smtClean="0"/>
              <a:t>	</a:t>
            </a:r>
            <a:r>
              <a:rPr lang="zh-CN" altLang="en-US" sz="2400" dirty="0" smtClean="0">
                <a:solidFill>
                  <a:srgbClr val="FF0000"/>
                </a:solidFill>
              </a:rPr>
              <a:t>期望结果</a:t>
            </a:r>
            <a:r>
              <a:rPr lang="zh-CN" altLang="en-US" sz="2400" dirty="0" smtClean="0"/>
              <a:t>：根据输入的有效分数算出正确的分数个数</a:t>
            </a:r>
            <a:r>
              <a:rPr lang="en-US" altLang="zh-CN" sz="2400" dirty="0" smtClean="0"/>
              <a:t>n1</a:t>
            </a:r>
            <a:r>
              <a:rPr lang="zh-CN" altLang="en-US" sz="2400" dirty="0" smtClean="0"/>
              <a:t>、总分</a:t>
            </a:r>
            <a:r>
              <a:rPr lang="en-US" altLang="zh-CN" sz="2400" dirty="0" smtClean="0"/>
              <a:t>sum</a:t>
            </a:r>
            <a:r>
              <a:rPr lang="zh-CN" altLang="en-US" sz="2400" dirty="0" smtClean="0"/>
              <a:t>和平均分</a:t>
            </a:r>
            <a:r>
              <a:rPr lang="en-US" altLang="zh-CN" sz="2400" dirty="0" smtClean="0"/>
              <a:t>average</a:t>
            </a:r>
            <a:r>
              <a:rPr lang="zh-CN" altLang="en-US" sz="2400" dirty="0" smtClean="0"/>
              <a:t>。</a:t>
            </a:r>
          </a:p>
        </p:txBody>
      </p:sp>
      <p:sp>
        <p:nvSpPr>
          <p:cNvPr id="86019" name="Rectangle 3"/>
          <p:cNvSpPr>
            <a:spLocks noChangeArrowheads="1"/>
          </p:cNvSpPr>
          <p:nvPr/>
        </p:nvSpPr>
        <p:spPr bwMode="auto">
          <a:xfrm>
            <a:off x="179388" y="44450"/>
            <a:ext cx="8640762" cy="9366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buClr>
                <a:srgbClr val="FF0000"/>
              </a:buClr>
              <a:buSzPct val="75000"/>
              <a:buFont typeface="Wingdings" pitchFamily="2" charset="2"/>
              <a:buChar char="n"/>
            </a:pPr>
            <a:r>
              <a:rPr lang="zh-CN" altLang="en-US" sz="2600">
                <a:solidFill>
                  <a:schemeClr val="bg2"/>
                </a:solidFill>
                <a:ea typeface="微软雅黑" pitchFamily="34" charset="-122"/>
              </a:rPr>
              <a:t>为每一条独立路径各设计一组测试用例，确保测试基本路径集中的每一条路径的执行。</a:t>
            </a:r>
          </a:p>
        </p:txBody>
      </p:sp>
      <p:grpSp>
        <p:nvGrpSpPr>
          <p:cNvPr id="86020" name="Group 4"/>
          <p:cNvGrpSpPr>
            <a:grpSpLocks/>
          </p:cNvGrpSpPr>
          <p:nvPr/>
        </p:nvGrpSpPr>
        <p:grpSpPr bwMode="auto">
          <a:xfrm>
            <a:off x="4191000" y="765175"/>
            <a:ext cx="4959350" cy="6092825"/>
            <a:chOff x="0" y="0"/>
            <a:chExt cx="3152" cy="4320"/>
          </a:xfrm>
        </p:grpSpPr>
        <p:sp>
          <p:nvSpPr>
            <p:cNvPr id="67" name="Rectangle 5"/>
            <p:cNvSpPr>
              <a:spLocks noChangeArrowheads="1"/>
            </p:cNvSpPr>
            <p:nvPr/>
          </p:nvSpPr>
          <p:spPr bwMode="auto">
            <a:xfrm>
              <a:off x="0" y="0"/>
              <a:ext cx="3152" cy="4320"/>
            </a:xfrm>
            <a:prstGeom prst="rect">
              <a:avLst/>
            </a:prstGeom>
            <a:solidFill>
              <a:srgbClr val="CCFFFF"/>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rIns="0" bIns="0" anchor="ctr"/>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grpSp>
          <p:nvGrpSpPr>
            <p:cNvPr id="86022" name="Group 6"/>
            <p:cNvGrpSpPr>
              <a:grpSpLocks/>
            </p:cNvGrpSpPr>
            <p:nvPr/>
          </p:nvGrpSpPr>
          <p:grpSpPr bwMode="auto">
            <a:xfrm>
              <a:off x="32" y="67"/>
              <a:ext cx="3075" cy="4180"/>
              <a:chOff x="32" y="0"/>
              <a:chExt cx="3075" cy="4180"/>
            </a:xfrm>
          </p:grpSpPr>
          <p:sp>
            <p:nvSpPr>
              <p:cNvPr id="69" name="AutoShape 7"/>
              <p:cNvSpPr>
                <a:spLocks noChangeAspect="1" noChangeArrowheads="1"/>
              </p:cNvSpPr>
              <p:nvPr/>
            </p:nvSpPr>
            <p:spPr bwMode="auto">
              <a:xfrm>
                <a:off x="1463" y="5"/>
                <a:ext cx="404" cy="188"/>
              </a:xfrm>
              <a:prstGeom prst="flowChartAlternateProcess">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70" name="Text Box 8"/>
              <p:cNvSpPr txBox="1">
                <a:spLocks noChangeAspect="1" noChangeArrowheads="1"/>
              </p:cNvSpPr>
              <p:nvPr/>
            </p:nvSpPr>
            <p:spPr bwMode="auto">
              <a:xfrm>
                <a:off x="1546" y="5"/>
                <a:ext cx="41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zh-CN" altLang="en-US" sz="1600" kern="0" smtClean="0">
                    <a:solidFill>
                      <a:srgbClr val="0000CC"/>
                    </a:solidFill>
                    <a:latin typeface="宋体" pitchFamily="2" charset="-122"/>
                  </a:rPr>
                  <a:t>开始</a:t>
                </a:r>
              </a:p>
            </p:txBody>
          </p:sp>
          <p:sp>
            <p:nvSpPr>
              <p:cNvPr id="71" name="Text Box 9"/>
              <p:cNvSpPr txBox="1">
                <a:spLocks noChangeAspect="1" noChangeArrowheads="1"/>
              </p:cNvSpPr>
              <p:nvPr/>
            </p:nvSpPr>
            <p:spPr bwMode="auto">
              <a:xfrm>
                <a:off x="713" y="327"/>
                <a:ext cx="1941" cy="2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 </a:t>
                </a:r>
                <a:r>
                  <a:rPr lang="en-US" altLang="zh-CN" sz="1600" kern="0" smtClean="0">
                    <a:solidFill>
                      <a:srgbClr val="0000CC"/>
                    </a:solidFill>
                    <a:latin typeface="宋体" pitchFamily="2" charset="-122"/>
                  </a:rPr>
                  <a:t>i=1</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n1=n2=0</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sum=0</a:t>
                </a:r>
              </a:p>
            </p:txBody>
          </p:sp>
          <p:sp>
            <p:nvSpPr>
              <p:cNvPr id="72" name="AutoShape 10"/>
              <p:cNvSpPr>
                <a:spLocks noChangeAspect="1" noChangeArrowheads="1"/>
              </p:cNvSpPr>
              <p:nvPr/>
            </p:nvSpPr>
            <p:spPr bwMode="auto">
              <a:xfrm>
                <a:off x="519" y="1160"/>
                <a:ext cx="2298" cy="286"/>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73" name="Text Box 11"/>
              <p:cNvSpPr txBox="1">
                <a:spLocks noChangeAspect="1" noChangeArrowheads="1"/>
              </p:cNvSpPr>
              <p:nvPr/>
            </p:nvSpPr>
            <p:spPr bwMode="auto">
              <a:xfrm>
                <a:off x="991" y="1190"/>
                <a:ext cx="158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dirty="0" smtClean="0">
                    <a:solidFill>
                      <a:srgbClr val="00B050"/>
                    </a:solidFill>
                    <a:latin typeface="宋体" pitchFamily="2" charset="-122"/>
                  </a:rPr>
                  <a:t>score[</a:t>
                </a:r>
                <a:r>
                  <a:rPr lang="en-US" altLang="zh-CN" sz="1600" kern="0" dirty="0" err="1" smtClean="0">
                    <a:solidFill>
                      <a:srgbClr val="00B050"/>
                    </a:solidFill>
                    <a:latin typeface="宋体" pitchFamily="2" charset="-122"/>
                  </a:rPr>
                  <a:t>i</a:t>
                </a:r>
                <a:r>
                  <a:rPr lang="en-US" altLang="zh-CN" sz="1600" kern="0" dirty="0" smtClean="0">
                    <a:solidFill>
                      <a:srgbClr val="00B050"/>
                    </a:solidFill>
                    <a:latin typeface="宋体" pitchFamily="2" charset="-122"/>
                  </a:rPr>
                  <a:t>]&lt;&gt;-1 </a:t>
                </a:r>
                <a:r>
                  <a:rPr lang="en-US" altLang="zh-CN" sz="1600" kern="0" dirty="0" smtClean="0">
                    <a:solidFill>
                      <a:srgbClr val="0000CC"/>
                    </a:solidFill>
                    <a:latin typeface="宋体" pitchFamily="2" charset="-122"/>
                  </a:rPr>
                  <a:t>AND </a:t>
                </a:r>
                <a:r>
                  <a:rPr lang="en-US" altLang="zh-CN" sz="1600" kern="0" dirty="0" smtClean="0">
                    <a:solidFill>
                      <a:srgbClr val="00B050"/>
                    </a:solidFill>
                    <a:latin typeface="宋体" pitchFamily="2" charset="-122"/>
                  </a:rPr>
                  <a:t>n2&lt;50</a:t>
                </a:r>
              </a:p>
            </p:txBody>
          </p:sp>
          <p:sp>
            <p:nvSpPr>
              <p:cNvPr id="74" name="Text Box 12"/>
              <p:cNvSpPr txBox="1">
                <a:spLocks noChangeAspect="1" noChangeArrowheads="1"/>
              </p:cNvSpPr>
              <p:nvPr/>
            </p:nvSpPr>
            <p:spPr bwMode="auto">
              <a:xfrm>
                <a:off x="1028" y="1589"/>
                <a:ext cx="1259" cy="161"/>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n2 = n2+1</a:t>
                </a:r>
              </a:p>
            </p:txBody>
          </p:sp>
          <p:sp>
            <p:nvSpPr>
              <p:cNvPr id="75" name="Text Box 13"/>
              <p:cNvSpPr txBox="1">
                <a:spLocks noChangeArrowheads="1"/>
              </p:cNvSpPr>
              <p:nvPr/>
            </p:nvSpPr>
            <p:spPr bwMode="auto">
              <a:xfrm>
                <a:off x="531" y="2319"/>
                <a:ext cx="2314" cy="259"/>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n1=n1+1</a:t>
                </a:r>
                <a:r>
                  <a:rPr lang="zh-CN" altLang="en-US" sz="1600" kern="0" smtClean="0">
                    <a:solidFill>
                      <a:srgbClr val="0000CC"/>
                    </a:solidFill>
                    <a:latin typeface="宋体" pitchFamily="2" charset="-122"/>
                  </a:rPr>
                  <a:t>，</a:t>
                </a:r>
                <a:r>
                  <a:rPr lang="en-US" altLang="zh-CN" sz="1600" kern="0" smtClean="0">
                    <a:solidFill>
                      <a:srgbClr val="0000CC"/>
                    </a:solidFill>
                    <a:latin typeface="宋体" pitchFamily="2" charset="-122"/>
                  </a:rPr>
                  <a:t>sum=sum+score[i]</a:t>
                </a:r>
              </a:p>
            </p:txBody>
          </p:sp>
          <p:sp>
            <p:nvSpPr>
              <p:cNvPr id="76" name="AutoShape 14"/>
              <p:cNvSpPr>
                <a:spLocks noChangeAspect="1" noChangeArrowheads="1"/>
              </p:cNvSpPr>
              <p:nvPr/>
            </p:nvSpPr>
            <p:spPr bwMode="auto">
              <a:xfrm>
                <a:off x="532" y="1868"/>
                <a:ext cx="2300" cy="285"/>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77" name="Text Box 15"/>
              <p:cNvSpPr txBox="1">
                <a:spLocks noChangeAspect="1" noChangeArrowheads="1"/>
              </p:cNvSpPr>
              <p:nvPr/>
            </p:nvSpPr>
            <p:spPr bwMode="auto">
              <a:xfrm>
                <a:off x="713" y="1916"/>
                <a:ext cx="189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dirty="0" smtClean="0">
                    <a:solidFill>
                      <a:srgbClr val="00B050"/>
                    </a:solidFill>
                    <a:latin typeface="宋体" pitchFamily="2" charset="-122"/>
                  </a:rPr>
                  <a:t>score[</a:t>
                </a:r>
                <a:r>
                  <a:rPr lang="en-US" altLang="zh-CN" sz="1600" kern="0" dirty="0" err="1" smtClean="0">
                    <a:solidFill>
                      <a:srgbClr val="00B050"/>
                    </a:solidFill>
                    <a:latin typeface="宋体" pitchFamily="2" charset="-122"/>
                  </a:rPr>
                  <a:t>i</a:t>
                </a:r>
                <a:r>
                  <a:rPr lang="en-US" altLang="zh-CN" sz="1600" kern="0" dirty="0" smtClean="0">
                    <a:solidFill>
                      <a:srgbClr val="00B050"/>
                    </a:solidFill>
                    <a:latin typeface="宋体" pitchFamily="2" charset="-122"/>
                  </a:rPr>
                  <a:t>]&gt;0 </a:t>
                </a:r>
                <a:r>
                  <a:rPr lang="en-US" altLang="zh-CN" sz="1600" kern="0" dirty="0" smtClean="0">
                    <a:solidFill>
                      <a:srgbClr val="0000CC"/>
                    </a:solidFill>
                    <a:latin typeface="宋体" pitchFamily="2" charset="-122"/>
                  </a:rPr>
                  <a:t>AND </a:t>
                </a:r>
                <a:r>
                  <a:rPr lang="en-US" altLang="zh-CN" sz="1600" kern="0" dirty="0" smtClean="0">
                    <a:solidFill>
                      <a:srgbClr val="00B050"/>
                    </a:solidFill>
                    <a:latin typeface="宋体" pitchFamily="2" charset="-122"/>
                  </a:rPr>
                  <a:t>score[</a:t>
                </a:r>
                <a:r>
                  <a:rPr lang="en-US" altLang="zh-CN" sz="1600" kern="0" dirty="0" err="1" smtClean="0">
                    <a:solidFill>
                      <a:srgbClr val="00B050"/>
                    </a:solidFill>
                    <a:latin typeface="宋体" pitchFamily="2" charset="-122"/>
                  </a:rPr>
                  <a:t>i</a:t>
                </a:r>
                <a:r>
                  <a:rPr lang="en-US" altLang="zh-CN" sz="1600" kern="0" dirty="0" smtClean="0">
                    <a:solidFill>
                      <a:srgbClr val="00B050"/>
                    </a:solidFill>
                    <a:latin typeface="宋体" pitchFamily="2" charset="-122"/>
                  </a:rPr>
                  <a:t>]&lt;100</a:t>
                </a:r>
              </a:p>
            </p:txBody>
          </p:sp>
          <p:sp>
            <p:nvSpPr>
              <p:cNvPr id="78" name="Text Box 16"/>
              <p:cNvSpPr txBox="1">
                <a:spLocks noChangeAspect="1" noChangeArrowheads="1"/>
              </p:cNvSpPr>
              <p:nvPr/>
            </p:nvSpPr>
            <p:spPr bwMode="auto">
              <a:xfrm>
                <a:off x="1028" y="2773"/>
                <a:ext cx="1259" cy="162"/>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i = i + 1</a:t>
                </a:r>
              </a:p>
            </p:txBody>
          </p:sp>
          <p:sp>
            <p:nvSpPr>
              <p:cNvPr id="79" name="AutoShape 17"/>
              <p:cNvSpPr>
                <a:spLocks noChangeAspect="1" noChangeArrowheads="1"/>
              </p:cNvSpPr>
              <p:nvPr/>
            </p:nvSpPr>
            <p:spPr bwMode="auto">
              <a:xfrm>
                <a:off x="1082" y="3303"/>
                <a:ext cx="1153" cy="203"/>
              </a:xfrm>
              <a:prstGeom prst="flowChartDecision">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0" name="Text Box 18"/>
              <p:cNvSpPr txBox="1">
                <a:spLocks noChangeAspect="1" noChangeArrowheads="1"/>
              </p:cNvSpPr>
              <p:nvPr/>
            </p:nvSpPr>
            <p:spPr bwMode="auto">
              <a:xfrm>
                <a:off x="1374" y="3314"/>
                <a:ext cx="57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ysClr val="windowText" lastClr="000000"/>
                    </a:solidFill>
                    <a:latin typeface="宋体" pitchFamily="2" charset="-122"/>
                  </a:rPr>
                  <a:t>n1&gt;0</a:t>
                </a:r>
              </a:p>
            </p:txBody>
          </p:sp>
          <p:sp>
            <p:nvSpPr>
              <p:cNvPr id="81" name="Text Box 19"/>
              <p:cNvSpPr txBox="1">
                <a:spLocks noChangeAspect="1" noChangeArrowheads="1"/>
              </p:cNvSpPr>
              <p:nvPr/>
            </p:nvSpPr>
            <p:spPr bwMode="auto">
              <a:xfrm>
                <a:off x="1864" y="3574"/>
                <a:ext cx="1154" cy="1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average=sum/n1</a:t>
                </a:r>
              </a:p>
            </p:txBody>
          </p:sp>
          <p:sp>
            <p:nvSpPr>
              <p:cNvPr id="82" name="Text Box 20"/>
              <p:cNvSpPr txBox="1">
                <a:spLocks noChangeAspect="1" noChangeArrowheads="1"/>
              </p:cNvSpPr>
              <p:nvPr/>
            </p:nvSpPr>
            <p:spPr bwMode="auto">
              <a:xfrm>
                <a:off x="307" y="3574"/>
                <a:ext cx="1146" cy="1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3600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0" fontAlgn="auto" hangingPunct="0">
                  <a:spcBef>
                    <a:spcPts val="0"/>
                  </a:spcBef>
                  <a:spcAft>
                    <a:spcPts val="0"/>
                  </a:spcAft>
                  <a:buFontTx/>
                  <a:buNone/>
                  <a:defRPr/>
                </a:pPr>
                <a:r>
                  <a:rPr lang="en-US" altLang="zh-CN" sz="1600" kern="0" smtClean="0">
                    <a:solidFill>
                      <a:srgbClr val="0000CC"/>
                    </a:solidFill>
                    <a:latin typeface="宋体" pitchFamily="2" charset="-122"/>
                  </a:rPr>
                  <a:t>average = –1</a:t>
                </a:r>
                <a:r>
                  <a:rPr lang="en-US" altLang="zh-CN" sz="1600" b="0" kern="0" smtClean="0">
                    <a:solidFill>
                      <a:sysClr val="windowText" lastClr="000000"/>
                    </a:solidFill>
                    <a:latin typeface="宋体" pitchFamily="2" charset="-122"/>
                  </a:rPr>
                  <a:t> </a:t>
                </a:r>
              </a:p>
            </p:txBody>
          </p:sp>
          <p:sp>
            <p:nvSpPr>
              <p:cNvPr id="83" name="Text Box 21"/>
              <p:cNvSpPr txBox="1">
                <a:spLocks noChangeAspect="1" noChangeArrowheads="1"/>
              </p:cNvSpPr>
              <p:nvPr/>
            </p:nvSpPr>
            <p:spPr bwMode="auto">
              <a:xfrm>
                <a:off x="985" y="3957"/>
                <a:ext cx="1406" cy="223"/>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zh-CN" altLang="en-US" sz="1600" kern="0" smtClean="0">
                    <a:solidFill>
                      <a:srgbClr val="0000CC"/>
                    </a:solidFill>
                    <a:latin typeface="宋体" pitchFamily="2" charset="-122"/>
                  </a:rPr>
                  <a:t>输出</a:t>
                </a:r>
                <a:r>
                  <a:rPr lang="en-US" altLang="zh-CN" sz="1600" kern="0" smtClean="0">
                    <a:solidFill>
                      <a:srgbClr val="0000CC"/>
                    </a:solidFill>
                    <a:latin typeface="宋体" pitchFamily="2" charset="-122"/>
                  </a:rPr>
                  <a:t>n1, sum</a:t>
                </a:r>
                <a:r>
                  <a:rPr lang="zh-CN" altLang="en-US" sz="1600" kern="0" smtClean="0">
                    <a:solidFill>
                      <a:srgbClr val="0000CC"/>
                    </a:solidFill>
                    <a:latin typeface="宋体" pitchFamily="2" charset="-122"/>
                  </a:rPr>
                  <a:t>和</a:t>
                </a:r>
                <a:r>
                  <a:rPr lang="en-US" altLang="zh-CN" sz="1600" kern="0" smtClean="0">
                    <a:solidFill>
                      <a:srgbClr val="0000CC"/>
                    </a:solidFill>
                    <a:latin typeface="宋体" pitchFamily="2" charset="-122"/>
                  </a:rPr>
                  <a:t>average</a:t>
                </a:r>
              </a:p>
            </p:txBody>
          </p:sp>
          <p:sp>
            <p:nvSpPr>
              <p:cNvPr id="84" name="Line 22"/>
              <p:cNvSpPr>
                <a:spLocks noChangeShapeType="1"/>
              </p:cNvSpPr>
              <p:nvPr/>
            </p:nvSpPr>
            <p:spPr bwMode="auto">
              <a:xfrm>
                <a:off x="1666" y="193"/>
                <a:ext cx="0" cy="14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5" name="Line 23"/>
              <p:cNvSpPr>
                <a:spLocks noChangeAspect="1" noChangeShapeType="1"/>
              </p:cNvSpPr>
              <p:nvPr/>
            </p:nvSpPr>
            <p:spPr bwMode="auto">
              <a:xfrm>
                <a:off x="1666" y="1003"/>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6" name="Line 24"/>
              <p:cNvSpPr>
                <a:spLocks noChangeAspect="1" noChangeShapeType="1"/>
              </p:cNvSpPr>
              <p:nvPr/>
            </p:nvSpPr>
            <p:spPr bwMode="auto">
              <a:xfrm>
                <a:off x="1666" y="1437"/>
                <a:ext cx="0" cy="15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7" name="Line 25"/>
              <p:cNvSpPr>
                <a:spLocks noChangeAspect="1" noChangeShapeType="1"/>
              </p:cNvSpPr>
              <p:nvPr/>
            </p:nvSpPr>
            <p:spPr bwMode="auto">
              <a:xfrm>
                <a:off x="1666" y="1744"/>
                <a:ext cx="0" cy="123"/>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8" name="Line 26"/>
              <p:cNvSpPr>
                <a:spLocks noChangeShapeType="1"/>
              </p:cNvSpPr>
              <p:nvPr/>
            </p:nvSpPr>
            <p:spPr bwMode="auto">
              <a:xfrm>
                <a:off x="1666" y="2153"/>
                <a:ext cx="0" cy="181"/>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89" name="Line 27"/>
              <p:cNvSpPr>
                <a:spLocks noChangeShapeType="1"/>
              </p:cNvSpPr>
              <p:nvPr/>
            </p:nvSpPr>
            <p:spPr bwMode="auto">
              <a:xfrm>
                <a:off x="1666" y="2592"/>
                <a:ext cx="0" cy="18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0" name="Line 28"/>
              <p:cNvSpPr>
                <a:spLocks noChangeAspect="1" noChangeShapeType="1"/>
              </p:cNvSpPr>
              <p:nvPr/>
            </p:nvSpPr>
            <p:spPr bwMode="auto">
              <a:xfrm>
                <a:off x="1666" y="2944"/>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1" name="Line 29"/>
              <p:cNvSpPr>
                <a:spLocks noChangeAspect="1" noChangeShapeType="1"/>
              </p:cNvSpPr>
              <p:nvPr/>
            </p:nvSpPr>
            <p:spPr bwMode="auto">
              <a:xfrm>
                <a:off x="1666" y="3067"/>
                <a:ext cx="1439"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2" name="Line 30"/>
              <p:cNvSpPr>
                <a:spLocks noChangeAspect="1" noChangeShapeType="1"/>
              </p:cNvSpPr>
              <p:nvPr/>
            </p:nvSpPr>
            <p:spPr bwMode="auto">
              <a:xfrm>
                <a:off x="3097" y="649"/>
                <a:ext cx="0" cy="2427"/>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3" name="Line 31"/>
              <p:cNvSpPr>
                <a:spLocks noChangeAspect="1" noChangeShapeType="1"/>
              </p:cNvSpPr>
              <p:nvPr/>
            </p:nvSpPr>
            <p:spPr bwMode="auto">
              <a:xfrm>
                <a:off x="1666" y="649"/>
                <a:ext cx="1441" cy="0"/>
              </a:xfrm>
              <a:prstGeom prst="line">
                <a:avLst/>
              </a:prstGeom>
              <a:noFill/>
              <a:ln w="12700">
                <a:solidFill>
                  <a:sysClr val="windowText" lastClr="000000"/>
                </a:solidFill>
                <a:round/>
                <a:headEnd type="triangle" w="sm" len="sm"/>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4" name="Line 32"/>
              <p:cNvSpPr>
                <a:spLocks noChangeAspect="1" noChangeShapeType="1"/>
              </p:cNvSpPr>
              <p:nvPr/>
            </p:nvSpPr>
            <p:spPr bwMode="auto">
              <a:xfrm>
                <a:off x="248" y="2012"/>
                <a:ext cx="287"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5" name="Line 33"/>
              <p:cNvSpPr>
                <a:spLocks noChangeAspect="1" noChangeShapeType="1"/>
              </p:cNvSpPr>
              <p:nvPr/>
            </p:nvSpPr>
            <p:spPr bwMode="auto">
              <a:xfrm>
                <a:off x="245" y="2012"/>
                <a:ext cx="0" cy="654"/>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6" name="Line 34"/>
              <p:cNvSpPr>
                <a:spLocks noChangeAspect="1" noChangeShapeType="1"/>
              </p:cNvSpPr>
              <p:nvPr/>
            </p:nvSpPr>
            <p:spPr bwMode="auto">
              <a:xfrm>
                <a:off x="245" y="2661"/>
                <a:ext cx="1419" cy="0"/>
              </a:xfrm>
              <a:prstGeom prst="line">
                <a:avLst/>
              </a:prstGeom>
              <a:noFill/>
              <a:ln w="12700">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7" name="Line 35"/>
              <p:cNvSpPr>
                <a:spLocks noChangeAspect="1" noChangeShapeType="1"/>
              </p:cNvSpPr>
              <p:nvPr/>
            </p:nvSpPr>
            <p:spPr bwMode="auto">
              <a:xfrm>
                <a:off x="32" y="1303"/>
                <a:ext cx="477" cy="1"/>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8" name="Line 36"/>
              <p:cNvSpPr>
                <a:spLocks noChangeAspect="1" noChangeShapeType="1"/>
              </p:cNvSpPr>
              <p:nvPr/>
            </p:nvSpPr>
            <p:spPr bwMode="auto">
              <a:xfrm>
                <a:off x="32" y="1299"/>
                <a:ext cx="0" cy="190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99" name="Line 37"/>
              <p:cNvSpPr>
                <a:spLocks noChangeAspect="1" noChangeShapeType="1"/>
              </p:cNvSpPr>
              <p:nvPr/>
            </p:nvSpPr>
            <p:spPr bwMode="auto">
              <a:xfrm>
                <a:off x="32" y="3183"/>
                <a:ext cx="1637" cy="0"/>
              </a:xfrm>
              <a:prstGeom prst="line">
                <a:avLst/>
              </a:prstGeom>
              <a:noFill/>
              <a:ln w="12700">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0" name="Line 38"/>
              <p:cNvSpPr>
                <a:spLocks noChangeAspect="1" noChangeShapeType="1"/>
              </p:cNvSpPr>
              <p:nvPr/>
            </p:nvSpPr>
            <p:spPr bwMode="auto">
              <a:xfrm>
                <a:off x="1666" y="3183"/>
                <a:ext cx="0" cy="125"/>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1" name="Line 39"/>
              <p:cNvSpPr>
                <a:spLocks noChangeAspect="1" noChangeShapeType="1"/>
              </p:cNvSpPr>
              <p:nvPr/>
            </p:nvSpPr>
            <p:spPr bwMode="auto">
              <a:xfrm>
                <a:off x="911" y="3402"/>
                <a:ext cx="173"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2" name="Line 40"/>
              <p:cNvSpPr>
                <a:spLocks noChangeAspect="1" noChangeShapeType="1"/>
              </p:cNvSpPr>
              <p:nvPr/>
            </p:nvSpPr>
            <p:spPr bwMode="auto">
              <a:xfrm>
                <a:off x="916" y="3847"/>
                <a:ext cx="1506"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3" name="Line 41"/>
              <p:cNvSpPr>
                <a:spLocks noChangeAspect="1" noChangeShapeType="1"/>
              </p:cNvSpPr>
              <p:nvPr/>
            </p:nvSpPr>
            <p:spPr bwMode="auto">
              <a:xfrm>
                <a:off x="2235" y="3402"/>
                <a:ext cx="173" cy="0"/>
              </a:xfrm>
              <a:prstGeom prst="line">
                <a:avLst/>
              </a:prstGeom>
              <a:noFill/>
              <a:ln w="12700">
                <a:solidFill>
                  <a:sysClr val="windowText" lastClr="000000"/>
                </a:solidFill>
                <a:round/>
                <a:headEnd/>
                <a:tailEnd/>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4" name="Line 42"/>
              <p:cNvSpPr>
                <a:spLocks noChangeAspect="1" noChangeShapeType="1"/>
              </p:cNvSpPr>
              <p:nvPr/>
            </p:nvSpPr>
            <p:spPr bwMode="auto">
              <a:xfrm>
                <a:off x="903" y="3402"/>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5" name="Line 43"/>
              <p:cNvSpPr>
                <a:spLocks noChangeAspect="1" noChangeShapeType="1"/>
              </p:cNvSpPr>
              <p:nvPr/>
            </p:nvSpPr>
            <p:spPr bwMode="auto">
              <a:xfrm>
                <a:off x="2393" y="3402"/>
                <a:ext cx="0" cy="162"/>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6" name="Line 44"/>
              <p:cNvSpPr>
                <a:spLocks noChangeAspect="1" noChangeShapeType="1"/>
              </p:cNvSpPr>
              <p:nvPr/>
            </p:nvSpPr>
            <p:spPr bwMode="auto">
              <a:xfrm>
                <a:off x="916" y="3736"/>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7" name="Line 45"/>
              <p:cNvSpPr>
                <a:spLocks noChangeAspect="1" noChangeShapeType="1"/>
              </p:cNvSpPr>
              <p:nvPr/>
            </p:nvSpPr>
            <p:spPr bwMode="auto">
              <a:xfrm>
                <a:off x="2426" y="3736"/>
                <a:ext cx="0" cy="122"/>
              </a:xfrm>
              <a:prstGeom prst="line">
                <a:avLst/>
              </a:prstGeom>
              <a:noFill/>
              <a:ln w="9525">
                <a:solidFill>
                  <a:sysClr val="windowText" lastClr="000000"/>
                </a:solidFill>
                <a:round/>
                <a:headEnd/>
                <a:tailEnd type="non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8" name="Line 46"/>
              <p:cNvSpPr>
                <a:spLocks noChangeAspect="1" noChangeShapeType="1"/>
              </p:cNvSpPr>
              <p:nvPr/>
            </p:nvSpPr>
            <p:spPr bwMode="auto">
              <a:xfrm>
                <a:off x="1666" y="3852"/>
                <a:ext cx="0" cy="117"/>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sp>
            <p:nvSpPr>
              <p:cNvPr id="109" name="Text Box 47"/>
              <p:cNvSpPr txBox="1">
                <a:spLocks noChangeAspect="1" noChangeArrowheads="1"/>
              </p:cNvSpPr>
              <p:nvPr/>
            </p:nvSpPr>
            <p:spPr bwMode="auto">
              <a:xfrm>
                <a:off x="279" y="1129"/>
                <a:ext cx="23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10" name="Text Box 48"/>
              <p:cNvSpPr txBox="1">
                <a:spLocks noChangeAspect="1" noChangeArrowheads="1"/>
              </p:cNvSpPr>
              <p:nvPr/>
            </p:nvSpPr>
            <p:spPr bwMode="auto">
              <a:xfrm>
                <a:off x="972" y="3223"/>
                <a:ext cx="23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11" name="Text Box 49"/>
              <p:cNvSpPr txBox="1">
                <a:spLocks noChangeAspect="1" noChangeArrowheads="1"/>
              </p:cNvSpPr>
              <p:nvPr/>
            </p:nvSpPr>
            <p:spPr bwMode="auto">
              <a:xfrm>
                <a:off x="260" y="1822"/>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F</a:t>
                </a:r>
              </a:p>
            </p:txBody>
          </p:sp>
          <p:sp>
            <p:nvSpPr>
              <p:cNvPr id="112" name="Text Box 50"/>
              <p:cNvSpPr txBox="1">
                <a:spLocks noChangeAspect="1" noChangeArrowheads="1"/>
              </p:cNvSpPr>
              <p:nvPr/>
            </p:nvSpPr>
            <p:spPr bwMode="auto">
              <a:xfrm>
                <a:off x="1797" y="1414"/>
                <a:ext cx="23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13" name="Text Box 51"/>
              <p:cNvSpPr txBox="1">
                <a:spLocks noChangeAspect="1" noChangeArrowheads="1"/>
              </p:cNvSpPr>
              <p:nvPr/>
            </p:nvSpPr>
            <p:spPr bwMode="auto">
              <a:xfrm>
                <a:off x="1755" y="2168"/>
                <a:ext cx="23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14" name="Text Box 52"/>
              <p:cNvSpPr txBox="1">
                <a:spLocks noChangeAspect="1" noChangeArrowheads="1"/>
              </p:cNvSpPr>
              <p:nvPr/>
            </p:nvSpPr>
            <p:spPr bwMode="auto">
              <a:xfrm>
                <a:off x="2246" y="3223"/>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b="0" kern="0" smtClean="0">
                    <a:solidFill>
                      <a:sysClr val="windowText" lastClr="000000"/>
                    </a:solidFill>
                    <a:latin typeface="宋体" pitchFamily="2" charset="-122"/>
                  </a:rPr>
                  <a:t>T</a:t>
                </a:r>
              </a:p>
            </p:txBody>
          </p:sp>
          <p:sp>
            <p:nvSpPr>
              <p:cNvPr id="115" name="Text Box 53"/>
              <p:cNvSpPr txBox="1">
                <a:spLocks noChangeAspect="1" noChangeArrowheads="1"/>
              </p:cNvSpPr>
              <p:nvPr/>
            </p:nvSpPr>
            <p:spPr bwMode="auto">
              <a:xfrm>
                <a:off x="527" y="357"/>
                <a:ext cx="26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a:t>
                </a:r>
              </a:p>
            </p:txBody>
          </p:sp>
          <p:sp>
            <p:nvSpPr>
              <p:cNvPr id="116" name="Text Box 54"/>
              <p:cNvSpPr txBox="1">
                <a:spLocks noChangeAspect="1" noChangeArrowheads="1"/>
              </p:cNvSpPr>
              <p:nvPr/>
            </p:nvSpPr>
            <p:spPr bwMode="auto">
              <a:xfrm>
                <a:off x="441" y="1052"/>
                <a:ext cx="4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2</a:t>
                </a:r>
                <a:r>
                  <a:rPr lang="zh-CN" altLang="en-US" sz="1600" kern="0" smtClean="0">
                    <a:solidFill>
                      <a:srgbClr val="FF0000"/>
                    </a:solidFill>
                    <a:latin typeface="宋体" pitchFamily="2" charset="-122"/>
                  </a:rPr>
                  <a:t>和</a:t>
                </a:r>
                <a:r>
                  <a:rPr lang="en-US" altLang="zh-CN" sz="1600" kern="0" smtClean="0">
                    <a:solidFill>
                      <a:srgbClr val="FF0000"/>
                    </a:solidFill>
                    <a:latin typeface="宋体" pitchFamily="2" charset="-122"/>
                  </a:rPr>
                  <a:t>3</a:t>
                </a:r>
              </a:p>
            </p:txBody>
          </p:sp>
          <p:sp>
            <p:nvSpPr>
              <p:cNvPr id="117" name="Text Box 55"/>
              <p:cNvSpPr txBox="1">
                <a:spLocks noChangeAspect="1" noChangeArrowheads="1"/>
              </p:cNvSpPr>
              <p:nvPr/>
            </p:nvSpPr>
            <p:spPr bwMode="auto">
              <a:xfrm>
                <a:off x="713" y="1545"/>
                <a:ext cx="23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4</a:t>
                </a:r>
              </a:p>
            </p:txBody>
          </p:sp>
          <p:sp>
            <p:nvSpPr>
              <p:cNvPr id="118" name="Text Box 56"/>
              <p:cNvSpPr txBox="1">
                <a:spLocks noChangeArrowheads="1"/>
              </p:cNvSpPr>
              <p:nvPr/>
            </p:nvSpPr>
            <p:spPr bwMode="auto">
              <a:xfrm>
                <a:off x="435" y="1777"/>
                <a:ext cx="32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5</a:t>
                </a:r>
                <a:r>
                  <a:rPr lang="zh-CN" altLang="en-US" sz="1600" kern="0" smtClean="0">
                    <a:solidFill>
                      <a:srgbClr val="FF0000"/>
                    </a:solidFill>
                    <a:latin typeface="宋体" pitchFamily="2" charset="-122"/>
                  </a:rPr>
                  <a:t>和</a:t>
                </a:r>
                <a:r>
                  <a:rPr lang="en-US" altLang="zh-CN" sz="1600" kern="0" smtClean="0">
                    <a:solidFill>
                      <a:srgbClr val="FF0000"/>
                    </a:solidFill>
                    <a:latin typeface="宋体" pitchFamily="2" charset="-122"/>
                  </a:rPr>
                  <a:t>6</a:t>
                </a:r>
              </a:p>
            </p:txBody>
          </p:sp>
          <p:sp>
            <p:nvSpPr>
              <p:cNvPr id="119" name="Text Box 57"/>
              <p:cNvSpPr txBox="1">
                <a:spLocks noChangeAspect="1" noChangeArrowheads="1"/>
              </p:cNvSpPr>
              <p:nvPr/>
            </p:nvSpPr>
            <p:spPr bwMode="auto">
              <a:xfrm>
                <a:off x="386" y="2314"/>
                <a:ext cx="23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7</a:t>
                </a:r>
              </a:p>
            </p:txBody>
          </p:sp>
          <p:sp>
            <p:nvSpPr>
              <p:cNvPr id="120" name="Text Box 58"/>
              <p:cNvSpPr txBox="1">
                <a:spLocks noChangeAspect="1" noChangeArrowheads="1"/>
              </p:cNvSpPr>
              <p:nvPr/>
            </p:nvSpPr>
            <p:spPr bwMode="auto">
              <a:xfrm>
                <a:off x="804" y="2769"/>
                <a:ext cx="23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8</a:t>
                </a:r>
              </a:p>
            </p:txBody>
          </p:sp>
          <p:sp>
            <p:nvSpPr>
              <p:cNvPr id="121" name="Text Box 59"/>
              <p:cNvSpPr txBox="1">
                <a:spLocks noChangeAspect="1" noChangeArrowheads="1"/>
              </p:cNvSpPr>
              <p:nvPr/>
            </p:nvSpPr>
            <p:spPr bwMode="auto">
              <a:xfrm>
                <a:off x="1756" y="3132"/>
                <a:ext cx="23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9</a:t>
                </a:r>
              </a:p>
            </p:txBody>
          </p:sp>
          <p:sp>
            <p:nvSpPr>
              <p:cNvPr id="122" name="Text Box 60"/>
              <p:cNvSpPr txBox="1">
                <a:spLocks noChangeAspect="1" noChangeArrowheads="1"/>
              </p:cNvSpPr>
              <p:nvPr/>
            </p:nvSpPr>
            <p:spPr bwMode="auto">
              <a:xfrm>
                <a:off x="2548" y="3359"/>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10</a:t>
                </a:r>
              </a:p>
            </p:txBody>
          </p:sp>
          <p:sp>
            <p:nvSpPr>
              <p:cNvPr id="123" name="Text Box 61"/>
              <p:cNvSpPr txBox="1">
                <a:spLocks noChangeAspect="1" noChangeArrowheads="1"/>
              </p:cNvSpPr>
              <p:nvPr/>
            </p:nvSpPr>
            <p:spPr bwMode="auto">
              <a:xfrm>
                <a:off x="545" y="3359"/>
                <a:ext cx="2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11</a:t>
                </a:r>
              </a:p>
            </p:txBody>
          </p:sp>
          <p:sp>
            <p:nvSpPr>
              <p:cNvPr id="124" name="Text Box 62"/>
              <p:cNvSpPr txBox="1">
                <a:spLocks noChangeAspect="1" noChangeArrowheads="1"/>
              </p:cNvSpPr>
              <p:nvPr/>
            </p:nvSpPr>
            <p:spPr bwMode="auto">
              <a:xfrm>
                <a:off x="661" y="3991"/>
                <a:ext cx="23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just" eaLnBrk="0" fontAlgn="auto" hangingPunct="0">
                  <a:spcBef>
                    <a:spcPts val="0"/>
                  </a:spcBef>
                  <a:spcAft>
                    <a:spcPts val="0"/>
                  </a:spcAft>
                  <a:buFontTx/>
                  <a:buNone/>
                  <a:defRPr/>
                </a:pPr>
                <a:r>
                  <a:rPr lang="en-US" altLang="zh-CN" sz="1600" kern="0" smtClean="0">
                    <a:solidFill>
                      <a:srgbClr val="FF0000"/>
                    </a:solidFill>
                    <a:latin typeface="宋体" pitchFamily="2" charset="-122"/>
                  </a:rPr>
                  <a:t>12</a:t>
                </a:r>
              </a:p>
            </p:txBody>
          </p:sp>
          <p:sp>
            <p:nvSpPr>
              <p:cNvPr id="125" name="Text Box 63"/>
              <p:cNvSpPr txBox="1">
                <a:spLocks noChangeAspect="1" noChangeArrowheads="1"/>
              </p:cNvSpPr>
              <p:nvPr/>
            </p:nvSpPr>
            <p:spPr bwMode="auto">
              <a:xfrm>
                <a:off x="713" y="748"/>
                <a:ext cx="1941" cy="260"/>
              </a:xfrm>
              <a:prstGeom prst="rect">
                <a:avLst/>
              </a:prstGeom>
              <a:noFill/>
              <a:ln w="12700">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nchor="ctr" anchorCtr="1"/>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fontAlgn="auto" hangingPunct="0">
                  <a:spcBef>
                    <a:spcPts val="0"/>
                  </a:spcBef>
                  <a:spcAft>
                    <a:spcPts val="0"/>
                  </a:spcAft>
                  <a:buFontTx/>
                  <a:buNone/>
                  <a:defRPr/>
                </a:pPr>
                <a:r>
                  <a:rPr lang="en-US" altLang="zh-CN" sz="1600" b="0" kern="0" smtClean="0">
                    <a:solidFill>
                      <a:srgbClr val="0000CC"/>
                    </a:solidFill>
                    <a:latin typeface="宋体" pitchFamily="2" charset="-122"/>
                  </a:rPr>
                  <a:t> </a:t>
                </a:r>
                <a:r>
                  <a:rPr lang="zh-CN" altLang="en-US" sz="1600" kern="0" smtClean="0">
                    <a:solidFill>
                      <a:srgbClr val="0000CC"/>
                    </a:solidFill>
                    <a:latin typeface="宋体" pitchFamily="2" charset="-122"/>
                  </a:rPr>
                  <a:t>输入一个成绩 </a:t>
                </a:r>
                <a:r>
                  <a:rPr lang="en-US" altLang="zh-CN" sz="1600" kern="0" smtClean="0">
                    <a:solidFill>
                      <a:srgbClr val="0000CC"/>
                    </a:solidFill>
                    <a:latin typeface="宋体" pitchFamily="2" charset="-122"/>
                  </a:rPr>
                  <a:t>score[i]</a:t>
                </a:r>
              </a:p>
            </p:txBody>
          </p:sp>
          <p:sp>
            <p:nvSpPr>
              <p:cNvPr id="126" name="Line 64"/>
              <p:cNvSpPr>
                <a:spLocks noChangeShapeType="1"/>
              </p:cNvSpPr>
              <p:nvPr/>
            </p:nvSpPr>
            <p:spPr bwMode="auto">
              <a:xfrm>
                <a:off x="1666" y="600"/>
                <a:ext cx="0" cy="141"/>
              </a:xfrm>
              <a:prstGeom prst="line">
                <a:avLst/>
              </a:prstGeom>
              <a:noFill/>
              <a:ln w="9525">
                <a:solidFill>
                  <a:sysClr val="windowText" lastClr="000000"/>
                </a:solidFill>
                <a:round/>
                <a:headEnd/>
                <a:tailEnd type="triangle" w="sm" len="sm"/>
              </a:ln>
              <a:extLst>
                <a:ext uri="{909E8E84-426E-40DD-AFC4-6F175D3DCCD1}">
                  <a14:hiddenFill xmlns:a14="http://schemas.microsoft.com/office/drawing/2010/main">
                    <a:noFill/>
                  </a14:hiddenFill>
                </a:ext>
              </a:extLst>
            </p:spPr>
            <p:txBody>
              <a:bodyPr lIns="0" tIns="0" rIns="0" bIns="0"/>
              <a:lstStyle/>
              <a:p>
                <a:pPr fontAlgn="auto">
                  <a:spcBef>
                    <a:spcPts val="0"/>
                  </a:spcBef>
                  <a:spcAft>
                    <a:spcPts val="0"/>
                  </a:spcAft>
                  <a:buFontTx/>
                  <a:buNone/>
                  <a:defRPr/>
                </a:pPr>
                <a:endParaRPr lang="zh-CN" altLang="en-US" b="0" kern="0">
                  <a:solidFill>
                    <a:sysClr val="windowText" lastClr="000000"/>
                  </a:solidFill>
                  <a:latin typeface="Arial" pitchFamily="34" charset="0"/>
                </a:endParaRPr>
              </a:p>
            </p:txBody>
          </p:sp>
        </p:grpSp>
      </p:gr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AutoShape 2"/>
          <p:cNvSpPr>
            <a:spLocks noGrp="1" noChangeArrowheads="1"/>
          </p:cNvSpPr>
          <p:nvPr>
            <p:ph type="title"/>
          </p:nvPr>
        </p:nvSpPr>
        <p:spPr>
          <a:xfrm>
            <a:off x="457200" y="609600"/>
            <a:ext cx="8229600" cy="609600"/>
          </a:xfrm>
        </p:spPr>
        <p:txBody>
          <a:bodyPr/>
          <a:lstStyle/>
          <a:p>
            <a:pPr>
              <a:defRPr/>
            </a:pPr>
            <a:r>
              <a:rPr lang="zh-CN" altLang="en-US" smtClean="0"/>
              <a:t>基本路径法</a:t>
            </a:r>
          </a:p>
        </p:txBody>
      </p:sp>
      <p:sp>
        <p:nvSpPr>
          <p:cNvPr id="8704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5000"/>
              </a:lnSpc>
            </a:pPr>
            <a:r>
              <a:rPr lang="zh-CN" altLang="en-US" sz="2600" dirty="0" smtClean="0"/>
              <a:t>完成路径测试的</a:t>
            </a:r>
            <a:r>
              <a:rPr lang="zh-CN" altLang="en-US" sz="2600" dirty="0" smtClean="0">
                <a:solidFill>
                  <a:srgbClr val="FF0000"/>
                </a:solidFill>
              </a:rPr>
              <a:t>理想情况</a:t>
            </a:r>
            <a:r>
              <a:rPr lang="zh-CN" altLang="en-US" sz="2600" dirty="0" smtClean="0"/>
              <a:t>是</a:t>
            </a:r>
            <a:r>
              <a:rPr lang="zh-CN" altLang="en-US" sz="2600" dirty="0" smtClean="0">
                <a:solidFill>
                  <a:srgbClr val="FF0000"/>
                </a:solidFill>
              </a:rPr>
              <a:t>做到路径覆盖</a:t>
            </a:r>
            <a:r>
              <a:rPr lang="zh-CN" altLang="en-US" sz="2600" dirty="0" smtClean="0"/>
              <a:t>，但对于复杂性大的程序要做到所有路径覆盖</a:t>
            </a:r>
            <a:r>
              <a:rPr lang="en-US" altLang="zh-CN" sz="2600" dirty="0" smtClean="0"/>
              <a:t>(</a:t>
            </a:r>
            <a:r>
              <a:rPr lang="zh-CN" altLang="en-US" sz="2600" dirty="0" smtClean="0"/>
              <a:t>测试所有可执行路径</a:t>
            </a:r>
            <a:r>
              <a:rPr lang="en-US" altLang="zh-CN" sz="2600" dirty="0" smtClean="0"/>
              <a:t>)</a:t>
            </a:r>
            <a:r>
              <a:rPr lang="zh-CN" altLang="en-US" sz="2600" dirty="0" smtClean="0"/>
              <a:t>是不可能的。</a:t>
            </a:r>
          </a:p>
          <a:p>
            <a:pPr>
              <a:lnSpc>
                <a:spcPct val="125000"/>
              </a:lnSpc>
            </a:pPr>
            <a:r>
              <a:rPr lang="zh-CN" altLang="en-US" sz="2600" dirty="0" smtClean="0"/>
              <a:t>按基本路径法设计出的测试用例能够</a:t>
            </a:r>
            <a:r>
              <a:rPr lang="zh-CN" altLang="en-US" sz="2600" dirty="0" smtClean="0">
                <a:solidFill>
                  <a:srgbClr val="FF0000"/>
                </a:solidFill>
              </a:rPr>
              <a:t>确保基本路径的执行</a:t>
            </a:r>
            <a:r>
              <a:rPr lang="zh-CN" altLang="en-US" sz="2600" dirty="0" smtClean="0"/>
              <a:t>，使得程序中的每个可执行语句至少执行一次，并且每个判定条件的取</a:t>
            </a:r>
            <a:r>
              <a:rPr lang="zh-CN" altLang="en-US" sz="2600" dirty="0" smtClean="0">
                <a:latin typeface="微软雅黑" pitchFamily="34" charset="-122"/>
              </a:rPr>
              <a:t>“</a:t>
            </a:r>
            <a:r>
              <a:rPr lang="zh-CN" altLang="en-US" sz="2600" dirty="0" smtClean="0"/>
              <a:t>真</a:t>
            </a:r>
            <a:r>
              <a:rPr lang="zh-CN" altLang="en-US" sz="2600" dirty="0" smtClean="0">
                <a:latin typeface="微软雅黑" pitchFamily="34" charset="-122"/>
              </a:rPr>
              <a:t>”</a:t>
            </a:r>
            <a:r>
              <a:rPr lang="zh-CN" altLang="en-US" sz="2600" dirty="0" smtClean="0"/>
              <a:t>和取</a:t>
            </a:r>
            <a:r>
              <a:rPr lang="zh-CN" altLang="en-US" sz="2600" dirty="0" smtClean="0">
                <a:latin typeface="微软雅黑" pitchFamily="34" charset="-122"/>
              </a:rPr>
              <a:t>“</a:t>
            </a:r>
            <a:r>
              <a:rPr lang="zh-CN" altLang="en-US" sz="2600" dirty="0" smtClean="0"/>
              <a:t>假</a:t>
            </a:r>
            <a:r>
              <a:rPr lang="zh-CN" altLang="en-US" sz="2600" dirty="0" smtClean="0">
                <a:latin typeface="微软雅黑" pitchFamily="34" charset="-122"/>
              </a:rPr>
              <a:t>”</a:t>
            </a:r>
            <a:r>
              <a:rPr lang="zh-CN" altLang="en-US" sz="2600" dirty="0" smtClean="0"/>
              <a:t>分支也得到覆盖。即达到</a:t>
            </a:r>
            <a:r>
              <a:rPr lang="zh-CN" altLang="en-US" sz="2600" dirty="0" smtClean="0">
                <a:solidFill>
                  <a:srgbClr val="FF0000"/>
                </a:solidFill>
              </a:rPr>
              <a:t>语句路径覆盖</a:t>
            </a:r>
            <a:r>
              <a:rPr lang="zh-CN" altLang="en-US" sz="2600" dirty="0" smtClean="0"/>
              <a:t>和</a:t>
            </a:r>
            <a:r>
              <a:rPr lang="zh-CN" altLang="en-US" sz="2600" dirty="0" smtClean="0">
                <a:solidFill>
                  <a:srgbClr val="FF0000"/>
                </a:solidFill>
              </a:rPr>
              <a:t>判定路径覆盖</a:t>
            </a:r>
            <a:r>
              <a:rPr lang="zh-CN" altLang="en-US" sz="2600" dirty="0" smtClean="0"/>
              <a:t>的标准。</a:t>
            </a: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2"/>
          <p:cNvSpPr>
            <a:spLocks noGrp="1" noChangeArrowheads="1"/>
          </p:cNvSpPr>
          <p:nvPr>
            <p:ph type="title"/>
          </p:nvPr>
        </p:nvSpPr>
        <p:spPr>
          <a:xfrm>
            <a:off x="457200" y="609600"/>
            <a:ext cx="8229600" cy="609600"/>
          </a:xfrm>
        </p:spPr>
        <p:txBody>
          <a:bodyPr/>
          <a:lstStyle/>
          <a:p>
            <a:pPr>
              <a:defRPr/>
            </a:pPr>
            <a:r>
              <a:rPr lang="zh-CN" altLang="en-US" dirty="0" smtClean="0"/>
              <a:t>白盒测试的优缺点</a:t>
            </a:r>
          </a:p>
        </p:txBody>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en-US" dirty="0" smtClean="0"/>
              <a:t>优势</a:t>
            </a:r>
            <a:endParaRPr lang="zh-CN" altLang="en-US" dirty="0"/>
          </a:p>
          <a:p>
            <a:r>
              <a:rPr lang="zh-CN" altLang="en-US" dirty="0" smtClean="0"/>
              <a:t>针对性</a:t>
            </a:r>
            <a:r>
              <a:rPr lang="zh-CN" altLang="en-US" dirty="0"/>
              <a:t>强，便于</a:t>
            </a:r>
            <a:r>
              <a:rPr lang="zh-CN" altLang="en-US" b="1" dirty="0">
                <a:solidFill>
                  <a:srgbClr val="FF0000"/>
                </a:solidFill>
              </a:rPr>
              <a:t>快速定位缺陷</a:t>
            </a:r>
          </a:p>
          <a:p>
            <a:r>
              <a:rPr lang="zh-CN" altLang="en-US" dirty="0" smtClean="0"/>
              <a:t>在</a:t>
            </a:r>
            <a:r>
              <a:rPr lang="zh-CN" altLang="en-US" dirty="0"/>
              <a:t>函数级别开始测试工作，</a:t>
            </a:r>
            <a:r>
              <a:rPr lang="zh-CN" altLang="en-US" b="1" dirty="0">
                <a:solidFill>
                  <a:srgbClr val="FF0000"/>
                </a:solidFill>
              </a:rPr>
              <a:t>缺陷修复的</a:t>
            </a:r>
            <a:r>
              <a:rPr lang="zh-CN" altLang="en-US" b="1" dirty="0" smtClean="0">
                <a:solidFill>
                  <a:srgbClr val="FF0000"/>
                </a:solidFill>
              </a:rPr>
              <a:t>成本低</a:t>
            </a:r>
            <a:endParaRPr lang="zh-CN" altLang="en-US" b="1" dirty="0">
              <a:solidFill>
                <a:srgbClr val="FF0000"/>
              </a:solidFill>
            </a:endParaRPr>
          </a:p>
          <a:p>
            <a:r>
              <a:rPr lang="zh-CN" altLang="en-US" dirty="0" smtClean="0"/>
              <a:t>有助于</a:t>
            </a:r>
            <a:r>
              <a:rPr lang="zh-CN" altLang="en-US" b="1" dirty="0">
                <a:solidFill>
                  <a:srgbClr val="FF0000"/>
                </a:solidFill>
              </a:rPr>
              <a:t>了解</a:t>
            </a:r>
            <a:r>
              <a:rPr lang="zh-CN" altLang="en-US" dirty="0"/>
              <a:t>测试的</a:t>
            </a:r>
            <a:r>
              <a:rPr lang="zh-CN" altLang="en-US" b="1" dirty="0">
                <a:solidFill>
                  <a:srgbClr val="FF0000"/>
                </a:solidFill>
              </a:rPr>
              <a:t>覆盖程度</a:t>
            </a:r>
          </a:p>
          <a:p>
            <a:r>
              <a:rPr lang="zh-CN" altLang="en-US" dirty="0" smtClean="0"/>
              <a:t>有助于</a:t>
            </a:r>
            <a:r>
              <a:rPr lang="zh-CN" altLang="en-US" b="1" dirty="0">
                <a:solidFill>
                  <a:srgbClr val="FF0000"/>
                </a:solidFill>
              </a:rPr>
              <a:t>代码优化和缺陷预防</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anim calcmode="lin" valueType="num">
                                      <p:cBhvr additive="base">
                                        <p:cTn id="7"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anim calcmode="lin" valueType="num">
                                      <p:cBhvr additive="base">
                                        <p:cTn id="13"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 calcmode="lin" valueType="num">
                                      <p:cBhvr additive="base">
                                        <p:cTn id="19"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2400" dirty="0" smtClean="0">
                <a:solidFill>
                  <a:srgbClr val="000000"/>
                </a:solidFill>
              </a:rPr>
              <a:t>某机票销售公司在顾客购买机票的时候分</a:t>
            </a:r>
            <a:r>
              <a:rPr lang="en-US" altLang="zh-CN" sz="2400" dirty="0" smtClean="0">
                <a:solidFill>
                  <a:srgbClr val="000000"/>
                </a:solidFill>
              </a:rPr>
              <a:t>4</a:t>
            </a:r>
            <a:r>
              <a:rPr lang="zh-CN" altLang="en-US" sz="2400" dirty="0" smtClean="0">
                <a:solidFill>
                  <a:srgbClr val="000000"/>
                </a:solidFill>
              </a:rPr>
              <a:t>种情况出售机票：普通顾客在机票销售淡季购买机票享受</a:t>
            </a:r>
            <a:r>
              <a:rPr lang="en-US" altLang="zh-CN" sz="2400" dirty="0" smtClean="0">
                <a:solidFill>
                  <a:srgbClr val="000000"/>
                </a:solidFill>
              </a:rPr>
              <a:t>6</a:t>
            </a:r>
            <a:r>
              <a:rPr lang="zh-CN" altLang="en-US" sz="2400" dirty="0" smtClean="0">
                <a:solidFill>
                  <a:srgbClr val="000000"/>
                </a:solidFill>
              </a:rPr>
              <a:t>折优惠，在机票销售旺季购买机票全价</a:t>
            </a:r>
            <a:r>
              <a:rPr lang="en-US" altLang="zh-CN" sz="2400" dirty="0" smtClean="0">
                <a:solidFill>
                  <a:srgbClr val="000000"/>
                </a:solidFill>
              </a:rPr>
              <a:t>(</a:t>
            </a:r>
            <a:r>
              <a:rPr lang="zh-CN" altLang="en-US" sz="2400" dirty="0" smtClean="0">
                <a:solidFill>
                  <a:srgbClr val="000000"/>
                </a:solidFill>
              </a:rPr>
              <a:t>不打折</a:t>
            </a:r>
            <a:r>
              <a:rPr lang="en-US" altLang="zh-CN" sz="2400" dirty="0" smtClean="0">
                <a:solidFill>
                  <a:srgbClr val="000000"/>
                </a:solidFill>
              </a:rPr>
              <a:t>)</a:t>
            </a:r>
            <a:r>
              <a:rPr lang="zh-CN" altLang="en-US" sz="2400" dirty="0" smtClean="0">
                <a:solidFill>
                  <a:srgbClr val="000000"/>
                </a:solidFill>
              </a:rPr>
              <a:t>；会员顾客在机票销售淡季购买机票享受</a:t>
            </a:r>
            <a:r>
              <a:rPr lang="en-US" altLang="zh-CN" sz="2400" dirty="0" smtClean="0">
                <a:solidFill>
                  <a:srgbClr val="000000"/>
                </a:solidFill>
              </a:rPr>
              <a:t>4</a:t>
            </a:r>
            <a:r>
              <a:rPr lang="zh-CN" altLang="en-US" sz="2400" dirty="0" smtClean="0">
                <a:solidFill>
                  <a:srgbClr val="000000"/>
                </a:solidFill>
              </a:rPr>
              <a:t>折优惠，在机票销售旺季购买机票</a:t>
            </a:r>
            <a:r>
              <a:rPr lang="en-US" altLang="zh-CN" sz="2400" dirty="0" smtClean="0">
                <a:solidFill>
                  <a:srgbClr val="000000"/>
                </a:solidFill>
              </a:rPr>
              <a:t>8</a:t>
            </a:r>
            <a:r>
              <a:rPr lang="zh-CN" altLang="en-US" sz="2400" dirty="0" smtClean="0">
                <a:solidFill>
                  <a:srgbClr val="000000"/>
                </a:solidFill>
              </a:rPr>
              <a:t>折。使用基本路径测试方法，为其设计测试用例。</a:t>
            </a:r>
          </a:p>
          <a:p>
            <a:pPr lvl="1">
              <a:buFont typeface="Wingdings" pitchFamily="2" charset="2"/>
              <a:buNone/>
            </a:pPr>
            <a:r>
              <a:rPr lang="zh-CN" altLang="en-US" sz="2400" dirty="0" smtClean="0"/>
              <a:t>① 画出被测模块的控制流图；</a:t>
            </a:r>
          </a:p>
          <a:p>
            <a:pPr lvl="1">
              <a:buFont typeface="Wingdings" pitchFamily="2" charset="2"/>
              <a:buNone/>
            </a:pPr>
            <a:r>
              <a:rPr lang="zh-CN" altLang="en-US" sz="2400" dirty="0" smtClean="0"/>
              <a:t>② 计算环路复杂度，确定独立路径数；</a:t>
            </a:r>
          </a:p>
          <a:p>
            <a:pPr lvl="1">
              <a:buFont typeface="Wingdings" pitchFamily="2" charset="2"/>
              <a:buNone/>
            </a:pPr>
            <a:r>
              <a:rPr lang="zh-CN" altLang="en-US" sz="2400" dirty="0" smtClean="0"/>
              <a:t>③ 确定基本测试路径集合；</a:t>
            </a:r>
          </a:p>
          <a:p>
            <a:pPr lvl="1">
              <a:buFont typeface="Wingdings" pitchFamily="2" charset="2"/>
              <a:buNone/>
            </a:pPr>
            <a:r>
              <a:rPr lang="zh-CN" altLang="en-US" sz="2400" dirty="0" smtClean="0"/>
              <a:t>④ 设计满足基本路径覆盖的测试用例。</a:t>
            </a:r>
          </a:p>
          <a:p>
            <a:endParaRPr lang="en-US" altLang="zh-CN" sz="2400" dirty="0" smtClean="0"/>
          </a:p>
        </p:txBody>
      </p:sp>
      <p:sp>
        <p:nvSpPr>
          <p:cNvPr id="2" name="标题 1"/>
          <p:cNvSpPr>
            <a:spLocks noGrp="1"/>
          </p:cNvSpPr>
          <p:nvPr>
            <p:ph type="title"/>
          </p:nvPr>
        </p:nvSpPr>
        <p:spPr>
          <a:xfrm>
            <a:off x="457200" y="609600"/>
            <a:ext cx="8229600" cy="609600"/>
          </a:xfrm>
        </p:spPr>
        <p:txBody>
          <a:bodyPr/>
          <a:lstStyle/>
          <a:p>
            <a:pPr>
              <a:defRPr/>
            </a:pPr>
            <a:r>
              <a:rPr lang="zh-CN" altLang="en-US" dirty="0"/>
              <a:t>练习</a:t>
            </a:r>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7" name="AutoShape 2"/>
          <p:cNvSpPr>
            <a:spLocks noGrp="1" noChangeArrowheads="1"/>
          </p:cNvSpPr>
          <p:nvPr>
            <p:ph type="title"/>
          </p:nvPr>
        </p:nvSpPr>
        <p:spPr>
          <a:xfrm>
            <a:off x="457200" y="609600"/>
            <a:ext cx="8229600" cy="609600"/>
          </a:xfrm>
        </p:spPr>
        <p:txBody>
          <a:bodyPr/>
          <a:lstStyle/>
          <a:p>
            <a:pPr>
              <a:defRPr/>
            </a:pPr>
            <a:r>
              <a:rPr lang="zh-CN" altLang="en-US" smtClean="0"/>
              <a:t>白盒测试小结</a:t>
            </a:r>
          </a:p>
        </p:txBody>
      </p:sp>
      <p:sp>
        <p:nvSpPr>
          <p:cNvPr id="47309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zh-CN" altLang="en-US" sz="2600" dirty="0" smtClean="0">
                <a:solidFill>
                  <a:srgbClr val="FF0000"/>
                </a:solidFill>
              </a:rPr>
              <a:t>白盒测试</a:t>
            </a:r>
            <a:r>
              <a:rPr lang="zh-CN" altLang="en-US" sz="2600" dirty="0" smtClean="0"/>
              <a:t>也称结构测试或逻辑驱动测试，通过了解软件系统的内部工作过程，设计测试用例来检测程序内部动作是否按照规格说明书规定的正常进行，按照程序内部的结构测试程序，检验程序中的每条通路是否都有能按预定要求正确工作。</a:t>
            </a:r>
          </a:p>
          <a:p>
            <a:pPr>
              <a:lnSpc>
                <a:spcPct val="110000"/>
              </a:lnSpc>
            </a:pPr>
            <a:r>
              <a:rPr lang="zh-CN" altLang="en-US" sz="2600" dirty="0" smtClean="0"/>
              <a:t>比较成熟的白盒测试技术方法有</a:t>
            </a:r>
            <a:r>
              <a:rPr lang="zh-CN" altLang="en-US" sz="2600" dirty="0" smtClean="0">
                <a:solidFill>
                  <a:srgbClr val="FF0000"/>
                </a:solidFill>
              </a:rPr>
              <a:t>静态白盒法、路径覆盖法、基本路径法、侵入式法、数据流测试</a:t>
            </a:r>
            <a:r>
              <a:rPr lang="zh-CN" altLang="en-US" sz="2600" dirty="0" smtClean="0"/>
              <a:t>等。</a:t>
            </a:r>
          </a:p>
          <a:p>
            <a:pPr>
              <a:lnSpc>
                <a:spcPct val="110000"/>
              </a:lnSpc>
            </a:pPr>
            <a:r>
              <a:rPr lang="zh-CN" altLang="en-US" sz="2600" dirty="0" smtClean="0">
                <a:solidFill>
                  <a:srgbClr val="FF0000"/>
                </a:solidFill>
              </a:rPr>
              <a:t>侵入式法</a:t>
            </a:r>
            <a:r>
              <a:rPr lang="zh-CN" altLang="en-US" sz="2600" dirty="0" smtClean="0"/>
              <a:t>白盒测试指的是在软件测试过程中需要对软件系统的代码进行修改的测试方法。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3091">
                                            <p:txEl>
                                              <p:pRg st="1" end="1"/>
                                            </p:txEl>
                                          </p:spTgt>
                                        </p:tgtEl>
                                        <p:attrNameLst>
                                          <p:attrName>style.visibility</p:attrName>
                                        </p:attrNameLst>
                                      </p:cBhvr>
                                      <p:to>
                                        <p:strVal val="visible"/>
                                      </p:to>
                                    </p:set>
                                    <p:animEffect transition="in" filter="blinds(horizontal)">
                                      <p:cBhvr>
                                        <p:cTn id="7" dur="500"/>
                                        <p:tgtEl>
                                          <p:spTgt spid="4730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73091">
                                            <p:txEl>
                                              <p:pRg st="2" end="2"/>
                                            </p:txEl>
                                          </p:spTgt>
                                        </p:tgtEl>
                                        <p:attrNameLst>
                                          <p:attrName>style.visibility</p:attrName>
                                        </p:attrNameLst>
                                      </p:cBhvr>
                                      <p:to>
                                        <p:strVal val="visible"/>
                                      </p:to>
                                    </p:set>
                                    <p:animEffect transition="in" filter="blinds(horizontal)">
                                      <p:cBhvr>
                                        <p:cTn id="12" dur="500"/>
                                        <p:tgtEl>
                                          <p:spTgt spid="473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1" name="AutoShape 2"/>
          <p:cNvSpPr>
            <a:spLocks noGrp="1" noChangeArrowheads="1"/>
          </p:cNvSpPr>
          <p:nvPr>
            <p:ph type="title"/>
          </p:nvPr>
        </p:nvSpPr>
        <p:spPr>
          <a:xfrm>
            <a:off x="457200" y="609600"/>
            <a:ext cx="8229600" cy="609600"/>
          </a:xfrm>
        </p:spPr>
        <p:txBody>
          <a:bodyPr/>
          <a:lstStyle/>
          <a:p>
            <a:pPr>
              <a:defRPr/>
            </a:pPr>
            <a:r>
              <a:rPr lang="zh-CN" altLang="en-US" dirty="0" smtClean="0"/>
              <a:t>白盒测试小结</a:t>
            </a:r>
            <a:r>
              <a:rPr lang="en-US" altLang="zh-CN" dirty="0" smtClean="0"/>
              <a:t>(</a:t>
            </a:r>
            <a:r>
              <a:rPr lang="zh-CN" altLang="en-US" dirty="0" smtClean="0"/>
              <a:t>续</a:t>
            </a:r>
            <a:r>
              <a:rPr lang="en-US" altLang="zh-CN" dirty="0" smtClean="0"/>
              <a:t>)</a:t>
            </a:r>
            <a:endParaRPr lang="zh-CN" altLang="en-US" dirty="0" smtClean="0"/>
          </a:p>
        </p:txBody>
      </p:sp>
      <p:sp>
        <p:nvSpPr>
          <p:cNvPr id="474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z="2600" dirty="0" smtClean="0">
                <a:solidFill>
                  <a:srgbClr val="FF0000"/>
                </a:solidFill>
              </a:rPr>
              <a:t>路径覆盖法</a:t>
            </a:r>
            <a:r>
              <a:rPr lang="zh-CN" altLang="en-US" sz="2600" dirty="0" smtClean="0"/>
              <a:t>即设计出足够的测试用例来完成对被测试程序可执行路径进行全方位的执行覆盖。</a:t>
            </a:r>
          </a:p>
          <a:p>
            <a:r>
              <a:rPr lang="zh-CN" altLang="en-US" sz="2600" dirty="0" smtClean="0">
                <a:solidFill>
                  <a:srgbClr val="FF0000"/>
                </a:solidFill>
              </a:rPr>
              <a:t>基本路径法</a:t>
            </a:r>
            <a:r>
              <a:rPr lang="zh-CN" altLang="en-US" sz="2600" dirty="0" smtClean="0"/>
              <a:t>是在程序控制流图的基础上，通过分析控制结构的环路复杂性，导出基本可执行路径集合，从而设计测试用例的方法。</a:t>
            </a:r>
          </a:p>
          <a:p>
            <a:r>
              <a:rPr lang="zh-CN" altLang="en-US" sz="2600" dirty="0" smtClean="0">
                <a:solidFill>
                  <a:srgbClr val="FF0000"/>
                </a:solidFill>
              </a:rPr>
              <a:t>定义</a:t>
            </a:r>
            <a:r>
              <a:rPr lang="en-US" altLang="zh-CN" sz="2600" dirty="0" smtClean="0">
                <a:solidFill>
                  <a:srgbClr val="FF0000"/>
                </a:solidFill>
              </a:rPr>
              <a:t>/</a:t>
            </a:r>
            <a:r>
              <a:rPr lang="zh-CN" altLang="en-US" sz="2600" dirty="0" smtClean="0">
                <a:solidFill>
                  <a:srgbClr val="FF0000"/>
                </a:solidFill>
              </a:rPr>
              <a:t>使用法</a:t>
            </a:r>
            <a:r>
              <a:rPr lang="en-US" altLang="zh-CN" sz="2600" dirty="0" smtClean="0">
                <a:solidFill>
                  <a:srgbClr val="FF0000"/>
                </a:solidFill>
              </a:rPr>
              <a:t>(</a:t>
            </a:r>
            <a:r>
              <a:rPr lang="zh-CN" altLang="en-US" sz="2600" dirty="0" smtClean="0">
                <a:solidFill>
                  <a:srgbClr val="FF0000"/>
                </a:solidFill>
              </a:rPr>
              <a:t>数据流测试</a:t>
            </a:r>
            <a:r>
              <a:rPr lang="en-US" altLang="zh-CN" sz="2600" dirty="0" smtClean="0">
                <a:solidFill>
                  <a:srgbClr val="FF0000"/>
                </a:solidFill>
              </a:rPr>
              <a:t>)</a:t>
            </a:r>
            <a:r>
              <a:rPr lang="zh-CN" altLang="en-US" sz="2600" dirty="0" smtClean="0"/>
              <a:t>是按照程序中的变量定义和使用的位置来选择程序的测试路径的一种测试方法。</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4115">
                                            <p:txEl>
                                              <p:pRg st="1" end="1"/>
                                            </p:txEl>
                                          </p:spTgt>
                                        </p:tgtEl>
                                        <p:attrNameLst>
                                          <p:attrName>style.visibility</p:attrName>
                                        </p:attrNameLst>
                                      </p:cBhvr>
                                      <p:to>
                                        <p:strVal val="visible"/>
                                      </p:to>
                                    </p:set>
                                    <p:animEffect transition="in" filter="blinds(horizontal)">
                                      <p:cBhvr>
                                        <p:cTn id="7" dur="500"/>
                                        <p:tgtEl>
                                          <p:spTgt spid="4741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74115">
                                            <p:txEl>
                                              <p:pRg st="2" end="2"/>
                                            </p:txEl>
                                          </p:spTgt>
                                        </p:tgtEl>
                                        <p:attrNameLst>
                                          <p:attrName>style.visibility</p:attrName>
                                        </p:attrNameLst>
                                      </p:cBhvr>
                                      <p:to>
                                        <p:strVal val="visible"/>
                                      </p:to>
                                    </p:set>
                                    <p:animEffect transition="in" filter="blinds(horizontal)">
                                      <p:cBhvr>
                                        <p:cTn id="12" dur="500"/>
                                        <p:tgtEl>
                                          <p:spTgt spid="474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7186" name="Rectangle 1026"/>
          <p:cNvSpPr>
            <a:spLocks noGrp="1" noChangeArrowheads="1"/>
          </p:cNvSpPr>
          <p:nvPr>
            <p:ph type="title"/>
          </p:nvPr>
        </p:nvSpPr>
        <p:spPr>
          <a:xfrm>
            <a:off x="569913" y="533400"/>
            <a:ext cx="8229600" cy="609600"/>
          </a:xfrm>
        </p:spPr>
        <p:txBody>
          <a:bodyPr/>
          <a:lstStyle/>
          <a:p>
            <a:pPr>
              <a:defRPr/>
            </a:pPr>
            <a:r>
              <a:rPr lang="zh-CN" altLang="en-US" dirty="0"/>
              <a:t>静态白盒测试 </a:t>
            </a:r>
          </a:p>
        </p:txBody>
      </p:sp>
      <p:sp>
        <p:nvSpPr>
          <p:cNvPr id="28675" name="Rectangle 1027"/>
          <p:cNvSpPr>
            <a:spLocks noGrp="1" noChangeArrowheads="1"/>
          </p:cNvSpPr>
          <p:nvPr>
            <p:ph idx="1"/>
          </p:nvPr>
        </p:nvSpPr>
        <p:spPr bwMode="auto">
          <a:xfrm>
            <a:off x="457200" y="2362200"/>
            <a:ext cx="8229600" cy="3763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zh-CN" altLang="en-US" sz="2800" smtClean="0">
                <a:latin typeface="隶书" pitchFamily="49" charset="-122"/>
              </a:rPr>
              <a:t>审查是正式、严格、具有深度的技术评审，以便尽可能准确地确定问题之所在。</a:t>
            </a:r>
          </a:p>
          <a:p>
            <a:pPr>
              <a:buFontTx/>
              <a:buNone/>
            </a:pPr>
            <a:r>
              <a:rPr lang="zh-CN" altLang="en-US" sz="2800" smtClean="0">
                <a:latin typeface="隶书" pitchFamily="49" charset="-122"/>
              </a:rPr>
              <a:t>审查过程的目的：</a:t>
            </a:r>
          </a:p>
          <a:p>
            <a:r>
              <a:rPr lang="zh-CN" altLang="en-US" sz="2800" smtClean="0">
                <a:latin typeface="隶书" pitchFamily="49" charset="-122"/>
              </a:rPr>
              <a:t>在软件开发过程中尽可能早地发现问题。</a:t>
            </a:r>
          </a:p>
          <a:p>
            <a:r>
              <a:rPr lang="zh-CN" altLang="en-US" sz="2800" smtClean="0">
                <a:latin typeface="隶书" pitchFamily="49" charset="-122"/>
              </a:rPr>
              <a:t>确保对需要重做部分达成一致意见。</a:t>
            </a:r>
          </a:p>
          <a:p>
            <a:r>
              <a:rPr lang="zh-CN" altLang="en-US" sz="2800" smtClean="0">
                <a:latin typeface="隶书" pitchFamily="49" charset="-122"/>
              </a:rPr>
              <a:t>验证任何重做部分满足预先定义的准则。</a:t>
            </a:r>
          </a:p>
        </p:txBody>
      </p:sp>
      <p:sp>
        <p:nvSpPr>
          <p:cNvPr id="28676" name="Text Box 1028"/>
          <p:cNvSpPr txBox="1">
            <a:spLocks noChangeArrowheads="1"/>
          </p:cNvSpPr>
          <p:nvPr/>
        </p:nvSpPr>
        <p:spPr bwMode="auto">
          <a:xfrm>
            <a:off x="569913" y="1524000"/>
            <a:ext cx="7777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eaLnBrk="0" hangingPunct="0">
              <a:defRPr b="1">
                <a:solidFill>
                  <a:srgbClr val="C0C0C0"/>
                </a:solidFill>
                <a:latin typeface="Arial" charset="0"/>
                <a:ea typeface="楷体_GB2312" pitchFamily="49" charset="-122"/>
              </a:defRPr>
            </a:lvl1pPr>
            <a:lvl2pPr marL="742950" indent="-285750" eaLnBrk="0" hangingPunct="0">
              <a:defRPr b="1">
                <a:solidFill>
                  <a:srgbClr val="C0C0C0"/>
                </a:solidFill>
                <a:latin typeface="Arial" charset="0"/>
                <a:ea typeface="楷体_GB2312" pitchFamily="49" charset="-122"/>
              </a:defRPr>
            </a:lvl2pPr>
            <a:lvl3pPr marL="1143000" indent="-228600" eaLnBrk="0" hangingPunct="0">
              <a:defRPr b="1">
                <a:solidFill>
                  <a:srgbClr val="C0C0C0"/>
                </a:solidFill>
                <a:latin typeface="Arial" charset="0"/>
                <a:ea typeface="楷体_GB2312" pitchFamily="49" charset="-122"/>
              </a:defRPr>
            </a:lvl3pPr>
            <a:lvl4pPr marL="1600200" indent="-228600" eaLnBrk="0" hangingPunct="0">
              <a:defRPr b="1">
                <a:solidFill>
                  <a:srgbClr val="C0C0C0"/>
                </a:solidFill>
                <a:latin typeface="Arial" charset="0"/>
                <a:ea typeface="楷体_GB2312" pitchFamily="49" charset="-122"/>
              </a:defRPr>
            </a:lvl4pPr>
            <a:lvl5pPr marL="2057400" indent="-228600" eaLnBrk="0" hangingPunct="0">
              <a:defRPr b="1">
                <a:solidFill>
                  <a:srgbClr val="C0C0C0"/>
                </a:solidFill>
                <a:latin typeface="Arial" charset="0"/>
                <a:ea typeface="楷体_GB2312" pitchFamily="49" charset="-122"/>
              </a:defRPr>
            </a:lvl5pPr>
            <a:lvl6pPr marL="25146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6pPr>
            <a:lvl7pPr marL="29718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7pPr>
            <a:lvl8pPr marL="34290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8pPr>
            <a:lvl9pPr marL="3886200" indent="-228600" eaLnBrk="0" fontAlgn="base" hangingPunct="0">
              <a:spcBef>
                <a:spcPct val="0"/>
              </a:spcBef>
              <a:spcAft>
                <a:spcPct val="0"/>
              </a:spcAft>
              <a:buFont typeface="Arial" charset="0"/>
              <a:defRPr b="1">
                <a:solidFill>
                  <a:srgbClr val="C0C0C0"/>
                </a:solidFill>
                <a:latin typeface="Arial" charset="0"/>
                <a:ea typeface="楷体_GB2312" pitchFamily="49" charset="-122"/>
              </a:defRPr>
            </a:lvl9pPr>
          </a:lstStyle>
          <a:p>
            <a:pPr eaLnBrk="1" hangingPunct="1">
              <a:spcBef>
                <a:spcPct val="50000"/>
              </a:spcBef>
            </a:pPr>
            <a:r>
              <a:rPr kumimoji="1" lang="zh-CN" altLang="en-US" sz="3600">
                <a:solidFill>
                  <a:schemeClr val="tx2"/>
                </a:solidFill>
                <a:latin typeface="黑体" pitchFamily="49" charset="-122"/>
                <a:ea typeface="黑体" pitchFamily="49" charset="-122"/>
              </a:rPr>
              <a:t>此阶段主要进行代码评审</a:t>
            </a:r>
          </a:p>
        </p:txBody>
      </p:sp>
    </p:spTree>
    <p:extLst>
      <p:ext uri="{BB962C8B-B14F-4D97-AF65-F5344CB8AC3E}">
        <p14:creationId xmlns:p14="http://schemas.microsoft.com/office/powerpoint/2010/main" val="1934359011"/>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Rectangle 3"/>
          <p:cNvSpPr>
            <a:spLocks noGrp="1" noChangeArrowheads="1"/>
          </p:cNvSpPr>
          <p:nvPr>
            <p:ph idx="1"/>
          </p:nvPr>
        </p:nvSpPr>
        <p:spPr bwMode="auto">
          <a:xfrm>
            <a:off x="457200" y="15240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zh-CN" altLang="en-US" smtClean="0">
                <a:solidFill>
                  <a:srgbClr val="FF0000"/>
                </a:solidFill>
              </a:rPr>
              <a:t>编码标准与规范的原因</a:t>
            </a:r>
          </a:p>
          <a:p>
            <a:pPr lvl="1"/>
            <a:r>
              <a:rPr lang="zh-CN" altLang="en-US" smtClean="0">
                <a:solidFill>
                  <a:srgbClr val="000000"/>
                </a:solidFill>
              </a:rPr>
              <a:t>可靠性 </a:t>
            </a:r>
          </a:p>
          <a:p>
            <a:pPr lvl="1"/>
            <a:r>
              <a:rPr lang="zh-CN" altLang="en-US" smtClean="0">
                <a:solidFill>
                  <a:srgbClr val="000000"/>
                </a:solidFill>
              </a:rPr>
              <a:t>可读性</a:t>
            </a:r>
            <a:r>
              <a:rPr lang="en-US" altLang="zh-CN" smtClean="0">
                <a:solidFill>
                  <a:srgbClr val="000000"/>
                </a:solidFill>
              </a:rPr>
              <a:t>/</a:t>
            </a:r>
            <a:r>
              <a:rPr lang="zh-CN" altLang="en-US" smtClean="0">
                <a:solidFill>
                  <a:srgbClr val="000000"/>
                </a:solidFill>
              </a:rPr>
              <a:t>维护性</a:t>
            </a:r>
          </a:p>
          <a:p>
            <a:pPr lvl="1"/>
            <a:r>
              <a:rPr lang="zh-CN" altLang="en-US" smtClean="0">
                <a:solidFill>
                  <a:srgbClr val="000000"/>
                </a:solidFill>
              </a:rPr>
              <a:t>移植性</a:t>
            </a:r>
          </a:p>
          <a:p>
            <a:pPr lvl="1"/>
            <a:r>
              <a:rPr lang="en-US" altLang="zh-CN" smtClean="0">
                <a:solidFill>
                  <a:srgbClr val="000000"/>
                </a:solidFill>
                <a:latin typeface="微软雅黑" pitchFamily="34" charset="-122"/>
              </a:rPr>
              <a:t>……</a:t>
            </a:r>
            <a:endParaRPr lang="en-US" altLang="zh-CN" smtClean="0">
              <a:solidFill>
                <a:srgbClr val="000000"/>
              </a:solidFill>
            </a:endParaRPr>
          </a:p>
          <a:p>
            <a:r>
              <a:rPr lang="zh-CN" altLang="en-US" smtClean="0">
                <a:solidFill>
                  <a:srgbClr val="FF0000"/>
                </a:solidFill>
              </a:rPr>
              <a:t>编码规范与风格</a:t>
            </a:r>
          </a:p>
          <a:p>
            <a:pPr lvl="1"/>
            <a:r>
              <a:rPr lang="zh-CN" altLang="en-US" sz="2400" smtClean="0">
                <a:solidFill>
                  <a:srgbClr val="FF0000"/>
                </a:solidFill>
              </a:rPr>
              <a:t>代码应该是清楚的和简单</a:t>
            </a:r>
            <a:r>
              <a:rPr lang="zh-CN" altLang="en-US" sz="2400" smtClean="0"/>
              <a:t>的</a:t>
            </a:r>
            <a:r>
              <a:rPr lang="en-US" altLang="zh-CN" sz="2400" smtClean="0"/>
              <a:t>-------</a:t>
            </a:r>
            <a:r>
              <a:rPr lang="zh-CN" altLang="en-US" sz="2400" smtClean="0"/>
              <a:t>具有直截了当的逻辑、自然的表达式、通行的语言使用方式 </a:t>
            </a:r>
          </a:p>
          <a:p>
            <a:pPr lvl="1"/>
            <a:r>
              <a:rPr lang="zh-CN" altLang="en-US" sz="2400" smtClean="0"/>
              <a:t>好的风格对于好的程序设计具有关键性作用 </a:t>
            </a:r>
          </a:p>
          <a:p>
            <a:pPr lvl="1"/>
            <a:r>
              <a:rPr lang="zh-CN" altLang="en-US" sz="2400" smtClean="0"/>
              <a:t>项目要求从</a:t>
            </a:r>
            <a:r>
              <a:rPr lang="zh-CN" altLang="en-US" sz="2400" smtClean="0">
                <a:solidFill>
                  <a:srgbClr val="FF0000"/>
                </a:solidFill>
              </a:rPr>
              <a:t>严格遵守国家和国际标准</a:t>
            </a:r>
            <a:r>
              <a:rPr lang="zh-CN" altLang="en-US" sz="2400" smtClean="0"/>
              <a:t>到松散的</a:t>
            </a:r>
            <a:r>
              <a:rPr lang="zh-CN" altLang="en-US" sz="2400" smtClean="0">
                <a:solidFill>
                  <a:srgbClr val="FF0000"/>
                </a:solidFill>
              </a:rPr>
              <a:t>小组内部规范</a:t>
            </a:r>
            <a:endParaRPr lang="zh-CN" altLang="en-US" sz="2200" smtClean="0">
              <a:solidFill>
                <a:srgbClr val="FF0000"/>
              </a:solidFill>
            </a:endParaRPr>
          </a:p>
        </p:txBody>
      </p:sp>
      <p:sp>
        <p:nvSpPr>
          <p:cNvPr id="409604" name="Rectangle 4"/>
          <p:cNvSpPr>
            <a:spLocks noChangeArrowheads="1"/>
          </p:cNvSpPr>
          <p:nvPr/>
        </p:nvSpPr>
        <p:spPr bwMode="auto">
          <a:xfrm>
            <a:off x="5486400" y="838200"/>
            <a:ext cx="2951163" cy="36449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buClr>
                <a:srgbClr val="FF0000"/>
              </a:buClr>
              <a:buSzPct val="75000"/>
              <a:buFont typeface="Wingdings" pitchFamily="2" charset="2"/>
              <a:buChar char="n"/>
            </a:pPr>
            <a:r>
              <a:rPr lang="en-US" altLang="zh-CN" sz="2400">
                <a:solidFill>
                  <a:schemeClr val="bg2"/>
                </a:solidFill>
                <a:ea typeface="微软雅黑" pitchFamily="34" charset="-122"/>
              </a:rPr>
              <a:t>ANSI </a:t>
            </a:r>
            <a:r>
              <a:rPr lang="zh-CN" altLang="en-US" sz="2400">
                <a:solidFill>
                  <a:schemeClr val="bg2"/>
                </a:solidFill>
                <a:ea typeface="微软雅黑" pitchFamily="34" charset="-122"/>
              </a:rPr>
              <a:t>标准</a:t>
            </a:r>
          </a:p>
          <a:p>
            <a:pPr marL="342900" indent="-342900">
              <a:lnSpc>
                <a:spcPct val="120000"/>
              </a:lnSpc>
              <a:spcBef>
                <a:spcPct val="20000"/>
              </a:spcBef>
              <a:buClr>
                <a:srgbClr val="FF0000"/>
              </a:buClr>
              <a:buSzPct val="75000"/>
              <a:buFont typeface="Wingdings" pitchFamily="2" charset="2"/>
              <a:buChar char="n"/>
            </a:pPr>
            <a:r>
              <a:rPr lang="en-US" altLang="zh-CN" sz="2400">
                <a:solidFill>
                  <a:schemeClr val="bg2"/>
                </a:solidFill>
                <a:ea typeface="微软雅黑" pitchFamily="34" charset="-122"/>
              </a:rPr>
              <a:t>IEC </a:t>
            </a:r>
            <a:r>
              <a:rPr lang="zh-CN" altLang="en-US" sz="2400">
                <a:solidFill>
                  <a:schemeClr val="bg2"/>
                </a:solidFill>
                <a:ea typeface="微软雅黑" pitchFamily="34" charset="-122"/>
              </a:rPr>
              <a:t>标准</a:t>
            </a:r>
          </a:p>
          <a:p>
            <a:pPr marL="342900" indent="-342900">
              <a:lnSpc>
                <a:spcPct val="120000"/>
              </a:lnSpc>
              <a:spcBef>
                <a:spcPct val="20000"/>
              </a:spcBef>
              <a:buClr>
                <a:srgbClr val="FF0000"/>
              </a:buClr>
              <a:buSzPct val="75000"/>
              <a:buFont typeface="Wingdings" pitchFamily="2" charset="2"/>
              <a:buChar char="n"/>
            </a:pPr>
            <a:r>
              <a:rPr lang="en-US" altLang="zh-CN" sz="2400">
                <a:solidFill>
                  <a:schemeClr val="bg2"/>
                </a:solidFill>
                <a:ea typeface="微软雅黑" pitchFamily="34" charset="-122"/>
              </a:rPr>
              <a:t>ISO </a:t>
            </a:r>
            <a:r>
              <a:rPr lang="zh-CN" altLang="en-US" sz="2400">
                <a:solidFill>
                  <a:schemeClr val="bg2"/>
                </a:solidFill>
                <a:ea typeface="微软雅黑" pitchFamily="34" charset="-122"/>
              </a:rPr>
              <a:t>标准</a:t>
            </a:r>
          </a:p>
          <a:p>
            <a:pPr marL="342900" indent="-342900">
              <a:lnSpc>
                <a:spcPct val="120000"/>
              </a:lnSpc>
              <a:spcBef>
                <a:spcPct val="20000"/>
              </a:spcBef>
              <a:buClr>
                <a:srgbClr val="FF0000"/>
              </a:buClr>
              <a:buSzPct val="75000"/>
              <a:buFont typeface="Wingdings" pitchFamily="2" charset="2"/>
              <a:buChar char="n"/>
            </a:pPr>
            <a:r>
              <a:rPr lang="en-US" altLang="zh-CN" sz="2400">
                <a:solidFill>
                  <a:schemeClr val="bg2"/>
                </a:solidFill>
                <a:ea typeface="微软雅黑" pitchFamily="34" charset="-122"/>
              </a:rPr>
              <a:t>NCITS </a:t>
            </a:r>
            <a:r>
              <a:rPr lang="zh-CN" altLang="en-US" sz="2400">
                <a:solidFill>
                  <a:schemeClr val="bg2"/>
                </a:solidFill>
                <a:ea typeface="微软雅黑" pitchFamily="34" charset="-122"/>
              </a:rPr>
              <a:t>标准</a:t>
            </a:r>
          </a:p>
          <a:p>
            <a:pPr marL="342900" indent="-342900">
              <a:lnSpc>
                <a:spcPct val="120000"/>
              </a:lnSpc>
              <a:spcBef>
                <a:spcPct val="20000"/>
              </a:spcBef>
              <a:buClr>
                <a:srgbClr val="FF0000"/>
              </a:buClr>
              <a:buSzPct val="75000"/>
              <a:buFont typeface="Wingdings" pitchFamily="2" charset="2"/>
              <a:buChar char="n"/>
            </a:pPr>
            <a:r>
              <a:rPr lang="en-US" altLang="zh-CN" sz="2400">
                <a:solidFill>
                  <a:schemeClr val="bg2"/>
                </a:solidFill>
                <a:ea typeface="微软雅黑" pitchFamily="34" charset="-122"/>
              </a:rPr>
              <a:t>ACM </a:t>
            </a:r>
            <a:r>
              <a:rPr lang="zh-CN" altLang="en-US" sz="2400">
                <a:solidFill>
                  <a:schemeClr val="bg2"/>
                </a:solidFill>
                <a:ea typeface="微软雅黑" pitchFamily="34" charset="-122"/>
              </a:rPr>
              <a:t>标准</a:t>
            </a:r>
          </a:p>
          <a:p>
            <a:pPr marL="342900" indent="-342900">
              <a:lnSpc>
                <a:spcPct val="120000"/>
              </a:lnSpc>
              <a:spcBef>
                <a:spcPct val="20000"/>
              </a:spcBef>
              <a:buClr>
                <a:srgbClr val="FF0000"/>
              </a:buClr>
              <a:buSzPct val="75000"/>
              <a:buFont typeface="Wingdings" pitchFamily="2" charset="2"/>
              <a:buChar char="n"/>
            </a:pPr>
            <a:r>
              <a:rPr lang="en-US" altLang="zh-CN" sz="2400">
                <a:solidFill>
                  <a:schemeClr val="bg2"/>
                </a:solidFill>
                <a:ea typeface="微软雅黑" pitchFamily="34" charset="-122"/>
              </a:rPr>
              <a:t>IEEE </a:t>
            </a:r>
            <a:r>
              <a:rPr lang="zh-CN" altLang="en-US" sz="2400">
                <a:solidFill>
                  <a:schemeClr val="bg2"/>
                </a:solidFill>
                <a:ea typeface="微软雅黑" pitchFamily="34" charset="-122"/>
              </a:rPr>
              <a:t>标准</a:t>
            </a:r>
          </a:p>
          <a:p>
            <a:pPr marL="342900" indent="-342900">
              <a:lnSpc>
                <a:spcPct val="120000"/>
              </a:lnSpc>
              <a:spcBef>
                <a:spcPct val="20000"/>
              </a:spcBef>
              <a:buClr>
                <a:srgbClr val="FF0000"/>
              </a:buClr>
              <a:buSzPct val="75000"/>
              <a:buFont typeface="Wingdings" pitchFamily="2" charset="2"/>
              <a:buChar char="n"/>
            </a:pPr>
            <a:r>
              <a:rPr lang="en-US" altLang="zh-CN" sz="2400">
                <a:solidFill>
                  <a:schemeClr val="bg2"/>
                </a:solidFill>
                <a:latin typeface="微软雅黑" pitchFamily="34" charset="-122"/>
                <a:ea typeface="微软雅黑" pitchFamily="34" charset="-122"/>
              </a:rPr>
              <a:t>……</a:t>
            </a:r>
            <a:endParaRPr lang="en-US" altLang="zh-CN" sz="2400">
              <a:solidFill>
                <a:schemeClr val="bg2"/>
              </a:solidFill>
              <a:ea typeface="微软雅黑" pitchFamily="34" charset="-122"/>
            </a:endParaRPr>
          </a:p>
        </p:txBody>
      </p:sp>
      <p:sp>
        <p:nvSpPr>
          <p:cNvPr id="2" name="标题 1"/>
          <p:cNvSpPr>
            <a:spLocks noGrp="1"/>
          </p:cNvSpPr>
          <p:nvPr>
            <p:ph type="title"/>
          </p:nvPr>
        </p:nvSpPr>
        <p:spPr>
          <a:xfrm>
            <a:off x="457200" y="609600"/>
            <a:ext cx="8229600" cy="609600"/>
          </a:xfrm>
        </p:spPr>
        <p:txBody>
          <a:bodyPr/>
          <a:lstStyle/>
          <a:p>
            <a:pPr>
              <a:defRPr/>
            </a:pPr>
            <a:r>
              <a:rPr lang="zh-CN" altLang="en-US" dirty="0"/>
              <a:t>编码 标准与规范</a:t>
            </a:r>
          </a:p>
        </p:txBody>
      </p:sp>
    </p:spTree>
    <p:extLst>
      <p:ext uri="{BB962C8B-B14F-4D97-AF65-F5344CB8AC3E}">
        <p14:creationId xmlns:p14="http://schemas.microsoft.com/office/powerpoint/2010/main" val="337248290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03">
                                            <p:txEl>
                                              <p:pRg st="5" end="5"/>
                                            </p:txEl>
                                          </p:spTgt>
                                        </p:tgtEl>
                                        <p:attrNameLst>
                                          <p:attrName>style.visibility</p:attrName>
                                        </p:attrNameLst>
                                      </p:cBhvr>
                                      <p:to>
                                        <p:strVal val="visible"/>
                                      </p:to>
                                    </p:set>
                                    <p:animEffect transition="in" filter="blinds(horizontal)">
                                      <p:cBhvr>
                                        <p:cTn id="7" dur="500"/>
                                        <p:tgtEl>
                                          <p:spTgt spid="40960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03">
                                            <p:txEl>
                                              <p:pRg st="6" end="6"/>
                                            </p:txEl>
                                          </p:spTgt>
                                        </p:tgtEl>
                                        <p:attrNameLst>
                                          <p:attrName>style.visibility</p:attrName>
                                        </p:attrNameLst>
                                      </p:cBhvr>
                                      <p:to>
                                        <p:strVal val="visible"/>
                                      </p:to>
                                    </p:set>
                                    <p:animEffect transition="in" filter="blinds(horizontal)">
                                      <p:cBhvr>
                                        <p:cTn id="12" dur="500"/>
                                        <p:tgtEl>
                                          <p:spTgt spid="409603">
                                            <p:txEl>
                                              <p:pRg st="6" end="6"/>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09603">
                                            <p:txEl>
                                              <p:pRg st="7" end="7"/>
                                            </p:txEl>
                                          </p:spTgt>
                                        </p:tgtEl>
                                        <p:attrNameLst>
                                          <p:attrName>style.visibility</p:attrName>
                                        </p:attrNameLst>
                                      </p:cBhvr>
                                      <p:to>
                                        <p:strVal val="visible"/>
                                      </p:to>
                                    </p:set>
                                    <p:animEffect transition="in" filter="blinds(horizontal)">
                                      <p:cBhvr>
                                        <p:cTn id="15" dur="500"/>
                                        <p:tgtEl>
                                          <p:spTgt spid="40960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09603">
                                            <p:txEl>
                                              <p:pRg st="8" end="8"/>
                                            </p:txEl>
                                          </p:spTgt>
                                        </p:tgtEl>
                                        <p:attrNameLst>
                                          <p:attrName>style.visibility</p:attrName>
                                        </p:attrNameLst>
                                      </p:cBhvr>
                                      <p:to>
                                        <p:strVal val="visible"/>
                                      </p:to>
                                    </p:set>
                                    <p:animEffect transition="in" filter="blinds(horizontal)">
                                      <p:cBhvr>
                                        <p:cTn id="18" dur="500"/>
                                        <p:tgtEl>
                                          <p:spTgt spid="409603">
                                            <p:txEl>
                                              <p:pRg st="8" end="8"/>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09604"/>
                                        </p:tgtEl>
                                        <p:attrNameLst>
                                          <p:attrName>style.visibility</p:attrName>
                                        </p:attrNameLst>
                                      </p:cBhvr>
                                      <p:to>
                                        <p:strVal val="visible"/>
                                      </p:to>
                                    </p:set>
                                    <p:animEffect transition="in" filter="blinds(horizontal)">
                                      <p:cBhvr>
                                        <p:cTn id="23" dur="500"/>
                                        <p:tgtEl>
                                          <p:spTgt spid="409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426" name="Rectangle 2"/>
          <p:cNvSpPr>
            <a:spLocks noGrp="1" noChangeArrowheads="1"/>
          </p:cNvSpPr>
          <p:nvPr>
            <p:ph type="title"/>
          </p:nvPr>
        </p:nvSpPr>
        <p:spPr>
          <a:xfrm>
            <a:off x="457200" y="609600"/>
            <a:ext cx="8229600" cy="609600"/>
          </a:xfrm>
        </p:spPr>
        <p:txBody>
          <a:bodyPr/>
          <a:lstStyle/>
          <a:p>
            <a:pPr>
              <a:defRPr/>
            </a:pPr>
            <a:r>
              <a:rPr lang="zh-CN" altLang="en-US" dirty="0"/>
              <a:t>静态白盒测试 </a:t>
            </a:r>
          </a:p>
        </p:txBody>
      </p:sp>
      <p:sp>
        <p:nvSpPr>
          <p:cNvPr id="3072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buFontTx/>
              <a:buNone/>
            </a:pPr>
            <a:r>
              <a:rPr lang="zh-CN" altLang="en-US" b="1" smtClean="0"/>
              <a:t>通用代码审查清单</a:t>
            </a:r>
          </a:p>
          <a:p>
            <a:pPr>
              <a:lnSpc>
                <a:spcPct val="90000"/>
              </a:lnSpc>
              <a:buFontTx/>
              <a:buNone/>
            </a:pPr>
            <a:r>
              <a:rPr lang="zh-CN" altLang="en-US" smtClean="0">
                <a:latin typeface="隶书" pitchFamily="49" charset="-122"/>
              </a:rPr>
              <a:t>数据引用错误；</a:t>
            </a:r>
          </a:p>
          <a:p>
            <a:pPr>
              <a:lnSpc>
                <a:spcPct val="90000"/>
              </a:lnSpc>
              <a:buFontTx/>
              <a:buNone/>
            </a:pPr>
            <a:r>
              <a:rPr lang="zh-CN" altLang="en-US" smtClean="0">
                <a:latin typeface="隶书" pitchFamily="49" charset="-122"/>
              </a:rPr>
              <a:t>数据声明错误；</a:t>
            </a:r>
          </a:p>
          <a:p>
            <a:pPr>
              <a:lnSpc>
                <a:spcPct val="90000"/>
              </a:lnSpc>
              <a:buFontTx/>
              <a:buNone/>
            </a:pPr>
            <a:r>
              <a:rPr lang="zh-CN" altLang="en-US" smtClean="0">
                <a:latin typeface="隶书" pitchFamily="49" charset="-122"/>
              </a:rPr>
              <a:t>计算错误；</a:t>
            </a:r>
          </a:p>
          <a:p>
            <a:pPr>
              <a:lnSpc>
                <a:spcPct val="90000"/>
              </a:lnSpc>
              <a:buFontTx/>
              <a:buNone/>
            </a:pPr>
            <a:r>
              <a:rPr lang="zh-CN" altLang="en-US" smtClean="0">
                <a:latin typeface="隶书" pitchFamily="49" charset="-122"/>
              </a:rPr>
              <a:t>比较错误；</a:t>
            </a:r>
          </a:p>
          <a:p>
            <a:pPr>
              <a:lnSpc>
                <a:spcPct val="90000"/>
              </a:lnSpc>
              <a:buFontTx/>
              <a:buNone/>
            </a:pPr>
            <a:r>
              <a:rPr lang="zh-CN" altLang="en-US" smtClean="0">
                <a:latin typeface="隶书" pitchFamily="49" charset="-122"/>
              </a:rPr>
              <a:t>控制流程错误；</a:t>
            </a:r>
          </a:p>
          <a:p>
            <a:pPr>
              <a:lnSpc>
                <a:spcPct val="90000"/>
              </a:lnSpc>
              <a:buFontTx/>
              <a:buNone/>
            </a:pPr>
            <a:r>
              <a:rPr lang="zh-CN" altLang="en-US" smtClean="0">
                <a:latin typeface="隶书" pitchFamily="49" charset="-122"/>
              </a:rPr>
              <a:t>子程序参数错误；</a:t>
            </a:r>
          </a:p>
          <a:p>
            <a:pPr>
              <a:lnSpc>
                <a:spcPct val="90000"/>
              </a:lnSpc>
              <a:buFontTx/>
              <a:buNone/>
            </a:pPr>
            <a:r>
              <a:rPr lang="zh-CN" altLang="en-US" smtClean="0">
                <a:latin typeface="隶书" pitchFamily="49" charset="-122"/>
              </a:rPr>
              <a:t>输入</a:t>
            </a:r>
            <a:r>
              <a:rPr lang="en-US" altLang="zh-CN" smtClean="0">
                <a:latin typeface="隶书" pitchFamily="49" charset="-122"/>
              </a:rPr>
              <a:t>/</a:t>
            </a:r>
            <a:r>
              <a:rPr lang="zh-CN" altLang="en-US" smtClean="0">
                <a:latin typeface="隶书" pitchFamily="49" charset="-122"/>
              </a:rPr>
              <a:t>输出错误；</a:t>
            </a:r>
          </a:p>
          <a:p>
            <a:pPr>
              <a:lnSpc>
                <a:spcPct val="90000"/>
              </a:lnSpc>
              <a:buFontTx/>
              <a:buNone/>
            </a:pPr>
            <a:r>
              <a:rPr lang="zh-CN" altLang="en-US" smtClean="0">
                <a:latin typeface="隶书" pitchFamily="49" charset="-122"/>
              </a:rPr>
              <a:t>其他检查。</a:t>
            </a:r>
            <a:endParaRPr lang="zh-CN" altLang="en-US" smtClean="0"/>
          </a:p>
        </p:txBody>
      </p:sp>
    </p:spTree>
    <p:extLst>
      <p:ext uri="{BB962C8B-B14F-4D97-AF65-F5344CB8AC3E}">
        <p14:creationId xmlns:p14="http://schemas.microsoft.com/office/powerpoint/2010/main" val="538632020"/>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9474" name="Rectangle 2"/>
          <p:cNvSpPr>
            <a:spLocks noGrp="1" noChangeArrowheads="1"/>
          </p:cNvSpPr>
          <p:nvPr>
            <p:ph type="title"/>
          </p:nvPr>
        </p:nvSpPr>
        <p:spPr>
          <a:xfrm>
            <a:off x="457200" y="609600"/>
            <a:ext cx="8229600" cy="609600"/>
          </a:xfrm>
        </p:spPr>
        <p:txBody>
          <a:bodyPr/>
          <a:lstStyle/>
          <a:p>
            <a:pPr>
              <a:defRPr/>
            </a:pPr>
            <a:r>
              <a:rPr lang="zh-CN" altLang="en-US" dirty="0"/>
              <a:t>静态白盒测试 </a:t>
            </a:r>
          </a:p>
        </p:txBody>
      </p:sp>
      <p:sp>
        <p:nvSpPr>
          <p:cNvPr id="3174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Tx/>
              <a:buNone/>
            </a:pPr>
            <a:r>
              <a:rPr lang="zh-CN" altLang="en-US" b="1" smtClean="0"/>
              <a:t>数据引用错误</a:t>
            </a:r>
          </a:p>
          <a:p>
            <a:r>
              <a:rPr lang="zh-CN" altLang="en-US" smtClean="0"/>
              <a:t>是否引用了</a:t>
            </a:r>
            <a:r>
              <a:rPr lang="zh-CN" altLang="en-US" b="1" smtClean="0">
                <a:solidFill>
                  <a:srgbClr val="FF0000"/>
                </a:solidFill>
              </a:rPr>
              <a:t>未初始化的变量</a:t>
            </a:r>
            <a:r>
              <a:rPr lang="zh-CN" altLang="en-US" smtClean="0"/>
              <a:t>？</a:t>
            </a:r>
          </a:p>
          <a:p>
            <a:r>
              <a:rPr lang="zh-CN" altLang="en-US" smtClean="0"/>
              <a:t>数组和字符串的</a:t>
            </a:r>
            <a:r>
              <a:rPr lang="zh-CN" altLang="en-US" b="1" smtClean="0">
                <a:solidFill>
                  <a:srgbClr val="FF0000"/>
                </a:solidFill>
              </a:rPr>
              <a:t>下标是整数值</a:t>
            </a:r>
            <a:r>
              <a:rPr lang="zh-CN" altLang="en-US" smtClean="0"/>
              <a:t>吗？</a:t>
            </a:r>
          </a:p>
          <a:p>
            <a:r>
              <a:rPr lang="zh-CN" altLang="en-US" smtClean="0"/>
              <a:t>是否在</a:t>
            </a:r>
            <a:r>
              <a:rPr lang="zh-CN" altLang="en-US" b="1" smtClean="0">
                <a:solidFill>
                  <a:srgbClr val="FF0000"/>
                </a:solidFill>
              </a:rPr>
              <a:t>应该使用常量</a:t>
            </a:r>
            <a:r>
              <a:rPr lang="zh-CN" altLang="en-US" smtClean="0"/>
              <a:t>的地方使用了</a:t>
            </a:r>
            <a:r>
              <a:rPr lang="zh-CN" altLang="en-US" b="1" smtClean="0">
                <a:solidFill>
                  <a:srgbClr val="FF0000"/>
                </a:solidFill>
              </a:rPr>
              <a:t>变量</a:t>
            </a:r>
            <a:r>
              <a:rPr lang="zh-CN" altLang="en-US" smtClean="0"/>
              <a:t>？</a:t>
            </a:r>
          </a:p>
          <a:p>
            <a:r>
              <a:rPr lang="zh-CN" altLang="en-US" smtClean="0"/>
              <a:t>变量是否被赋予</a:t>
            </a:r>
            <a:r>
              <a:rPr lang="zh-CN" altLang="en-US" b="1" smtClean="0">
                <a:solidFill>
                  <a:srgbClr val="FF0000"/>
                </a:solidFill>
              </a:rPr>
              <a:t>不同类型的值</a:t>
            </a:r>
            <a:r>
              <a:rPr lang="zh-CN" altLang="en-US" smtClean="0"/>
              <a:t>？</a:t>
            </a:r>
          </a:p>
          <a:p>
            <a:r>
              <a:rPr lang="zh-CN" altLang="en-US" smtClean="0"/>
              <a:t>为引用的</a:t>
            </a:r>
            <a:r>
              <a:rPr lang="zh-CN" altLang="en-US" b="1" smtClean="0">
                <a:solidFill>
                  <a:srgbClr val="FF0000"/>
                </a:solidFill>
              </a:rPr>
              <a:t>指针分配内存</a:t>
            </a:r>
            <a:r>
              <a:rPr lang="zh-CN" altLang="en-US" smtClean="0"/>
              <a:t>了吗？</a:t>
            </a:r>
          </a:p>
          <a:p>
            <a:r>
              <a:rPr lang="en-US" altLang="zh-CN" smtClean="0"/>
              <a:t>…</a:t>
            </a:r>
            <a:endParaRPr lang="zh-CN" altLang="en-US" smtClean="0"/>
          </a:p>
        </p:txBody>
      </p:sp>
    </p:spTree>
    <p:extLst>
      <p:ext uri="{BB962C8B-B14F-4D97-AF65-F5344CB8AC3E}">
        <p14:creationId xmlns:p14="http://schemas.microsoft.com/office/powerpoint/2010/main" val="272239424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additive="base">
                                        <p:cTn id="25"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 calcmode="lin" valueType="num">
                                      <p:cBhvr additive="base">
                                        <p:cTn id="31"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74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1747">
                                            <p:txEl>
                                              <p:pRg st="6" end="6"/>
                                            </p:txEl>
                                          </p:spTgt>
                                        </p:tgtEl>
                                        <p:attrNameLst>
                                          <p:attrName>style.visibility</p:attrName>
                                        </p:attrNameLst>
                                      </p:cBhvr>
                                      <p:to>
                                        <p:strVal val="visible"/>
                                      </p:to>
                                    </p:set>
                                    <p:anim calcmode="lin" valueType="num">
                                      <p:cBhvr additive="base">
                                        <p:cTn id="35"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Tx/>
              <a:buNone/>
            </a:pPr>
            <a:r>
              <a:rPr lang="zh-CN" altLang="en-US" b="1" smtClean="0"/>
              <a:t>数据声明错误</a:t>
            </a:r>
          </a:p>
          <a:p>
            <a:r>
              <a:rPr lang="zh-CN" altLang="en-US" smtClean="0"/>
              <a:t>所有变量都赋予</a:t>
            </a:r>
            <a:r>
              <a:rPr lang="zh-CN" altLang="en-US" b="1" smtClean="0">
                <a:solidFill>
                  <a:srgbClr val="FF0000"/>
                </a:solidFill>
              </a:rPr>
              <a:t>正确的长度和类型</a:t>
            </a:r>
            <a:r>
              <a:rPr lang="zh-CN" altLang="en-US" smtClean="0"/>
              <a:t>了吗？</a:t>
            </a:r>
          </a:p>
          <a:p>
            <a:r>
              <a:rPr lang="zh-CN" altLang="en-US" smtClean="0"/>
              <a:t>变量是否在</a:t>
            </a:r>
            <a:r>
              <a:rPr lang="zh-CN" altLang="en-US" b="1" smtClean="0">
                <a:solidFill>
                  <a:srgbClr val="FF0000"/>
                </a:solidFill>
              </a:rPr>
              <a:t>声明的同时进行了初始化</a:t>
            </a:r>
            <a:r>
              <a:rPr lang="zh-CN" altLang="en-US" smtClean="0"/>
              <a:t>？</a:t>
            </a:r>
          </a:p>
          <a:p>
            <a:r>
              <a:rPr lang="zh-CN" altLang="en-US" smtClean="0"/>
              <a:t>存在声明过、但</a:t>
            </a:r>
            <a:r>
              <a:rPr lang="zh-CN" altLang="en-US" b="1" smtClean="0">
                <a:solidFill>
                  <a:srgbClr val="FF0000"/>
                </a:solidFill>
              </a:rPr>
              <a:t>从未引用或者只引用过一次</a:t>
            </a:r>
            <a:r>
              <a:rPr lang="zh-CN" altLang="en-US" smtClean="0"/>
              <a:t>的变量吗？</a:t>
            </a:r>
          </a:p>
          <a:p>
            <a:r>
              <a:rPr lang="zh-CN" altLang="en-US" smtClean="0"/>
              <a:t>在特定模块中所有变量都</a:t>
            </a:r>
            <a:r>
              <a:rPr lang="zh-CN" altLang="en-US" b="1" smtClean="0">
                <a:solidFill>
                  <a:srgbClr val="FF0000"/>
                </a:solidFill>
              </a:rPr>
              <a:t>显式声明</a:t>
            </a:r>
            <a:r>
              <a:rPr lang="zh-CN" altLang="en-US" smtClean="0"/>
              <a:t>了吗？</a:t>
            </a:r>
          </a:p>
        </p:txBody>
      </p:sp>
      <p:sp>
        <p:nvSpPr>
          <p:cNvPr id="2" name="标题 1"/>
          <p:cNvSpPr>
            <a:spLocks noGrp="1"/>
          </p:cNvSpPr>
          <p:nvPr>
            <p:ph type="title"/>
          </p:nvPr>
        </p:nvSpPr>
        <p:spPr>
          <a:xfrm>
            <a:off x="457200" y="609600"/>
            <a:ext cx="8229600" cy="609600"/>
          </a:xfrm>
        </p:spPr>
        <p:txBody>
          <a:bodyPr/>
          <a:lstStyle/>
          <a:p>
            <a:pPr>
              <a:defRPr/>
            </a:pPr>
            <a:r>
              <a:rPr lang="zh-CN" altLang="en-US" dirty="0"/>
              <a:t>静态白盒测试 </a:t>
            </a:r>
          </a:p>
        </p:txBody>
      </p:sp>
    </p:spTree>
    <p:extLst>
      <p:ext uri="{BB962C8B-B14F-4D97-AF65-F5344CB8AC3E}">
        <p14:creationId xmlns:p14="http://schemas.microsoft.com/office/powerpoint/2010/main" val="20978355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 calcmode="lin" valueType="num">
                                      <p:cBhvr additive="base">
                                        <p:cTn id="7"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0">
                                            <p:txEl>
                                              <p:pRg st="2" end="2"/>
                                            </p:txEl>
                                          </p:spTgt>
                                        </p:tgtEl>
                                        <p:attrNameLst>
                                          <p:attrName>style.visibility</p:attrName>
                                        </p:attrNameLst>
                                      </p:cBhvr>
                                      <p:to>
                                        <p:strVal val="visible"/>
                                      </p:to>
                                    </p:set>
                                    <p:anim calcmode="lin" valueType="num">
                                      <p:cBhvr additive="base">
                                        <p:cTn id="13"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0">
                                            <p:txEl>
                                              <p:pRg st="3" end="3"/>
                                            </p:txEl>
                                          </p:spTgt>
                                        </p:tgtEl>
                                        <p:attrNameLst>
                                          <p:attrName>style.visibility</p:attrName>
                                        </p:attrNameLst>
                                      </p:cBhvr>
                                      <p:to>
                                        <p:strVal val="visible"/>
                                      </p:to>
                                    </p:set>
                                    <p:anim calcmode="lin" valueType="num">
                                      <p:cBhvr additive="base">
                                        <p:cTn id="19"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0">
                                            <p:txEl>
                                              <p:pRg st="4" end="4"/>
                                            </p:txEl>
                                          </p:spTgt>
                                        </p:tgtEl>
                                        <p:attrNameLst>
                                          <p:attrName>style.visibility</p:attrName>
                                        </p:attrNameLst>
                                      </p:cBhvr>
                                      <p:to>
                                        <p:strVal val="visible"/>
                                      </p:to>
                                    </p:set>
                                    <p:anim calcmode="lin" valueType="num">
                                      <p:cBhvr additive="base">
                                        <p:cTn id="25" dur="5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buFontTx/>
              <a:buNone/>
            </a:pPr>
            <a:r>
              <a:rPr lang="zh-CN" altLang="en-US" b="1" smtClean="0"/>
              <a:t>计算错误</a:t>
            </a:r>
          </a:p>
          <a:p>
            <a:pPr>
              <a:lnSpc>
                <a:spcPct val="90000"/>
              </a:lnSpc>
            </a:pPr>
            <a:r>
              <a:rPr lang="zh-CN" altLang="en-US" b="1" smtClean="0">
                <a:solidFill>
                  <a:srgbClr val="FF0000"/>
                </a:solidFill>
                <a:latin typeface="隶书" pitchFamily="49" charset="-122"/>
              </a:rPr>
              <a:t>计算中</a:t>
            </a:r>
            <a:r>
              <a:rPr lang="zh-CN" altLang="en-US" smtClean="0">
                <a:latin typeface="隶书" pitchFamily="49" charset="-122"/>
              </a:rPr>
              <a:t>是否使用了</a:t>
            </a:r>
            <a:r>
              <a:rPr lang="zh-CN" altLang="en-US" b="1" smtClean="0">
                <a:solidFill>
                  <a:srgbClr val="FF0000"/>
                </a:solidFill>
                <a:latin typeface="隶书" pitchFamily="49" charset="-122"/>
              </a:rPr>
              <a:t>不同数据类型</a:t>
            </a:r>
            <a:r>
              <a:rPr lang="zh-CN" altLang="en-US" smtClean="0">
                <a:latin typeface="隶书" pitchFamily="49" charset="-122"/>
              </a:rPr>
              <a:t>的变量？</a:t>
            </a:r>
          </a:p>
          <a:p>
            <a:pPr>
              <a:lnSpc>
                <a:spcPct val="90000"/>
              </a:lnSpc>
            </a:pPr>
            <a:r>
              <a:rPr lang="zh-CN" altLang="en-US" smtClean="0">
                <a:latin typeface="隶书" pitchFamily="49" charset="-122"/>
              </a:rPr>
              <a:t>计算中是否了解和考虑到编译器对类型或长度不一致的</a:t>
            </a:r>
            <a:r>
              <a:rPr lang="zh-CN" altLang="en-US" b="1" smtClean="0">
                <a:solidFill>
                  <a:srgbClr val="FF0000"/>
                </a:solidFill>
                <a:latin typeface="隶书" pitchFamily="49" charset="-122"/>
              </a:rPr>
              <a:t>变量的转换规则</a:t>
            </a:r>
            <a:r>
              <a:rPr lang="zh-CN" altLang="en-US" smtClean="0">
                <a:latin typeface="隶书" pitchFamily="49" charset="-122"/>
              </a:rPr>
              <a:t>？</a:t>
            </a:r>
          </a:p>
          <a:p>
            <a:pPr>
              <a:lnSpc>
                <a:spcPct val="90000"/>
              </a:lnSpc>
            </a:pPr>
            <a:r>
              <a:rPr lang="zh-CN" altLang="en-US" smtClean="0">
                <a:latin typeface="隶书" pitchFamily="49" charset="-122"/>
              </a:rPr>
              <a:t>在数值计算过程中是否可能出现</a:t>
            </a:r>
            <a:r>
              <a:rPr lang="zh-CN" altLang="en-US" b="1" smtClean="0">
                <a:solidFill>
                  <a:srgbClr val="FF0000"/>
                </a:solidFill>
                <a:latin typeface="隶书" pitchFamily="49" charset="-122"/>
              </a:rPr>
              <a:t>溢出</a:t>
            </a:r>
            <a:r>
              <a:rPr lang="zh-CN" altLang="en-US" smtClean="0">
                <a:latin typeface="隶书" pitchFamily="49" charset="-122"/>
              </a:rPr>
              <a:t>？</a:t>
            </a:r>
          </a:p>
          <a:p>
            <a:pPr>
              <a:lnSpc>
                <a:spcPct val="90000"/>
              </a:lnSpc>
            </a:pPr>
            <a:r>
              <a:rPr lang="zh-CN" altLang="en-US" b="1" smtClean="0">
                <a:solidFill>
                  <a:srgbClr val="FF0000"/>
                </a:solidFill>
                <a:latin typeface="隶书" pitchFamily="49" charset="-122"/>
              </a:rPr>
              <a:t>除数</a:t>
            </a:r>
            <a:r>
              <a:rPr lang="en-US" altLang="zh-CN" smtClean="0">
                <a:latin typeface="隶书" pitchFamily="49" charset="-122"/>
              </a:rPr>
              <a:t>/</a:t>
            </a:r>
            <a:r>
              <a:rPr lang="zh-CN" altLang="en-US" smtClean="0">
                <a:latin typeface="隶书" pitchFamily="49" charset="-122"/>
              </a:rPr>
              <a:t>模是否可能为</a:t>
            </a:r>
            <a:r>
              <a:rPr lang="zh-CN" altLang="en-US" b="1" smtClean="0">
                <a:solidFill>
                  <a:srgbClr val="FF0000"/>
                </a:solidFill>
                <a:latin typeface="隶书" pitchFamily="49" charset="-122"/>
              </a:rPr>
              <a:t>零</a:t>
            </a:r>
            <a:r>
              <a:rPr lang="zh-CN" altLang="en-US" smtClean="0">
                <a:latin typeface="隶书" pitchFamily="49" charset="-122"/>
              </a:rPr>
              <a:t>？</a:t>
            </a:r>
          </a:p>
          <a:p>
            <a:pPr>
              <a:lnSpc>
                <a:spcPct val="90000"/>
              </a:lnSpc>
            </a:pPr>
            <a:r>
              <a:rPr lang="zh-CN" altLang="en-US" smtClean="0">
                <a:latin typeface="隶书" pitchFamily="49" charset="-122"/>
              </a:rPr>
              <a:t>变量的值是否</a:t>
            </a:r>
            <a:r>
              <a:rPr lang="zh-CN" altLang="en-US" b="1" smtClean="0">
                <a:solidFill>
                  <a:srgbClr val="FF0000"/>
                </a:solidFill>
                <a:latin typeface="隶书" pitchFamily="49" charset="-122"/>
              </a:rPr>
              <a:t>超过有意义的范围</a:t>
            </a:r>
            <a:r>
              <a:rPr lang="zh-CN" altLang="en-US" smtClean="0">
                <a:latin typeface="隶书" pitchFamily="49" charset="-122"/>
              </a:rPr>
              <a:t>？</a:t>
            </a:r>
          </a:p>
          <a:p>
            <a:pPr>
              <a:lnSpc>
                <a:spcPct val="90000"/>
              </a:lnSpc>
            </a:pPr>
            <a:r>
              <a:rPr lang="zh-CN" altLang="en-US" smtClean="0">
                <a:latin typeface="隶书" pitchFamily="49" charset="-122"/>
              </a:rPr>
              <a:t>对于包含多个操作数的表达式，求值的次序是否混乱，</a:t>
            </a:r>
            <a:r>
              <a:rPr lang="zh-CN" altLang="en-US" b="1" smtClean="0">
                <a:solidFill>
                  <a:srgbClr val="FF0000"/>
                </a:solidFill>
                <a:latin typeface="隶书" pitchFamily="49" charset="-122"/>
              </a:rPr>
              <a:t>运算优先级</a:t>
            </a:r>
            <a:r>
              <a:rPr lang="zh-CN" altLang="en-US" smtClean="0">
                <a:latin typeface="隶书" pitchFamily="49" charset="-122"/>
              </a:rPr>
              <a:t>对吗？</a:t>
            </a:r>
          </a:p>
        </p:txBody>
      </p:sp>
      <p:sp>
        <p:nvSpPr>
          <p:cNvPr id="2" name="标题 1"/>
          <p:cNvSpPr>
            <a:spLocks noGrp="1"/>
          </p:cNvSpPr>
          <p:nvPr>
            <p:ph type="title"/>
          </p:nvPr>
        </p:nvSpPr>
        <p:spPr>
          <a:xfrm>
            <a:off x="457200" y="609600"/>
            <a:ext cx="8229600" cy="609600"/>
          </a:xfrm>
        </p:spPr>
        <p:txBody>
          <a:bodyPr/>
          <a:lstStyle/>
          <a:p>
            <a:pPr>
              <a:defRPr/>
            </a:pPr>
            <a:r>
              <a:rPr lang="zh-CN" altLang="en-US" dirty="0"/>
              <a:t>静态白盒测试 </a:t>
            </a:r>
          </a:p>
        </p:txBody>
      </p:sp>
    </p:spTree>
    <p:extLst>
      <p:ext uri="{BB962C8B-B14F-4D97-AF65-F5344CB8AC3E}">
        <p14:creationId xmlns:p14="http://schemas.microsoft.com/office/powerpoint/2010/main" val="227581139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xEl>
                                              <p:pRg st="2" end="2"/>
                                            </p:txEl>
                                          </p:spTgt>
                                        </p:tgtEl>
                                        <p:attrNameLst>
                                          <p:attrName>style.visibility</p:attrName>
                                        </p:attrNameLst>
                                      </p:cBhvr>
                                      <p:to>
                                        <p:strVal val="visible"/>
                                      </p:to>
                                    </p:set>
                                    <p:anim calcmode="lin" valueType="num">
                                      <p:cBhvr additive="base">
                                        <p:cTn id="7" dur="5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4">
                                            <p:txEl>
                                              <p:pRg st="3" end="3"/>
                                            </p:txEl>
                                          </p:spTgt>
                                        </p:tgtEl>
                                        <p:attrNameLst>
                                          <p:attrName>style.visibility</p:attrName>
                                        </p:attrNameLst>
                                      </p:cBhvr>
                                      <p:to>
                                        <p:strVal val="visible"/>
                                      </p:to>
                                    </p:set>
                                    <p:anim calcmode="lin" valueType="num">
                                      <p:cBhvr additive="base">
                                        <p:cTn id="13" dur="5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4">
                                            <p:txEl>
                                              <p:pRg st="4" end="4"/>
                                            </p:txEl>
                                          </p:spTgt>
                                        </p:tgtEl>
                                        <p:attrNameLst>
                                          <p:attrName>style.visibility</p:attrName>
                                        </p:attrNameLst>
                                      </p:cBhvr>
                                      <p:to>
                                        <p:strVal val="visible"/>
                                      </p:to>
                                    </p:set>
                                    <p:anim calcmode="lin" valueType="num">
                                      <p:cBhvr additive="base">
                                        <p:cTn id="19" dur="5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794">
                                            <p:txEl>
                                              <p:pRg st="5" end="5"/>
                                            </p:txEl>
                                          </p:spTgt>
                                        </p:tgtEl>
                                        <p:attrNameLst>
                                          <p:attrName>style.visibility</p:attrName>
                                        </p:attrNameLst>
                                      </p:cBhvr>
                                      <p:to>
                                        <p:strVal val="visible"/>
                                      </p:to>
                                    </p:set>
                                    <p:anim calcmode="lin" valueType="num">
                                      <p:cBhvr additive="base">
                                        <p:cTn id="25" dur="5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3794">
                                            <p:txEl>
                                              <p:pRg st="6" end="6"/>
                                            </p:txEl>
                                          </p:spTgt>
                                        </p:tgtEl>
                                        <p:attrNameLst>
                                          <p:attrName>style.visibility</p:attrName>
                                        </p:attrNameLst>
                                      </p:cBhvr>
                                      <p:to>
                                        <p:strVal val="visible"/>
                                      </p:to>
                                    </p:set>
                                    <p:anim calcmode="lin" valueType="num">
                                      <p:cBhvr additive="base">
                                        <p:cTn id="31" dur="5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Tx/>
              <a:buNone/>
            </a:pPr>
            <a:r>
              <a:rPr lang="zh-CN" altLang="en-US" b="1" smtClean="0"/>
              <a:t>比较错误</a:t>
            </a:r>
          </a:p>
          <a:p>
            <a:r>
              <a:rPr lang="zh-CN" altLang="en-US" smtClean="0"/>
              <a:t>比较的正确吗？</a:t>
            </a:r>
          </a:p>
          <a:p>
            <a:r>
              <a:rPr lang="zh-CN" altLang="en-US" smtClean="0"/>
              <a:t>存在</a:t>
            </a:r>
            <a:r>
              <a:rPr lang="zh-CN" altLang="en-US" b="1" smtClean="0">
                <a:solidFill>
                  <a:srgbClr val="FF0000"/>
                </a:solidFill>
                <a:latin typeface="隶书" pitchFamily="49" charset="-122"/>
              </a:rPr>
              <a:t>分数或者浮点值</a:t>
            </a:r>
            <a:r>
              <a:rPr lang="zh-CN" altLang="en-US" smtClean="0"/>
              <a:t>之间的比较吗？如果有，</a:t>
            </a:r>
            <a:r>
              <a:rPr lang="zh-CN" altLang="en-US" b="1" smtClean="0">
                <a:solidFill>
                  <a:srgbClr val="FF0000"/>
                </a:solidFill>
                <a:latin typeface="隶书" pitchFamily="49" charset="-122"/>
              </a:rPr>
              <a:t>精确问题</a:t>
            </a:r>
            <a:r>
              <a:rPr lang="zh-CN" altLang="en-US" smtClean="0"/>
              <a:t>会影响比较吗？</a:t>
            </a:r>
          </a:p>
          <a:p>
            <a:r>
              <a:rPr lang="zh-CN" altLang="en-US" smtClean="0"/>
              <a:t>每一个逻辑表达式都正确表达了吗？逻辑计算如期进行了吗？</a:t>
            </a:r>
            <a:r>
              <a:rPr lang="zh-CN" altLang="en-US" b="1" smtClean="0">
                <a:solidFill>
                  <a:srgbClr val="FF0000"/>
                </a:solidFill>
                <a:latin typeface="隶书" pitchFamily="49" charset="-122"/>
              </a:rPr>
              <a:t>求值次序</a:t>
            </a:r>
            <a:r>
              <a:rPr lang="zh-CN" altLang="en-US" smtClean="0"/>
              <a:t>有疑问吗？</a:t>
            </a:r>
          </a:p>
          <a:p>
            <a:r>
              <a:rPr lang="zh-CN" altLang="en-US" smtClean="0"/>
              <a:t>逻辑表达式的操作是逻辑值吗？</a:t>
            </a:r>
          </a:p>
        </p:txBody>
      </p:sp>
      <p:sp>
        <p:nvSpPr>
          <p:cNvPr id="2" name="标题 1"/>
          <p:cNvSpPr>
            <a:spLocks noGrp="1"/>
          </p:cNvSpPr>
          <p:nvPr>
            <p:ph type="title"/>
          </p:nvPr>
        </p:nvSpPr>
        <p:spPr>
          <a:xfrm>
            <a:off x="457200" y="609600"/>
            <a:ext cx="8229600" cy="609600"/>
          </a:xfrm>
        </p:spPr>
        <p:txBody>
          <a:bodyPr/>
          <a:lstStyle/>
          <a:p>
            <a:pPr>
              <a:defRPr/>
            </a:pPr>
            <a:r>
              <a:rPr lang="zh-CN" altLang="en-US" dirty="0"/>
              <a:t>静态白盒测试 </a:t>
            </a:r>
          </a:p>
        </p:txBody>
      </p:sp>
    </p:spTree>
    <p:extLst>
      <p:ext uri="{BB962C8B-B14F-4D97-AF65-F5344CB8AC3E}">
        <p14:creationId xmlns:p14="http://schemas.microsoft.com/office/powerpoint/2010/main" val="397554381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anim calcmode="lin" valueType="num">
                                      <p:cBhvr additive="base">
                                        <p:cTn id="7" dur="500" fill="hold"/>
                                        <p:tgtEl>
                                          <p:spTgt spid="348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additive="base">
                                        <p:cTn id="13" dur="500" fill="hold"/>
                                        <p:tgtEl>
                                          <p:spTgt spid="348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additive="base">
                                        <p:cTn id="19" dur="500" fill="hold"/>
                                        <p:tgtEl>
                                          <p:spTgt spid="3481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818">
                                            <p:txEl>
                                              <p:pRg st="4" end="4"/>
                                            </p:txEl>
                                          </p:spTgt>
                                        </p:tgtEl>
                                        <p:attrNameLst>
                                          <p:attrName>style.visibility</p:attrName>
                                        </p:attrNameLst>
                                      </p:cBhvr>
                                      <p:to>
                                        <p:strVal val="visible"/>
                                      </p:to>
                                    </p:set>
                                    <p:anim calcmode="lin" valueType="num">
                                      <p:cBhvr additive="base">
                                        <p:cTn id="25" dur="500" fill="hold"/>
                                        <p:tgtEl>
                                          <p:spTgt spid="3481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2"/>
          <p:cNvSpPr>
            <a:spLocks noGrp="1" noChangeArrowheads="1"/>
          </p:cNvSpPr>
          <p:nvPr>
            <p:ph type="title"/>
          </p:nvPr>
        </p:nvSpPr>
        <p:spPr>
          <a:xfrm>
            <a:off x="457200" y="609600"/>
            <a:ext cx="8229600" cy="609600"/>
          </a:xfrm>
        </p:spPr>
        <p:txBody>
          <a:bodyPr/>
          <a:lstStyle/>
          <a:p>
            <a:pPr>
              <a:defRPr/>
            </a:pPr>
            <a:r>
              <a:rPr lang="zh-CN" altLang="en-US" dirty="0"/>
              <a:t>白盒测试的优缺点</a:t>
            </a:r>
            <a:endParaRPr lang="zh-CN" altLang="en-US" dirty="0" smtClean="0"/>
          </a:p>
        </p:txBody>
      </p:sp>
      <p:sp>
        <p:nvSpPr>
          <p:cNvPr id="23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zh-CN" altLang="en-US" dirty="0"/>
              <a:t>不足和弊端</a:t>
            </a:r>
            <a:endParaRPr lang="zh-CN" altLang="en-US" dirty="0" smtClean="0"/>
          </a:p>
          <a:p>
            <a:r>
              <a:rPr lang="zh-CN" altLang="en-US" dirty="0" smtClean="0"/>
              <a:t>对测试人员</a:t>
            </a:r>
            <a:r>
              <a:rPr lang="zh-CN" altLang="en-US" b="1" dirty="0" smtClean="0">
                <a:solidFill>
                  <a:srgbClr val="FF0000"/>
                </a:solidFill>
              </a:rPr>
              <a:t>要求高</a:t>
            </a:r>
          </a:p>
          <a:p>
            <a:r>
              <a:rPr lang="zh-CN" altLang="en-US" dirty="0" smtClean="0"/>
              <a:t>测试</a:t>
            </a:r>
            <a:r>
              <a:rPr lang="zh-CN" altLang="en-US" dirty="0"/>
              <a:t>人员需要具备一定的</a:t>
            </a:r>
            <a:r>
              <a:rPr lang="zh-CN" altLang="en-US" b="1" dirty="0">
                <a:solidFill>
                  <a:srgbClr val="FF0000"/>
                </a:solidFill>
              </a:rPr>
              <a:t>编程经验</a:t>
            </a:r>
          </a:p>
          <a:p>
            <a:r>
              <a:rPr lang="zh-CN" altLang="en-US" dirty="0" smtClean="0"/>
              <a:t>白</a:t>
            </a:r>
            <a:r>
              <a:rPr lang="zh-CN" altLang="en-US" dirty="0"/>
              <a:t>盒测试工程师需要具备</a:t>
            </a:r>
            <a:r>
              <a:rPr lang="zh-CN" altLang="en-US" b="1" dirty="0">
                <a:solidFill>
                  <a:srgbClr val="FF0000"/>
                </a:solidFill>
              </a:rPr>
              <a:t>广博的知识面</a:t>
            </a:r>
          </a:p>
          <a:p>
            <a:r>
              <a:rPr lang="zh-CN" altLang="en-US" dirty="0"/>
              <a:t>白盒测试</a:t>
            </a:r>
            <a:r>
              <a:rPr lang="zh-CN" altLang="en-US" b="1" dirty="0">
                <a:solidFill>
                  <a:srgbClr val="FF0000"/>
                </a:solidFill>
              </a:rPr>
              <a:t>准备</a:t>
            </a:r>
            <a:r>
              <a:rPr lang="zh-CN" altLang="en-US" b="1" dirty="0" smtClean="0">
                <a:solidFill>
                  <a:srgbClr val="FF0000"/>
                </a:solidFill>
              </a:rPr>
              <a:t>成本</a:t>
            </a:r>
            <a:r>
              <a:rPr lang="zh-CN" altLang="en-US" b="1" dirty="0">
                <a:solidFill>
                  <a:srgbClr val="FF0000"/>
                </a:solidFill>
              </a:rPr>
              <a:t>高</a:t>
            </a:r>
          </a:p>
          <a:p>
            <a:r>
              <a:rPr lang="zh-CN" altLang="en-US" b="1" dirty="0" smtClean="0">
                <a:solidFill>
                  <a:srgbClr val="FF0000"/>
                </a:solidFill>
              </a:rPr>
              <a:t>时间</a:t>
            </a:r>
            <a:r>
              <a:rPr lang="zh-CN" altLang="en-US" b="1" dirty="0">
                <a:solidFill>
                  <a:srgbClr val="FF0000"/>
                </a:solidFill>
              </a:rPr>
              <a:t>较长</a:t>
            </a:r>
          </a:p>
        </p:txBody>
      </p:sp>
    </p:spTree>
    <p:extLst>
      <p:ext uri="{BB962C8B-B14F-4D97-AF65-F5344CB8AC3E}">
        <p14:creationId xmlns:p14="http://schemas.microsoft.com/office/powerpoint/2010/main" val="145548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additive="base">
                                        <p:cTn id="7"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anim calcmode="lin" valueType="num">
                                      <p:cBhvr additive="base">
                                        <p:cTn id="11"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anim calcmode="lin" valueType="num">
                                      <p:cBhvr additive="base">
                                        <p:cTn id="1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 calcmode="lin" valueType="num">
                                      <p:cBhvr additive="base">
                                        <p:cTn id="19"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anim calcmode="lin" valueType="num">
                                      <p:cBhvr additive="base">
                                        <p:cTn id="23"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buFontTx/>
              <a:buNone/>
            </a:pPr>
            <a:r>
              <a:rPr lang="zh-CN" altLang="en-US" sz="3600" b="1" smtClean="0"/>
              <a:t>控制流程错误</a:t>
            </a:r>
          </a:p>
          <a:p>
            <a:pPr>
              <a:lnSpc>
                <a:spcPct val="90000"/>
              </a:lnSpc>
            </a:pPr>
            <a:r>
              <a:rPr lang="zh-CN" altLang="en-US" smtClean="0"/>
              <a:t>如果程序包含</a:t>
            </a:r>
            <a:r>
              <a:rPr lang="en-US" altLang="zh-CN" smtClean="0"/>
              <a:t>if…else</a:t>
            </a:r>
            <a:r>
              <a:rPr lang="zh-CN" altLang="en-US" smtClean="0"/>
              <a:t>和 </a:t>
            </a:r>
            <a:r>
              <a:rPr lang="en-US" altLang="zh-CN" smtClean="0"/>
              <a:t>do …while </a:t>
            </a:r>
            <a:r>
              <a:rPr lang="zh-CN" altLang="en-US" smtClean="0"/>
              <a:t>等语句组，语句块的</a:t>
            </a:r>
            <a:r>
              <a:rPr lang="en-US" altLang="zh-CN" smtClean="0"/>
              <a:t>{}</a:t>
            </a:r>
            <a:r>
              <a:rPr lang="zh-CN" altLang="en-US" smtClean="0"/>
              <a:t>是否</a:t>
            </a:r>
            <a:r>
              <a:rPr lang="zh-CN" altLang="en-US" b="1" smtClean="0">
                <a:solidFill>
                  <a:srgbClr val="FF0000"/>
                </a:solidFill>
              </a:rPr>
              <a:t>对应</a:t>
            </a:r>
            <a:r>
              <a:rPr lang="zh-CN" altLang="en-US" smtClean="0"/>
              <a:t>？</a:t>
            </a:r>
          </a:p>
          <a:p>
            <a:pPr>
              <a:lnSpc>
                <a:spcPct val="90000"/>
              </a:lnSpc>
            </a:pPr>
            <a:r>
              <a:rPr lang="zh-CN" altLang="en-US" smtClean="0"/>
              <a:t>程序、模块、子程序和循环</a:t>
            </a:r>
            <a:r>
              <a:rPr lang="zh-CN" altLang="en-US" b="1" smtClean="0">
                <a:solidFill>
                  <a:srgbClr val="FF0000"/>
                </a:solidFill>
              </a:rPr>
              <a:t>能否终止</a:t>
            </a:r>
            <a:r>
              <a:rPr lang="zh-CN" altLang="en-US" smtClean="0"/>
              <a:t>？</a:t>
            </a:r>
          </a:p>
          <a:p>
            <a:pPr>
              <a:lnSpc>
                <a:spcPct val="90000"/>
              </a:lnSpc>
            </a:pPr>
            <a:r>
              <a:rPr lang="zh-CN" altLang="en-US" smtClean="0"/>
              <a:t>可能存在</a:t>
            </a:r>
            <a:r>
              <a:rPr lang="zh-CN" altLang="en-US" b="1" smtClean="0">
                <a:solidFill>
                  <a:srgbClr val="FF0000"/>
                </a:solidFill>
              </a:rPr>
              <a:t>永远不停的循环</a:t>
            </a:r>
            <a:r>
              <a:rPr lang="zh-CN" altLang="en-US" smtClean="0"/>
              <a:t>吗？</a:t>
            </a:r>
          </a:p>
          <a:p>
            <a:pPr>
              <a:lnSpc>
                <a:spcPct val="90000"/>
              </a:lnSpc>
            </a:pPr>
            <a:r>
              <a:rPr lang="zh-CN" altLang="en-US" b="1" smtClean="0">
                <a:solidFill>
                  <a:srgbClr val="FF0000"/>
                </a:solidFill>
              </a:rPr>
              <a:t>循环可能从不执行</a:t>
            </a:r>
            <a:r>
              <a:rPr lang="zh-CN" altLang="en-US" smtClean="0"/>
              <a:t>吗？</a:t>
            </a:r>
          </a:p>
        </p:txBody>
      </p:sp>
      <p:sp>
        <p:nvSpPr>
          <p:cNvPr id="2" name="标题 1"/>
          <p:cNvSpPr>
            <a:spLocks noGrp="1"/>
          </p:cNvSpPr>
          <p:nvPr>
            <p:ph type="title"/>
          </p:nvPr>
        </p:nvSpPr>
        <p:spPr>
          <a:xfrm>
            <a:off x="457200" y="609600"/>
            <a:ext cx="8229600" cy="609600"/>
          </a:xfrm>
        </p:spPr>
        <p:txBody>
          <a:bodyPr/>
          <a:lstStyle/>
          <a:p>
            <a:pPr>
              <a:defRPr/>
            </a:pPr>
            <a:r>
              <a:rPr lang="zh-CN" altLang="en-US" dirty="0"/>
              <a:t>静态白盒测试 </a:t>
            </a:r>
          </a:p>
        </p:txBody>
      </p:sp>
    </p:spTree>
    <p:extLst>
      <p:ext uri="{BB962C8B-B14F-4D97-AF65-F5344CB8AC3E}">
        <p14:creationId xmlns:p14="http://schemas.microsoft.com/office/powerpoint/2010/main" val="203051973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anim calcmode="lin" valueType="num">
                                      <p:cBhvr additive="base">
                                        <p:cTn id="7" dur="500" fill="hold"/>
                                        <p:tgtEl>
                                          <p:spTgt spid="358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842">
                                            <p:txEl>
                                              <p:pRg st="2" end="2"/>
                                            </p:txEl>
                                          </p:spTgt>
                                        </p:tgtEl>
                                        <p:attrNameLst>
                                          <p:attrName>style.visibility</p:attrName>
                                        </p:attrNameLst>
                                      </p:cBhvr>
                                      <p:to>
                                        <p:strVal val="visible"/>
                                      </p:to>
                                    </p:set>
                                    <p:anim calcmode="lin" valueType="num">
                                      <p:cBhvr additive="base">
                                        <p:cTn id="13" dur="500" fill="hold"/>
                                        <p:tgtEl>
                                          <p:spTgt spid="358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842">
                                            <p:txEl>
                                              <p:pRg st="3" end="3"/>
                                            </p:txEl>
                                          </p:spTgt>
                                        </p:tgtEl>
                                        <p:attrNameLst>
                                          <p:attrName>style.visibility</p:attrName>
                                        </p:attrNameLst>
                                      </p:cBhvr>
                                      <p:to>
                                        <p:strVal val="visible"/>
                                      </p:to>
                                    </p:set>
                                    <p:anim calcmode="lin" valueType="num">
                                      <p:cBhvr additive="base">
                                        <p:cTn id="19" dur="500" fill="hold"/>
                                        <p:tgtEl>
                                          <p:spTgt spid="3584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842">
                                            <p:txEl>
                                              <p:pRg st="4" end="4"/>
                                            </p:txEl>
                                          </p:spTgt>
                                        </p:tgtEl>
                                        <p:attrNameLst>
                                          <p:attrName>style.visibility</p:attrName>
                                        </p:attrNameLst>
                                      </p:cBhvr>
                                      <p:to>
                                        <p:strVal val="visible"/>
                                      </p:to>
                                    </p:set>
                                    <p:anim calcmode="lin" valueType="num">
                                      <p:cBhvr additive="base">
                                        <p:cTn id="25" dur="500" fill="hold"/>
                                        <p:tgtEl>
                                          <p:spTgt spid="3584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7"/>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lnSpc>
                <a:spcPct val="90000"/>
              </a:lnSpc>
              <a:buFontTx/>
              <a:buNone/>
            </a:pPr>
            <a:r>
              <a:rPr lang="zh-CN" altLang="en-US" sz="3600" b="1" smtClean="0"/>
              <a:t>子程序参数错误</a:t>
            </a:r>
          </a:p>
          <a:p>
            <a:pPr>
              <a:lnSpc>
                <a:spcPct val="90000"/>
              </a:lnSpc>
            </a:pPr>
            <a:r>
              <a:rPr lang="zh-CN" altLang="en-US" sz="3600" smtClean="0"/>
              <a:t>子程序接受的</a:t>
            </a:r>
            <a:r>
              <a:rPr lang="zh-CN" altLang="en-US" sz="3600" b="1" smtClean="0">
                <a:solidFill>
                  <a:srgbClr val="FF0000"/>
                </a:solidFill>
              </a:rPr>
              <a:t>参数类型和大小</a:t>
            </a:r>
            <a:r>
              <a:rPr lang="zh-CN" altLang="en-US" sz="3600" smtClean="0"/>
              <a:t>与调用代码发送的匹配吗？</a:t>
            </a:r>
          </a:p>
          <a:p>
            <a:pPr>
              <a:lnSpc>
                <a:spcPct val="90000"/>
              </a:lnSpc>
            </a:pPr>
            <a:r>
              <a:rPr lang="zh-CN" altLang="en-US" sz="3600" smtClean="0"/>
              <a:t>如果子程序有多个入口点，引用的参数是否与当前入口点没有关联？</a:t>
            </a:r>
          </a:p>
          <a:p>
            <a:pPr>
              <a:lnSpc>
                <a:spcPct val="90000"/>
              </a:lnSpc>
            </a:pPr>
            <a:r>
              <a:rPr lang="zh-CN" altLang="en-US" sz="3600" smtClean="0"/>
              <a:t>常量是否当作形参传递，意外在子程序中改动？</a:t>
            </a:r>
          </a:p>
        </p:txBody>
      </p:sp>
      <p:sp>
        <p:nvSpPr>
          <p:cNvPr id="2" name="标题 1"/>
          <p:cNvSpPr>
            <a:spLocks noGrp="1"/>
          </p:cNvSpPr>
          <p:nvPr>
            <p:ph type="title"/>
          </p:nvPr>
        </p:nvSpPr>
        <p:spPr>
          <a:xfrm>
            <a:off x="457200" y="609600"/>
            <a:ext cx="8229600" cy="609600"/>
          </a:xfrm>
        </p:spPr>
        <p:txBody>
          <a:bodyPr/>
          <a:lstStyle/>
          <a:p>
            <a:pPr>
              <a:defRPr/>
            </a:pPr>
            <a:r>
              <a:rPr lang="zh-CN" altLang="en-US" dirty="0"/>
              <a:t>静态白盒测试 </a:t>
            </a:r>
          </a:p>
        </p:txBody>
      </p:sp>
    </p:spTree>
    <p:extLst>
      <p:ext uri="{BB962C8B-B14F-4D97-AF65-F5344CB8AC3E}">
        <p14:creationId xmlns:p14="http://schemas.microsoft.com/office/powerpoint/2010/main" val="408567142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6">
                                            <p:txEl>
                                              <p:pRg st="1" end="1"/>
                                            </p:txEl>
                                          </p:spTgt>
                                        </p:tgtEl>
                                        <p:attrNameLst>
                                          <p:attrName>style.visibility</p:attrName>
                                        </p:attrNameLst>
                                      </p:cBhvr>
                                      <p:to>
                                        <p:strVal val="visible"/>
                                      </p:to>
                                    </p:set>
                                    <p:anim calcmode="lin" valueType="num">
                                      <p:cBhvr additive="base">
                                        <p:cTn id="7" dur="5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6">
                                            <p:txEl>
                                              <p:pRg st="2" end="2"/>
                                            </p:txEl>
                                          </p:spTgt>
                                        </p:tgtEl>
                                        <p:attrNameLst>
                                          <p:attrName>style.visibility</p:attrName>
                                        </p:attrNameLst>
                                      </p:cBhvr>
                                      <p:to>
                                        <p:strVal val="visible"/>
                                      </p:to>
                                    </p:set>
                                    <p:anim calcmode="lin" valueType="num">
                                      <p:cBhvr additive="base">
                                        <p:cTn id="13" dur="5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866">
                                            <p:txEl>
                                              <p:pRg st="3" end="3"/>
                                            </p:txEl>
                                          </p:spTgt>
                                        </p:tgtEl>
                                        <p:attrNameLst>
                                          <p:attrName>style.visibility</p:attrName>
                                        </p:attrNameLst>
                                      </p:cBhvr>
                                      <p:to>
                                        <p:strVal val="visible"/>
                                      </p:to>
                                    </p:set>
                                    <p:anim calcmode="lin" valueType="num">
                                      <p:cBhvr additive="base">
                                        <p:cTn id="19" dur="500" fill="hold"/>
                                        <p:tgtEl>
                                          <p:spTgt spid="368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Tx/>
              <a:buNone/>
            </a:pPr>
            <a:r>
              <a:rPr lang="zh-CN" altLang="en-US" b="1" smtClean="0">
                <a:latin typeface="隶书" pitchFamily="49" charset="-122"/>
              </a:rPr>
              <a:t>输入</a:t>
            </a:r>
            <a:r>
              <a:rPr lang="en-US" altLang="zh-CN" b="1" smtClean="0">
                <a:latin typeface="隶书" pitchFamily="49" charset="-122"/>
              </a:rPr>
              <a:t>/</a:t>
            </a:r>
            <a:r>
              <a:rPr lang="zh-CN" altLang="en-US" b="1" smtClean="0">
                <a:latin typeface="隶书" pitchFamily="49" charset="-122"/>
              </a:rPr>
              <a:t>输出错误</a:t>
            </a:r>
          </a:p>
          <a:p>
            <a:r>
              <a:rPr lang="zh-CN" altLang="en-US" smtClean="0">
                <a:latin typeface="隶书" pitchFamily="49" charset="-122"/>
              </a:rPr>
              <a:t>软件是否严格遵守外部设备读写数据的专用格式？</a:t>
            </a:r>
          </a:p>
          <a:p>
            <a:r>
              <a:rPr lang="zh-CN" altLang="en-US" smtClean="0">
                <a:latin typeface="隶书" pitchFamily="49" charset="-122"/>
              </a:rPr>
              <a:t>文件或者外部不存在或者未准备好的错误情况有处理吗？</a:t>
            </a:r>
          </a:p>
          <a:p>
            <a:r>
              <a:rPr lang="zh-CN" altLang="en-US" smtClean="0">
                <a:latin typeface="隶书" pitchFamily="49" charset="-122"/>
              </a:rPr>
              <a:t>软件是否处理外部设备未连接、不可用，或者读写过程中存储空间占满等情况？</a:t>
            </a:r>
          </a:p>
        </p:txBody>
      </p:sp>
      <p:sp>
        <p:nvSpPr>
          <p:cNvPr id="2" name="标题 1"/>
          <p:cNvSpPr>
            <a:spLocks noGrp="1"/>
          </p:cNvSpPr>
          <p:nvPr>
            <p:ph type="title"/>
          </p:nvPr>
        </p:nvSpPr>
        <p:spPr>
          <a:xfrm>
            <a:off x="457200" y="609600"/>
            <a:ext cx="8229600" cy="609600"/>
          </a:xfrm>
        </p:spPr>
        <p:txBody>
          <a:bodyPr/>
          <a:lstStyle/>
          <a:p>
            <a:pPr>
              <a:defRPr/>
            </a:pPr>
            <a:r>
              <a:rPr lang="zh-CN" altLang="en-US" dirty="0"/>
              <a:t>静态白盒测试 </a:t>
            </a:r>
          </a:p>
        </p:txBody>
      </p:sp>
    </p:spTree>
    <p:extLst>
      <p:ext uri="{BB962C8B-B14F-4D97-AF65-F5344CB8AC3E}">
        <p14:creationId xmlns:p14="http://schemas.microsoft.com/office/powerpoint/2010/main" val="2413735024"/>
      </p:ext>
    </p:extLst>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2"/>
          <p:cNvSpPr>
            <a:spLocks noGrp="1" noChangeArrowheads="1"/>
          </p:cNvSpPr>
          <p:nvPr>
            <p:ph type="title"/>
          </p:nvPr>
        </p:nvSpPr>
        <p:spPr>
          <a:xfrm>
            <a:off x="457200" y="609600"/>
            <a:ext cx="8229600" cy="609600"/>
          </a:xfrm>
        </p:spPr>
        <p:txBody>
          <a:bodyPr/>
          <a:lstStyle/>
          <a:p>
            <a:pPr>
              <a:defRPr/>
            </a:pPr>
            <a:r>
              <a:rPr lang="zh-CN" altLang="en-US" dirty="0" smtClean="0"/>
              <a:t>静态白盒方法的四个要素</a:t>
            </a:r>
          </a:p>
        </p:txBody>
      </p:sp>
      <p:sp>
        <p:nvSpPr>
          <p:cNvPr id="408579" name="Rectangle 3"/>
          <p:cNvSpPr>
            <a:spLocks noGrp="1" noChangeArrowheads="1"/>
          </p:cNvSpPr>
          <p:nvPr>
            <p:ph idx="1"/>
          </p:nvPr>
        </p:nvSpPr>
        <p:spPr bwMode="auto">
          <a:xfrm>
            <a:off x="457200" y="15240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pPr>
            <a:r>
              <a:rPr lang="zh-CN" altLang="en-US" sz="1800" smtClean="0">
                <a:solidFill>
                  <a:srgbClr val="0000CC"/>
                </a:solidFill>
              </a:rPr>
              <a:t>确定问题</a:t>
            </a:r>
            <a:endParaRPr lang="zh-CN" altLang="en-US" sz="1800" smtClean="0"/>
          </a:p>
          <a:p>
            <a:pPr>
              <a:lnSpc>
                <a:spcPct val="115000"/>
              </a:lnSpc>
              <a:buFont typeface="Wingdings" pitchFamily="2" charset="2"/>
              <a:buNone/>
            </a:pPr>
            <a:r>
              <a:rPr lang="zh-CN" altLang="en-US" sz="1800" smtClean="0"/>
              <a:t>	静态白盒测试的目的是</a:t>
            </a:r>
            <a:r>
              <a:rPr lang="zh-CN" altLang="en-US" sz="1800" smtClean="0">
                <a:solidFill>
                  <a:srgbClr val="990033"/>
                </a:solidFill>
              </a:rPr>
              <a:t>找出软件的问题</a:t>
            </a:r>
            <a:r>
              <a:rPr lang="zh-CN" altLang="en-US" sz="1800" smtClean="0"/>
              <a:t>，全部的批评应该直指代码或设计，而不是其设计实现者。参与者之间不应该相互指责，应该把自我意识、个人情绪和敏感丢在一边。</a:t>
            </a:r>
          </a:p>
          <a:p>
            <a:pPr>
              <a:lnSpc>
                <a:spcPct val="115000"/>
              </a:lnSpc>
            </a:pPr>
            <a:r>
              <a:rPr lang="zh-CN" altLang="en-US" sz="1800" smtClean="0">
                <a:solidFill>
                  <a:srgbClr val="0000CC"/>
                </a:solidFill>
              </a:rPr>
              <a:t>遵守规则</a:t>
            </a:r>
          </a:p>
          <a:p>
            <a:pPr>
              <a:lnSpc>
                <a:spcPct val="115000"/>
              </a:lnSpc>
              <a:buFont typeface="Wingdings" pitchFamily="2" charset="2"/>
              <a:buNone/>
            </a:pPr>
            <a:r>
              <a:rPr lang="zh-CN" altLang="en-US" sz="1800" smtClean="0"/>
              <a:t>	静态白盒测试要遵守一套固定的规则，如</a:t>
            </a:r>
            <a:r>
              <a:rPr lang="zh-CN" altLang="en-US" sz="1800" smtClean="0">
                <a:solidFill>
                  <a:srgbClr val="990033"/>
                </a:solidFill>
              </a:rPr>
              <a:t>哪些内容要做评价</a:t>
            </a:r>
            <a:r>
              <a:rPr lang="zh-CN" altLang="en-US" sz="1800" smtClean="0"/>
              <a:t>等。其重要性在于参与者了解自己的角色、目标是什么。有助于使审查进展更加顺利。</a:t>
            </a:r>
          </a:p>
          <a:p>
            <a:pPr>
              <a:lnSpc>
                <a:spcPct val="115000"/>
              </a:lnSpc>
            </a:pPr>
            <a:r>
              <a:rPr lang="zh-CN" altLang="en-US" sz="1800" smtClean="0">
                <a:solidFill>
                  <a:srgbClr val="0000CC"/>
                </a:solidFill>
              </a:rPr>
              <a:t>充分准备</a:t>
            </a:r>
          </a:p>
          <a:p>
            <a:pPr>
              <a:lnSpc>
                <a:spcPct val="115000"/>
              </a:lnSpc>
              <a:buFont typeface="Wingdings" pitchFamily="2" charset="2"/>
              <a:buNone/>
            </a:pPr>
            <a:r>
              <a:rPr lang="zh-CN" altLang="en-US" sz="1800" smtClean="0"/>
              <a:t>	每一个参与者都尽力为审查做准备。根据审查的类型，参与者可能扮演不同的角色。他们需要了解自己的责任和义务，并积极参与审查。在审查过程中找出的问题大部分是</a:t>
            </a:r>
            <a:r>
              <a:rPr lang="zh-CN" altLang="en-US" sz="1800" smtClean="0">
                <a:solidFill>
                  <a:srgbClr val="990033"/>
                </a:solidFill>
              </a:rPr>
              <a:t>在准备期间</a:t>
            </a:r>
            <a:r>
              <a:rPr lang="zh-CN" altLang="en-US" sz="1800" smtClean="0"/>
              <a:t>发现的，而不是实际审查期间。</a:t>
            </a:r>
          </a:p>
          <a:p>
            <a:pPr>
              <a:lnSpc>
                <a:spcPct val="115000"/>
              </a:lnSpc>
            </a:pPr>
            <a:r>
              <a:rPr lang="zh-CN" altLang="en-US" sz="1800" smtClean="0">
                <a:solidFill>
                  <a:srgbClr val="0000CC"/>
                </a:solidFill>
              </a:rPr>
              <a:t>编写报告</a:t>
            </a:r>
          </a:p>
          <a:p>
            <a:pPr>
              <a:lnSpc>
                <a:spcPct val="115000"/>
              </a:lnSpc>
              <a:buFont typeface="Wingdings" pitchFamily="2" charset="2"/>
              <a:buNone/>
            </a:pPr>
            <a:r>
              <a:rPr lang="zh-CN" altLang="en-US" sz="1800" smtClean="0"/>
              <a:t>	审查小组必须做出审查结果的</a:t>
            </a:r>
            <a:r>
              <a:rPr lang="zh-CN" altLang="en-US" sz="1800" smtClean="0">
                <a:solidFill>
                  <a:srgbClr val="990033"/>
                </a:solidFill>
              </a:rPr>
              <a:t>书面总结报告</a:t>
            </a:r>
            <a:r>
              <a:rPr lang="zh-CN" altLang="en-US" sz="1800" smtClean="0"/>
              <a:t>，并使报告便于开发小组的成员使用。</a:t>
            </a:r>
          </a:p>
        </p:txBody>
      </p:sp>
    </p:spTree>
    <p:extLst>
      <p:ext uri="{BB962C8B-B14F-4D97-AF65-F5344CB8AC3E}">
        <p14:creationId xmlns:p14="http://schemas.microsoft.com/office/powerpoint/2010/main" val="313252703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8579">
                                            <p:txEl>
                                              <p:pRg st="1" end="1"/>
                                            </p:txEl>
                                          </p:spTgt>
                                        </p:tgtEl>
                                        <p:attrNameLst>
                                          <p:attrName>style.visibility</p:attrName>
                                        </p:attrNameLst>
                                      </p:cBhvr>
                                      <p:to>
                                        <p:strVal val="visible"/>
                                      </p:to>
                                    </p:set>
                                    <p:animEffect transition="in" filter="blinds(horizontal)">
                                      <p:cBhvr>
                                        <p:cTn id="7" dur="500"/>
                                        <p:tgtEl>
                                          <p:spTgt spid="4085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8579">
                                            <p:txEl>
                                              <p:pRg st="3" end="3"/>
                                            </p:txEl>
                                          </p:spTgt>
                                        </p:tgtEl>
                                        <p:attrNameLst>
                                          <p:attrName>style.visibility</p:attrName>
                                        </p:attrNameLst>
                                      </p:cBhvr>
                                      <p:to>
                                        <p:strVal val="visible"/>
                                      </p:to>
                                    </p:set>
                                    <p:animEffect transition="in" filter="blinds(horizontal)">
                                      <p:cBhvr>
                                        <p:cTn id="12" dur="500"/>
                                        <p:tgtEl>
                                          <p:spTgt spid="40857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8579">
                                            <p:txEl>
                                              <p:pRg st="5" end="5"/>
                                            </p:txEl>
                                          </p:spTgt>
                                        </p:tgtEl>
                                        <p:attrNameLst>
                                          <p:attrName>style.visibility</p:attrName>
                                        </p:attrNameLst>
                                      </p:cBhvr>
                                      <p:to>
                                        <p:strVal val="visible"/>
                                      </p:to>
                                    </p:set>
                                    <p:animEffect transition="in" filter="blinds(horizontal)">
                                      <p:cBhvr>
                                        <p:cTn id="17" dur="500"/>
                                        <p:tgtEl>
                                          <p:spTgt spid="408579">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8579">
                                            <p:txEl>
                                              <p:pRg st="7" end="7"/>
                                            </p:txEl>
                                          </p:spTgt>
                                        </p:tgtEl>
                                        <p:attrNameLst>
                                          <p:attrName>style.visibility</p:attrName>
                                        </p:attrNameLst>
                                      </p:cBhvr>
                                      <p:to>
                                        <p:strVal val="visible"/>
                                      </p:to>
                                    </p:set>
                                    <p:animEffect transition="in" filter="blinds(horizontal)">
                                      <p:cBhvr>
                                        <p:cTn id="22" dur="500"/>
                                        <p:tgtEl>
                                          <p:spTgt spid="408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AutoShape 2"/>
          <p:cNvSpPr>
            <a:spLocks noGrp="1" noChangeArrowheads="1"/>
          </p:cNvSpPr>
          <p:nvPr>
            <p:ph type="title"/>
          </p:nvPr>
        </p:nvSpPr>
        <p:spPr>
          <a:xfrm>
            <a:off x="457200" y="609600"/>
            <a:ext cx="8229600" cy="609600"/>
          </a:xfrm>
        </p:spPr>
        <p:txBody>
          <a:bodyPr/>
          <a:lstStyle/>
          <a:p>
            <a:pPr>
              <a:defRPr/>
            </a:pPr>
            <a:r>
              <a:rPr lang="zh-CN" altLang="en-US" dirty="0"/>
              <a:t>白盒测试的优缺点</a:t>
            </a:r>
            <a:endParaRPr lang="zh-CN" altLang="en-US" dirty="0" smtClean="0"/>
          </a:p>
        </p:txBody>
      </p:sp>
      <p:sp>
        <p:nvSpPr>
          <p:cNvPr id="406531" name="Rectangle 3"/>
          <p:cNvSpPr>
            <a:spLocks noGrp="1" noChangeArrowheads="1"/>
          </p:cNvSpPr>
          <p:nvPr>
            <p:ph type="body" idx="1"/>
          </p:nvPr>
        </p:nvSpPr>
        <p:spPr/>
        <p:txBody>
          <a:bodyPr rtlCol="0">
            <a:normAutofit lnSpcReduction="10000"/>
          </a:bodyPr>
          <a:lstStyle/>
          <a:p>
            <a:pPr fontAlgn="auto">
              <a:spcAft>
                <a:spcPts val="0"/>
              </a:spcAft>
              <a:defRPr/>
            </a:pPr>
            <a:r>
              <a:rPr lang="zh-CN" altLang="en-US" dirty="0" smtClean="0">
                <a:solidFill>
                  <a:srgbClr val="000000"/>
                </a:solidFill>
              </a:rPr>
              <a:t>重要说明</a:t>
            </a:r>
          </a:p>
          <a:p>
            <a:pPr fontAlgn="auto">
              <a:spcAft>
                <a:spcPts val="0"/>
              </a:spcAft>
              <a:buFont typeface="Wingdings" pitchFamily="2" charset="2"/>
              <a:buNone/>
              <a:defRPr/>
            </a:pPr>
            <a:r>
              <a:rPr lang="zh-CN" altLang="en-US" dirty="0" smtClean="0">
                <a:solidFill>
                  <a:srgbClr val="0000CC"/>
                </a:solidFill>
              </a:rPr>
              <a:t>	</a:t>
            </a:r>
            <a:r>
              <a:rPr lang="zh-CN" altLang="en-US" dirty="0" smtClean="0">
                <a:solidFill>
                  <a:srgbClr val="FF0000"/>
                </a:solidFill>
              </a:rPr>
              <a:t>即使每条路径都测试过了，仍然可能存在错误</a:t>
            </a:r>
            <a:r>
              <a:rPr lang="zh-CN" altLang="en-US" dirty="0" smtClean="0"/>
              <a:t>。</a:t>
            </a:r>
          </a:p>
          <a:p>
            <a:pPr fontAlgn="auto">
              <a:spcAft>
                <a:spcPts val="0"/>
              </a:spcAft>
              <a:buFont typeface="Wingdings" pitchFamily="2" charset="2"/>
              <a:buNone/>
              <a:defRPr/>
            </a:pPr>
            <a:r>
              <a:rPr lang="zh-CN" altLang="en-US" dirty="0" smtClean="0"/>
              <a:t>	原因在于：</a:t>
            </a:r>
          </a:p>
          <a:p>
            <a:pPr lvl="1" fontAlgn="auto">
              <a:spcAft>
                <a:spcPts val="0"/>
              </a:spcAft>
              <a:defRPr/>
            </a:pPr>
            <a:r>
              <a:rPr lang="zh-CN" altLang="en-US" sz="2400" dirty="0" smtClean="0"/>
              <a:t>穷举路径测试</a:t>
            </a:r>
            <a:r>
              <a:rPr lang="zh-CN" altLang="en-US" sz="2400" b="1" dirty="0">
                <a:solidFill>
                  <a:srgbClr val="FF0000"/>
                </a:solidFill>
              </a:rPr>
              <a:t>无法检查</a:t>
            </a:r>
            <a:r>
              <a:rPr lang="zh-CN" altLang="en-US" sz="2400" dirty="0" smtClean="0"/>
              <a:t>出程序本身是否</a:t>
            </a:r>
            <a:r>
              <a:rPr lang="zh-CN" altLang="en-US" sz="2400" b="1" dirty="0" smtClean="0">
                <a:solidFill>
                  <a:srgbClr val="FF0000"/>
                </a:solidFill>
              </a:rPr>
              <a:t>违反了设计规范</a:t>
            </a:r>
            <a:r>
              <a:rPr lang="zh-CN" altLang="en-US" sz="2400" dirty="0" smtClean="0"/>
              <a:t>，即程序是否是一个错误的程序。</a:t>
            </a:r>
          </a:p>
          <a:p>
            <a:pPr lvl="1" fontAlgn="auto">
              <a:spcAft>
                <a:spcPts val="0"/>
              </a:spcAft>
              <a:defRPr/>
            </a:pPr>
            <a:r>
              <a:rPr lang="zh-CN" altLang="en-US" sz="2400" dirty="0" smtClean="0"/>
              <a:t>穷举路径测试</a:t>
            </a:r>
            <a:r>
              <a:rPr lang="zh-CN" altLang="en-US" sz="2400" b="1" dirty="0">
                <a:solidFill>
                  <a:srgbClr val="FF0000"/>
                </a:solidFill>
              </a:rPr>
              <a:t>不可能查出</a:t>
            </a:r>
            <a:r>
              <a:rPr lang="zh-CN" altLang="en-US" sz="2400" dirty="0" smtClean="0"/>
              <a:t>程序因</a:t>
            </a:r>
            <a:r>
              <a:rPr lang="zh-CN" altLang="en-US" sz="2400" b="1" dirty="0">
                <a:solidFill>
                  <a:srgbClr val="FF0000"/>
                </a:solidFill>
              </a:rPr>
              <a:t>遗漏路径</a:t>
            </a:r>
            <a:r>
              <a:rPr lang="zh-CN" altLang="en-US" sz="2400" dirty="0" smtClean="0"/>
              <a:t>而出错。</a:t>
            </a:r>
          </a:p>
          <a:p>
            <a:pPr lvl="1" fontAlgn="auto">
              <a:spcAft>
                <a:spcPts val="0"/>
              </a:spcAft>
              <a:defRPr/>
            </a:pPr>
            <a:r>
              <a:rPr lang="zh-CN" altLang="en-US" sz="2400" dirty="0" smtClean="0"/>
              <a:t>穷举路径测试</a:t>
            </a:r>
            <a:r>
              <a:rPr lang="zh-CN" altLang="en-US" sz="2400" b="1" dirty="0">
                <a:solidFill>
                  <a:srgbClr val="FF0000"/>
                </a:solidFill>
              </a:rPr>
              <a:t>发现不了</a:t>
            </a:r>
            <a:r>
              <a:rPr lang="zh-CN" altLang="en-US" sz="2400" dirty="0" smtClean="0"/>
              <a:t>一些与</a:t>
            </a:r>
            <a:r>
              <a:rPr lang="zh-CN" altLang="en-US" sz="2400" b="1" dirty="0">
                <a:solidFill>
                  <a:srgbClr val="FF0000"/>
                </a:solidFill>
              </a:rPr>
              <a:t>数据相关</a:t>
            </a:r>
            <a:r>
              <a:rPr lang="zh-CN" altLang="en-US" sz="2400" dirty="0" smtClean="0"/>
              <a:t>的错误。</a:t>
            </a:r>
          </a:p>
          <a:p>
            <a:pPr lvl="1" fontAlgn="auto">
              <a:spcAft>
                <a:spcPts val="0"/>
              </a:spcAft>
              <a:defRPr/>
            </a:pPr>
            <a:r>
              <a:rPr lang="zh-CN" altLang="en-US" sz="2400" dirty="0" smtClean="0">
                <a:latin typeface="宋体" pitchFamily="2" charset="-122"/>
              </a:rPr>
              <a:t>多数质量机构把</a:t>
            </a:r>
            <a:r>
              <a:rPr lang="zh-CN" altLang="en-US" sz="2400" dirty="0" smtClean="0">
                <a:solidFill>
                  <a:srgbClr val="990033"/>
                </a:solidFill>
                <a:latin typeface="宋体" pitchFamily="2" charset="-122"/>
              </a:rPr>
              <a:t>分支覆盖准则</a:t>
            </a:r>
            <a:r>
              <a:rPr lang="zh-CN" altLang="en-US" sz="2400" dirty="0" smtClean="0">
                <a:latin typeface="宋体" pitchFamily="2" charset="-122"/>
              </a:rPr>
              <a:t>作为测试覆盖的最低可接受级别。</a:t>
            </a:r>
          </a:p>
        </p:txBody>
      </p:sp>
      <p:pic>
        <p:nvPicPr>
          <p:cNvPr id="4"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52"/>
            <a:ext cx="7924592" cy="522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6531">
                                            <p:txEl>
                                              <p:pRg st="0" end="0"/>
                                            </p:txEl>
                                          </p:spTgt>
                                        </p:tgtEl>
                                        <p:attrNameLst>
                                          <p:attrName>style.visibility</p:attrName>
                                        </p:attrNameLst>
                                      </p:cBhvr>
                                      <p:to>
                                        <p:strVal val="visible"/>
                                      </p:to>
                                    </p:set>
                                    <p:anim calcmode="lin" valueType="num">
                                      <p:cBhvr additive="base">
                                        <p:cTn id="13" dur="500" fill="hold"/>
                                        <p:tgtEl>
                                          <p:spTgt spid="40653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653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6531">
                                            <p:txEl>
                                              <p:pRg st="1" end="1"/>
                                            </p:txEl>
                                          </p:spTgt>
                                        </p:tgtEl>
                                        <p:attrNameLst>
                                          <p:attrName>style.visibility</p:attrName>
                                        </p:attrNameLst>
                                      </p:cBhvr>
                                      <p:to>
                                        <p:strVal val="visible"/>
                                      </p:to>
                                    </p:set>
                                    <p:anim calcmode="lin" valueType="num">
                                      <p:cBhvr additive="base">
                                        <p:cTn id="17" dur="500" fill="hold"/>
                                        <p:tgtEl>
                                          <p:spTgt spid="40653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6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06531">
                                            <p:txEl>
                                              <p:pRg st="2" end="2"/>
                                            </p:txEl>
                                          </p:spTgt>
                                        </p:tgtEl>
                                        <p:attrNameLst>
                                          <p:attrName>style.visibility</p:attrName>
                                        </p:attrNameLst>
                                      </p:cBhvr>
                                      <p:to>
                                        <p:strVal val="visible"/>
                                      </p:to>
                                    </p:set>
                                    <p:animEffect transition="in" filter="blinds(horizontal)">
                                      <p:cBhvr>
                                        <p:cTn id="23" dur="500"/>
                                        <p:tgtEl>
                                          <p:spTgt spid="4065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06531">
                                            <p:txEl>
                                              <p:pRg st="3" end="3"/>
                                            </p:txEl>
                                          </p:spTgt>
                                        </p:tgtEl>
                                        <p:attrNameLst>
                                          <p:attrName>style.visibility</p:attrName>
                                        </p:attrNameLst>
                                      </p:cBhvr>
                                      <p:to>
                                        <p:strVal val="visible"/>
                                      </p:to>
                                    </p:set>
                                    <p:animEffect transition="in" filter="blinds(horizontal)">
                                      <p:cBhvr>
                                        <p:cTn id="28" dur="500"/>
                                        <p:tgtEl>
                                          <p:spTgt spid="406531">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406531">
                                            <p:txEl>
                                              <p:pRg st="4" end="4"/>
                                            </p:txEl>
                                          </p:spTgt>
                                        </p:tgtEl>
                                        <p:attrNameLst>
                                          <p:attrName>style.visibility</p:attrName>
                                        </p:attrNameLst>
                                      </p:cBhvr>
                                      <p:to>
                                        <p:strVal val="visible"/>
                                      </p:to>
                                    </p:set>
                                    <p:animEffect transition="in" filter="blinds(horizontal)">
                                      <p:cBhvr>
                                        <p:cTn id="31" dur="500"/>
                                        <p:tgtEl>
                                          <p:spTgt spid="406531">
                                            <p:txEl>
                                              <p:pRg st="4" end="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06531">
                                            <p:txEl>
                                              <p:pRg st="5" end="5"/>
                                            </p:txEl>
                                          </p:spTgt>
                                        </p:tgtEl>
                                        <p:attrNameLst>
                                          <p:attrName>style.visibility</p:attrName>
                                        </p:attrNameLst>
                                      </p:cBhvr>
                                      <p:to>
                                        <p:strVal val="visible"/>
                                      </p:to>
                                    </p:set>
                                    <p:animEffect transition="in" filter="blinds(horizontal)">
                                      <p:cBhvr>
                                        <p:cTn id="34" dur="500"/>
                                        <p:tgtEl>
                                          <p:spTgt spid="406531">
                                            <p:txEl>
                                              <p:pRg st="5" end="5"/>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406531">
                                            <p:txEl>
                                              <p:pRg st="6" end="6"/>
                                            </p:txEl>
                                          </p:spTgt>
                                        </p:tgtEl>
                                        <p:attrNameLst>
                                          <p:attrName>style.visibility</p:attrName>
                                        </p:attrNameLst>
                                      </p:cBhvr>
                                      <p:to>
                                        <p:strVal val="visible"/>
                                      </p:to>
                                    </p:set>
                                    <p:animEffect transition="in" filter="blinds(horizontal)">
                                      <p:cBhvr>
                                        <p:cTn id="37" dur="500"/>
                                        <p:tgtEl>
                                          <p:spTgt spid="406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zh-CN" sz="1800" b="1" i="0" u="none" strike="noStrike" cap="none" normalizeH="0" baseline="0" smtClean="0">
            <a:ln>
              <a:noFill/>
            </a:ln>
            <a:solidFill>
              <a:srgbClr val="C0C0C0"/>
            </a:solidFill>
            <a:effectLst/>
            <a:latin typeface="Arial"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charset="0"/>
          <a:buNone/>
          <a:tabLst/>
          <a:defRPr kumimoji="0" lang="zh-CN" sz="1800" b="1" i="0" u="none" strike="noStrike" cap="none" normalizeH="0" baseline="0" smtClean="0">
            <a:ln>
              <a:noFill/>
            </a:ln>
            <a:solidFill>
              <a:srgbClr val="C0C0C0"/>
            </a:solidFill>
            <a:effectLst/>
            <a:latin typeface="Arial" charset="0"/>
            <a:ea typeface="楷体_GB2312" pitchFamily="49" charset="-122"/>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3746</TotalTime>
  <Pages>0</Pages>
  <Words>12375</Words>
  <Characters>0</Characters>
  <Application>Microsoft Office PowerPoint</Application>
  <DocSecurity>0</DocSecurity>
  <PresentationFormat>全屏显示(4:3)</PresentationFormat>
  <Lines>0</Lines>
  <Paragraphs>1388</Paragraphs>
  <Slides>83</Slides>
  <Notes>65</Notes>
  <HiddenSlides>20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83</vt:i4>
      </vt:variant>
    </vt:vector>
  </HeadingPairs>
  <TitlesOfParts>
    <vt:vector size="99" baseType="lpstr">
      <vt:lpstr>Arial Unicode MS</vt:lpstr>
      <vt:lpstr>等线</vt:lpstr>
      <vt:lpstr>方正舒体</vt:lpstr>
      <vt:lpstr>黑体</vt:lpstr>
      <vt:lpstr>华文琥珀</vt:lpstr>
      <vt:lpstr>楷体_GB2312</vt:lpstr>
      <vt:lpstr>隶书</vt:lpstr>
      <vt:lpstr>宋体</vt:lpstr>
      <vt:lpstr>微软雅黑</vt:lpstr>
      <vt:lpstr>Arial</vt:lpstr>
      <vt:lpstr>Symbol</vt:lpstr>
      <vt:lpstr>Times New Roman</vt:lpstr>
      <vt:lpstr>Verdana</vt:lpstr>
      <vt:lpstr>Wingdings</vt:lpstr>
      <vt:lpstr>Soaring</vt:lpstr>
      <vt:lpstr>Visio</vt:lpstr>
      <vt:lpstr>PowerPoint 演示文稿</vt:lpstr>
      <vt:lpstr>概览</vt:lpstr>
      <vt:lpstr>PowerPoint 演示文稿</vt:lpstr>
      <vt:lpstr>白盒测试的定义</vt:lpstr>
      <vt:lpstr>白盒测试的定义</vt:lpstr>
      <vt:lpstr>白盒测试的对象</vt:lpstr>
      <vt:lpstr>白盒测试的优缺点</vt:lpstr>
      <vt:lpstr>白盒测试的优缺点</vt:lpstr>
      <vt:lpstr>白盒测试的优缺点</vt:lpstr>
      <vt:lpstr>白盒测试的实施步骤</vt:lpstr>
      <vt:lpstr>白盒测试分类</vt:lpstr>
      <vt:lpstr>PowerPoint 演示文稿</vt:lpstr>
      <vt:lpstr>控制流分析目的</vt:lpstr>
      <vt:lpstr>程序结构</vt:lpstr>
      <vt:lpstr>程序结构</vt:lpstr>
      <vt:lpstr>程序结构</vt:lpstr>
      <vt:lpstr>程序结构</vt:lpstr>
      <vt:lpstr>程序结构</vt:lpstr>
      <vt:lpstr>程序结构</vt:lpstr>
      <vt:lpstr>程序结构</vt:lpstr>
      <vt:lpstr>控制流分析的内容</vt:lpstr>
      <vt:lpstr>控制流分析的内容</vt:lpstr>
      <vt:lpstr>PowerPoint 演示文稿</vt:lpstr>
      <vt:lpstr>逻辑覆盖法</vt:lpstr>
      <vt:lpstr>逻辑覆盖测试</vt:lpstr>
      <vt:lpstr>语句覆盖</vt:lpstr>
      <vt:lpstr>PowerPoint 演示文稿</vt:lpstr>
      <vt:lpstr>语句覆盖</vt:lpstr>
      <vt:lpstr>语句覆盖</vt:lpstr>
      <vt:lpstr>判定覆盖</vt:lpstr>
      <vt:lpstr>PowerPoint 演示文稿</vt:lpstr>
      <vt:lpstr>判定覆盖</vt:lpstr>
      <vt:lpstr>判定覆盖</vt:lpstr>
      <vt:lpstr>条件覆盖</vt:lpstr>
      <vt:lpstr>PowerPoint 演示文稿</vt:lpstr>
      <vt:lpstr>条件覆盖</vt:lpstr>
      <vt:lpstr>判定/条件覆盖</vt:lpstr>
      <vt:lpstr>PowerPoint 演示文稿</vt:lpstr>
      <vt:lpstr>条件组合覆盖</vt:lpstr>
      <vt:lpstr>PowerPoint 演示文稿</vt:lpstr>
      <vt:lpstr>条件组合覆盖</vt:lpstr>
      <vt:lpstr>修正的条件/判定覆盖</vt:lpstr>
      <vt:lpstr>修正的条件/判定覆盖</vt:lpstr>
      <vt:lpstr>修正的条件/判定覆盖 示例</vt:lpstr>
      <vt:lpstr>逻辑覆盖</vt:lpstr>
      <vt:lpstr>PowerPoint 演示文稿</vt:lpstr>
      <vt:lpstr>练习 </vt:lpstr>
      <vt:lpstr>PowerPoint 演示文稿</vt:lpstr>
      <vt:lpstr>PowerPoint 演示文稿</vt:lpstr>
      <vt:lpstr>基本路径法</vt:lpstr>
      <vt:lpstr>基本路径法</vt:lpstr>
      <vt:lpstr>基本路径法</vt:lpstr>
      <vt:lpstr>基本路径法</vt:lpstr>
      <vt:lpstr>控制流图</vt:lpstr>
      <vt:lpstr>控制流图</vt:lpstr>
      <vt:lpstr>PowerPoint 演示文稿</vt:lpstr>
      <vt:lpstr>确定环路复杂性度量</vt:lpstr>
      <vt:lpstr>确定独立路径</vt:lpstr>
      <vt:lpstr>示例</vt:lpstr>
      <vt:lpstr>导出控制流图</vt:lpstr>
      <vt:lpstr>确定环路复杂性度量</vt:lpstr>
      <vt:lpstr>确定基本路径集合</vt:lpstr>
      <vt:lpstr>PowerPoint 演示文稿</vt:lpstr>
      <vt:lpstr>PowerPoint 演示文稿</vt:lpstr>
      <vt:lpstr>PowerPoint 演示文稿</vt:lpstr>
      <vt:lpstr>PowerPoint 演示文稿</vt:lpstr>
      <vt:lpstr>PowerPoint 演示文稿</vt:lpstr>
      <vt:lpstr>PowerPoint 演示文稿</vt:lpstr>
      <vt:lpstr>基本路径法</vt:lpstr>
      <vt:lpstr>练习</vt:lpstr>
      <vt:lpstr>白盒测试小结</vt:lpstr>
      <vt:lpstr>白盒测试小结(续)</vt:lpstr>
      <vt:lpstr>静态白盒测试 </vt:lpstr>
      <vt:lpstr>编码 标准与规范</vt:lpstr>
      <vt:lpstr>静态白盒测试 </vt:lpstr>
      <vt:lpstr>静态白盒测试 </vt:lpstr>
      <vt:lpstr>静态白盒测试 </vt:lpstr>
      <vt:lpstr>静态白盒测试 </vt:lpstr>
      <vt:lpstr>静态白盒测试 </vt:lpstr>
      <vt:lpstr>静态白盒测试 </vt:lpstr>
      <vt:lpstr>静态白盒测试 </vt:lpstr>
      <vt:lpstr>静态白盒测试 </vt:lpstr>
      <vt:lpstr>静态白盒方法的四个要素</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zhangtl</dc:creator>
  <cp:lastModifiedBy>张红军</cp:lastModifiedBy>
  <cp:revision>1801</cp:revision>
  <dcterms:created xsi:type="dcterms:W3CDTF">2013-10-14T05:30:44Z</dcterms:created>
  <dcterms:modified xsi:type="dcterms:W3CDTF">2023-05-29T00:30:55Z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2052-9.1.0.4249</vt:lpwstr>
  </property>
</Properties>
</file>